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Lst>
  <p:notesMasterIdLst>
    <p:notesMasterId r:id="rId114"/>
  </p:notesMasterIdLst>
  <p:handoutMasterIdLst>
    <p:handoutMasterId r:id="rId115"/>
  </p:handoutMasterIdLst>
  <p:sldIdLst>
    <p:sldId id="325" r:id="rId3"/>
    <p:sldId id="264" r:id="rId4"/>
    <p:sldId id="348" r:id="rId5"/>
    <p:sldId id="328" r:id="rId6"/>
    <p:sldId id="327" r:id="rId7"/>
    <p:sldId id="309" r:id="rId8"/>
    <p:sldId id="400" r:id="rId9"/>
    <p:sldId id="401" r:id="rId10"/>
    <p:sldId id="707" r:id="rId11"/>
    <p:sldId id="708" r:id="rId12"/>
    <p:sldId id="709" r:id="rId13"/>
    <p:sldId id="675" r:id="rId14"/>
    <p:sldId id="710" r:id="rId15"/>
    <p:sldId id="711" r:id="rId16"/>
    <p:sldId id="712" r:id="rId17"/>
    <p:sldId id="713" r:id="rId18"/>
    <p:sldId id="714" r:id="rId19"/>
    <p:sldId id="715" r:id="rId20"/>
    <p:sldId id="716" r:id="rId21"/>
    <p:sldId id="717" r:id="rId22"/>
    <p:sldId id="718" r:id="rId23"/>
    <p:sldId id="719" r:id="rId24"/>
    <p:sldId id="720" r:id="rId25"/>
    <p:sldId id="721" r:id="rId26"/>
    <p:sldId id="722" r:id="rId27"/>
    <p:sldId id="724" r:id="rId28"/>
    <p:sldId id="723" r:id="rId29"/>
    <p:sldId id="726" r:id="rId30"/>
    <p:sldId id="727" r:id="rId31"/>
    <p:sldId id="677" r:id="rId32"/>
    <p:sldId id="678" r:id="rId33"/>
    <p:sldId id="607" r:id="rId34"/>
    <p:sldId id="728" r:id="rId35"/>
    <p:sldId id="729" r:id="rId36"/>
    <p:sldId id="730" r:id="rId37"/>
    <p:sldId id="731" r:id="rId38"/>
    <p:sldId id="732" r:id="rId39"/>
    <p:sldId id="733" r:id="rId40"/>
    <p:sldId id="734" r:id="rId41"/>
    <p:sldId id="679" r:id="rId42"/>
    <p:sldId id="736" r:id="rId43"/>
    <p:sldId id="735" r:id="rId44"/>
    <p:sldId id="737" r:id="rId45"/>
    <p:sldId id="738" r:id="rId46"/>
    <p:sldId id="680" r:id="rId47"/>
    <p:sldId id="739" r:id="rId48"/>
    <p:sldId id="740" r:id="rId49"/>
    <p:sldId id="741" r:id="rId50"/>
    <p:sldId id="742" r:id="rId51"/>
    <p:sldId id="681" r:id="rId52"/>
    <p:sldId id="743" r:id="rId53"/>
    <p:sldId id="744" r:id="rId54"/>
    <p:sldId id="745" r:id="rId55"/>
    <p:sldId id="746" r:id="rId56"/>
    <p:sldId id="682" r:id="rId57"/>
    <p:sldId id="747" r:id="rId58"/>
    <p:sldId id="748" r:id="rId59"/>
    <p:sldId id="749" r:id="rId60"/>
    <p:sldId id="750" r:id="rId61"/>
    <p:sldId id="751" r:id="rId62"/>
    <p:sldId id="752" r:id="rId63"/>
    <p:sldId id="753" r:id="rId64"/>
    <p:sldId id="754" r:id="rId65"/>
    <p:sldId id="755" r:id="rId66"/>
    <p:sldId id="756" r:id="rId67"/>
    <p:sldId id="757" r:id="rId68"/>
    <p:sldId id="758" r:id="rId69"/>
    <p:sldId id="683" r:id="rId70"/>
    <p:sldId id="759" r:id="rId71"/>
    <p:sldId id="760" r:id="rId72"/>
    <p:sldId id="761" r:id="rId73"/>
    <p:sldId id="762" r:id="rId74"/>
    <p:sldId id="763" r:id="rId75"/>
    <p:sldId id="764" r:id="rId76"/>
    <p:sldId id="765" r:id="rId77"/>
    <p:sldId id="766" r:id="rId78"/>
    <p:sldId id="691" r:id="rId79"/>
    <p:sldId id="692" r:id="rId80"/>
    <p:sldId id="609" r:id="rId81"/>
    <p:sldId id="767" r:id="rId82"/>
    <p:sldId id="768" r:id="rId83"/>
    <p:sldId id="769" r:id="rId84"/>
    <p:sldId id="770" r:id="rId85"/>
    <p:sldId id="771" r:id="rId86"/>
    <p:sldId id="772" r:id="rId87"/>
    <p:sldId id="773" r:id="rId88"/>
    <p:sldId id="774" r:id="rId89"/>
    <p:sldId id="775" r:id="rId90"/>
    <p:sldId id="776" r:id="rId91"/>
    <p:sldId id="777" r:id="rId92"/>
    <p:sldId id="778" r:id="rId93"/>
    <p:sldId id="779" r:id="rId94"/>
    <p:sldId id="780" r:id="rId95"/>
    <p:sldId id="781" r:id="rId96"/>
    <p:sldId id="782" r:id="rId97"/>
    <p:sldId id="511" r:id="rId98"/>
    <p:sldId id="702" r:id="rId99"/>
    <p:sldId id="783" r:id="rId100"/>
    <p:sldId id="784" r:id="rId101"/>
    <p:sldId id="785" r:id="rId102"/>
    <p:sldId id="786" r:id="rId103"/>
    <p:sldId id="787" r:id="rId104"/>
    <p:sldId id="788" r:id="rId105"/>
    <p:sldId id="789" r:id="rId106"/>
    <p:sldId id="790" r:id="rId107"/>
    <p:sldId id="791" r:id="rId108"/>
    <p:sldId id="505" r:id="rId109"/>
    <p:sldId id="508" r:id="rId110"/>
    <p:sldId id="706" r:id="rId111"/>
    <p:sldId id="510" r:id="rId112"/>
    <p:sldId id="326" r:id="rId113"/>
  </p:sldIdLst>
  <p:sldSz cx="12190413" cy="6859588"/>
  <p:notesSz cx="6858000" cy="9144000"/>
  <p:custDataLst>
    <p:tags r:id="rId116"/>
  </p:custDataLst>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0">
          <p15:clr>
            <a:srgbClr val="A4A3A4"/>
          </p15:clr>
        </p15:guide>
        <p15:guide id="2" pos="256">
          <p15:clr>
            <a:srgbClr val="A4A3A4"/>
          </p15:clr>
        </p15:guide>
        <p15:guide id="3" pos="6561">
          <p15:clr>
            <a:srgbClr val="A4A3A4"/>
          </p15:clr>
        </p15:guide>
      </p15:sldGuideLst>
    </p:ext>
    <p:ext uri="{2D200454-40CA-4A62-9FC3-DE9A4176ACB9}">
      <p15:notesGuideLst xmlns:p15="http://schemas.microsoft.com/office/powerpoint/2012/main">
        <p15:guide id="1" orient="horz" pos="2866">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晓娟" initials="W用" lastIdx="3" clrIdx="0">
    <p:extLst>
      <p:ext uri="{19B8F6BF-5375-455C-9EA6-DF929625EA0E}">
        <p15:presenceInfo xmlns:p15="http://schemas.microsoft.com/office/powerpoint/2012/main" userId="18339b50b06c86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9B2"/>
    <a:srgbClr val="3699A6"/>
    <a:srgbClr val="F2688C"/>
    <a:srgbClr val="F19149"/>
    <a:srgbClr val="AE5DA1"/>
    <a:srgbClr val="22AC38"/>
    <a:srgbClr val="FAA706"/>
    <a:srgbClr val="79ABAA"/>
    <a:srgbClr val="C5E7E6"/>
    <a:srgbClr val="D8EC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23" autoAdjust="0"/>
    <p:restoredTop sz="95894" autoAdjust="0"/>
  </p:normalViewPr>
  <p:slideViewPr>
    <p:cSldViewPr>
      <p:cViewPr varScale="1">
        <p:scale>
          <a:sx n="68" d="100"/>
          <a:sy n="68" d="100"/>
        </p:scale>
        <p:origin x="736" y="48"/>
      </p:cViewPr>
      <p:guideLst>
        <p:guide orient="horz" pos="2150"/>
        <p:guide pos="256"/>
        <p:guide pos="6561"/>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6" d="100"/>
          <a:sy n="86" d="100"/>
        </p:scale>
        <p:origin x="-3810" y="-90"/>
      </p:cViewPr>
      <p:guideLst>
        <p:guide orient="horz" pos="2866"/>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commentAuthors" Target="commentAuthor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notesMaster" Target="notesMasters/notesMaster1.xml"/><Relationship Id="rId119" Type="http://schemas.openxmlformats.org/officeDocument/2006/relationships/viewProps" Target="view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2024/4/1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698727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2024/4/1</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46134467"/>
      </p:ext>
    </p:extLst>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200" algn="l" defTabSz="1219200" rtl="0" eaLnBrk="1" latinLnBrk="0" hangingPunct="1">
      <a:defRPr sz="1600" kern="1200">
        <a:solidFill>
          <a:schemeClr val="tx1"/>
        </a:solidFill>
        <a:latin typeface="+mn-lt"/>
        <a:ea typeface="+mn-ea"/>
        <a:cs typeface="+mn-cs"/>
      </a:defRPr>
    </a:lvl8pPr>
    <a:lvl9pPr marL="4876800"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9846599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100</a:t>
            </a:fld>
            <a:endParaRPr lang="zh-CN" altLang="en-US"/>
          </a:p>
        </p:txBody>
      </p:sp>
    </p:spTree>
    <p:extLst>
      <p:ext uri="{BB962C8B-B14F-4D97-AF65-F5344CB8AC3E}">
        <p14:creationId xmlns:p14="http://schemas.microsoft.com/office/powerpoint/2010/main" val="40673005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101</a:t>
            </a:fld>
            <a:endParaRPr lang="zh-CN" altLang="en-US"/>
          </a:p>
        </p:txBody>
      </p:sp>
    </p:spTree>
    <p:extLst>
      <p:ext uri="{BB962C8B-B14F-4D97-AF65-F5344CB8AC3E}">
        <p14:creationId xmlns:p14="http://schemas.microsoft.com/office/powerpoint/2010/main" val="22246370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102</a:t>
            </a:fld>
            <a:endParaRPr lang="zh-CN" altLang="en-US"/>
          </a:p>
        </p:txBody>
      </p:sp>
    </p:spTree>
    <p:extLst>
      <p:ext uri="{BB962C8B-B14F-4D97-AF65-F5344CB8AC3E}">
        <p14:creationId xmlns:p14="http://schemas.microsoft.com/office/powerpoint/2010/main" val="33690131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103</a:t>
            </a:fld>
            <a:endParaRPr lang="zh-CN" altLang="en-US"/>
          </a:p>
        </p:txBody>
      </p:sp>
    </p:spTree>
    <p:extLst>
      <p:ext uri="{BB962C8B-B14F-4D97-AF65-F5344CB8AC3E}">
        <p14:creationId xmlns:p14="http://schemas.microsoft.com/office/powerpoint/2010/main" val="237230600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104</a:t>
            </a:fld>
            <a:endParaRPr lang="zh-CN" altLang="en-US"/>
          </a:p>
        </p:txBody>
      </p:sp>
    </p:spTree>
    <p:extLst>
      <p:ext uri="{BB962C8B-B14F-4D97-AF65-F5344CB8AC3E}">
        <p14:creationId xmlns:p14="http://schemas.microsoft.com/office/powerpoint/2010/main" val="13829235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105</a:t>
            </a:fld>
            <a:endParaRPr lang="zh-CN" altLang="en-US"/>
          </a:p>
        </p:txBody>
      </p:sp>
    </p:spTree>
    <p:extLst>
      <p:ext uri="{BB962C8B-B14F-4D97-AF65-F5344CB8AC3E}">
        <p14:creationId xmlns:p14="http://schemas.microsoft.com/office/powerpoint/2010/main" val="118835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106</a:t>
            </a:fld>
            <a:endParaRPr lang="zh-CN" altLang="en-US"/>
          </a:p>
        </p:txBody>
      </p:sp>
    </p:spTree>
    <p:extLst>
      <p:ext uri="{BB962C8B-B14F-4D97-AF65-F5344CB8AC3E}">
        <p14:creationId xmlns:p14="http://schemas.microsoft.com/office/powerpoint/2010/main" val="124067161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107</a:t>
            </a:fld>
            <a:endParaRPr lang="zh-CN" altLang="en-US"/>
          </a:p>
        </p:txBody>
      </p:sp>
    </p:spTree>
    <p:extLst>
      <p:ext uri="{BB962C8B-B14F-4D97-AF65-F5344CB8AC3E}">
        <p14:creationId xmlns:p14="http://schemas.microsoft.com/office/powerpoint/2010/main" val="29391616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108</a:t>
            </a:fld>
            <a:endParaRPr lang="zh-CN" altLang="en-US"/>
          </a:p>
        </p:txBody>
      </p:sp>
    </p:spTree>
    <p:extLst>
      <p:ext uri="{BB962C8B-B14F-4D97-AF65-F5344CB8AC3E}">
        <p14:creationId xmlns:p14="http://schemas.microsoft.com/office/powerpoint/2010/main" val="258811265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109</a:t>
            </a:fld>
            <a:endParaRPr lang="zh-CN" altLang="en-US"/>
          </a:p>
        </p:txBody>
      </p:sp>
    </p:spTree>
    <p:extLst>
      <p:ext uri="{BB962C8B-B14F-4D97-AF65-F5344CB8AC3E}">
        <p14:creationId xmlns:p14="http://schemas.microsoft.com/office/powerpoint/2010/main" val="2236450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297508555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110</a:t>
            </a:fld>
            <a:endParaRPr lang="zh-CN" altLang="en-US"/>
          </a:p>
        </p:txBody>
      </p:sp>
    </p:spTree>
    <p:extLst>
      <p:ext uri="{BB962C8B-B14F-4D97-AF65-F5344CB8AC3E}">
        <p14:creationId xmlns:p14="http://schemas.microsoft.com/office/powerpoint/2010/main" val="32749028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2786244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4218219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1987637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345662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2378530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3511382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1529845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4119778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extLst>
      <p:ext uri="{BB962C8B-B14F-4D97-AF65-F5344CB8AC3E}">
        <p14:creationId xmlns:p14="http://schemas.microsoft.com/office/powerpoint/2010/main" val="2344465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extLst>
      <p:ext uri="{BB962C8B-B14F-4D97-AF65-F5344CB8AC3E}">
        <p14:creationId xmlns:p14="http://schemas.microsoft.com/office/powerpoint/2010/main" val="1732124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extLst>
      <p:ext uri="{BB962C8B-B14F-4D97-AF65-F5344CB8AC3E}">
        <p14:creationId xmlns:p14="http://schemas.microsoft.com/office/powerpoint/2010/main" val="525904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extLst>
      <p:ext uri="{BB962C8B-B14F-4D97-AF65-F5344CB8AC3E}">
        <p14:creationId xmlns:p14="http://schemas.microsoft.com/office/powerpoint/2010/main" val="614287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extLst>
      <p:ext uri="{BB962C8B-B14F-4D97-AF65-F5344CB8AC3E}">
        <p14:creationId xmlns:p14="http://schemas.microsoft.com/office/powerpoint/2010/main" val="3232753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extLst>
      <p:ext uri="{BB962C8B-B14F-4D97-AF65-F5344CB8AC3E}">
        <p14:creationId xmlns:p14="http://schemas.microsoft.com/office/powerpoint/2010/main" val="1053391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extLst>
      <p:ext uri="{BB962C8B-B14F-4D97-AF65-F5344CB8AC3E}">
        <p14:creationId xmlns:p14="http://schemas.microsoft.com/office/powerpoint/2010/main" val="444001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27</a:t>
            </a:fld>
            <a:endParaRPr lang="zh-CN" altLang="en-US"/>
          </a:p>
        </p:txBody>
      </p:sp>
    </p:spTree>
    <p:extLst>
      <p:ext uri="{BB962C8B-B14F-4D97-AF65-F5344CB8AC3E}">
        <p14:creationId xmlns:p14="http://schemas.microsoft.com/office/powerpoint/2010/main" val="1781012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extLst>
      <p:ext uri="{BB962C8B-B14F-4D97-AF65-F5344CB8AC3E}">
        <p14:creationId xmlns:p14="http://schemas.microsoft.com/office/powerpoint/2010/main" val="3580328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extLst>
      <p:ext uri="{BB962C8B-B14F-4D97-AF65-F5344CB8AC3E}">
        <p14:creationId xmlns:p14="http://schemas.microsoft.com/office/powerpoint/2010/main" val="1042413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4201316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30</a:t>
            </a:fld>
            <a:endParaRPr lang="zh-CN" altLang="en-US"/>
          </a:p>
        </p:txBody>
      </p:sp>
    </p:spTree>
    <p:extLst>
      <p:ext uri="{BB962C8B-B14F-4D97-AF65-F5344CB8AC3E}">
        <p14:creationId xmlns:p14="http://schemas.microsoft.com/office/powerpoint/2010/main" val="3222983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31</a:t>
            </a:fld>
            <a:endParaRPr lang="zh-CN" altLang="en-US"/>
          </a:p>
        </p:txBody>
      </p:sp>
    </p:spTree>
    <p:extLst>
      <p:ext uri="{BB962C8B-B14F-4D97-AF65-F5344CB8AC3E}">
        <p14:creationId xmlns:p14="http://schemas.microsoft.com/office/powerpoint/2010/main" val="569039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32</a:t>
            </a:fld>
            <a:endParaRPr lang="zh-CN" altLang="en-US"/>
          </a:p>
        </p:txBody>
      </p:sp>
    </p:spTree>
    <p:extLst>
      <p:ext uri="{BB962C8B-B14F-4D97-AF65-F5344CB8AC3E}">
        <p14:creationId xmlns:p14="http://schemas.microsoft.com/office/powerpoint/2010/main" val="8954555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33</a:t>
            </a:fld>
            <a:endParaRPr lang="zh-CN" altLang="en-US"/>
          </a:p>
        </p:txBody>
      </p:sp>
    </p:spTree>
    <p:extLst>
      <p:ext uri="{BB962C8B-B14F-4D97-AF65-F5344CB8AC3E}">
        <p14:creationId xmlns:p14="http://schemas.microsoft.com/office/powerpoint/2010/main" val="3801068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34</a:t>
            </a:fld>
            <a:endParaRPr lang="zh-CN" altLang="en-US"/>
          </a:p>
        </p:txBody>
      </p:sp>
    </p:spTree>
    <p:extLst>
      <p:ext uri="{BB962C8B-B14F-4D97-AF65-F5344CB8AC3E}">
        <p14:creationId xmlns:p14="http://schemas.microsoft.com/office/powerpoint/2010/main" val="3532061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35</a:t>
            </a:fld>
            <a:endParaRPr lang="zh-CN" altLang="en-US"/>
          </a:p>
        </p:txBody>
      </p:sp>
    </p:spTree>
    <p:extLst>
      <p:ext uri="{BB962C8B-B14F-4D97-AF65-F5344CB8AC3E}">
        <p14:creationId xmlns:p14="http://schemas.microsoft.com/office/powerpoint/2010/main" val="3107224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36</a:t>
            </a:fld>
            <a:endParaRPr lang="zh-CN" altLang="en-US"/>
          </a:p>
        </p:txBody>
      </p:sp>
    </p:spTree>
    <p:extLst>
      <p:ext uri="{BB962C8B-B14F-4D97-AF65-F5344CB8AC3E}">
        <p14:creationId xmlns:p14="http://schemas.microsoft.com/office/powerpoint/2010/main" val="8859207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37</a:t>
            </a:fld>
            <a:endParaRPr lang="zh-CN" altLang="en-US"/>
          </a:p>
        </p:txBody>
      </p:sp>
    </p:spTree>
    <p:extLst>
      <p:ext uri="{BB962C8B-B14F-4D97-AF65-F5344CB8AC3E}">
        <p14:creationId xmlns:p14="http://schemas.microsoft.com/office/powerpoint/2010/main" val="36118022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38</a:t>
            </a:fld>
            <a:endParaRPr lang="zh-CN" altLang="en-US"/>
          </a:p>
        </p:txBody>
      </p:sp>
    </p:spTree>
    <p:extLst>
      <p:ext uri="{BB962C8B-B14F-4D97-AF65-F5344CB8AC3E}">
        <p14:creationId xmlns:p14="http://schemas.microsoft.com/office/powerpoint/2010/main" val="19141440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39</a:t>
            </a:fld>
            <a:endParaRPr lang="zh-CN" altLang="en-US"/>
          </a:p>
        </p:txBody>
      </p:sp>
    </p:spTree>
    <p:extLst>
      <p:ext uri="{BB962C8B-B14F-4D97-AF65-F5344CB8AC3E}">
        <p14:creationId xmlns:p14="http://schemas.microsoft.com/office/powerpoint/2010/main" val="2667054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40</a:t>
            </a:fld>
            <a:endParaRPr lang="zh-CN" altLang="en-US"/>
          </a:p>
        </p:txBody>
      </p:sp>
    </p:spTree>
    <p:extLst>
      <p:ext uri="{BB962C8B-B14F-4D97-AF65-F5344CB8AC3E}">
        <p14:creationId xmlns:p14="http://schemas.microsoft.com/office/powerpoint/2010/main" val="3819433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41</a:t>
            </a:fld>
            <a:endParaRPr lang="zh-CN" altLang="en-US"/>
          </a:p>
        </p:txBody>
      </p:sp>
    </p:spTree>
    <p:extLst>
      <p:ext uri="{BB962C8B-B14F-4D97-AF65-F5344CB8AC3E}">
        <p14:creationId xmlns:p14="http://schemas.microsoft.com/office/powerpoint/2010/main" val="34240605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42</a:t>
            </a:fld>
            <a:endParaRPr lang="zh-CN" altLang="en-US"/>
          </a:p>
        </p:txBody>
      </p:sp>
    </p:spTree>
    <p:extLst>
      <p:ext uri="{BB962C8B-B14F-4D97-AF65-F5344CB8AC3E}">
        <p14:creationId xmlns:p14="http://schemas.microsoft.com/office/powerpoint/2010/main" val="7550178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43</a:t>
            </a:fld>
            <a:endParaRPr lang="zh-CN" altLang="en-US"/>
          </a:p>
        </p:txBody>
      </p:sp>
    </p:spTree>
    <p:extLst>
      <p:ext uri="{BB962C8B-B14F-4D97-AF65-F5344CB8AC3E}">
        <p14:creationId xmlns:p14="http://schemas.microsoft.com/office/powerpoint/2010/main" val="6000280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44</a:t>
            </a:fld>
            <a:endParaRPr lang="zh-CN" altLang="en-US"/>
          </a:p>
        </p:txBody>
      </p:sp>
    </p:spTree>
    <p:extLst>
      <p:ext uri="{BB962C8B-B14F-4D97-AF65-F5344CB8AC3E}">
        <p14:creationId xmlns:p14="http://schemas.microsoft.com/office/powerpoint/2010/main" val="20561851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45</a:t>
            </a:fld>
            <a:endParaRPr lang="zh-CN" altLang="en-US"/>
          </a:p>
        </p:txBody>
      </p:sp>
    </p:spTree>
    <p:extLst>
      <p:ext uri="{BB962C8B-B14F-4D97-AF65-F5344CB8AC3E}">
        <p14:creationId xmlns:p14="http://schemas.microsoft.com/office/powerpoint/2010/main" val="23603585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46</a:t>
            </a:fld>
            <a:endParaRPr lang="zh-CN" altLang="en-US"/>
          </a:p>
        </p:txBody>
      </p:sp>
    </p:spTree>
    <p:extLst>
      <p:ext uri="{BB962C8B-B14F-4D97-AF65-F5344CB8AC3E}">
        <p14:creationId xmlns:p14="http://schemas.microsoft.com/office/powerpoint/2010/main" val="24380680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47</a:t>
            </a:fld>
            <a:endParaRPr lang="zh-CN" altLang="en-US"/>
          </a:p>
        </p:txBody>
      </p:sp>
    </p:spTree>
    <p:extLst>
      <p:ext uri="{BB962C8B-B14F-4D97-AF65-F5344CB8AC3E}">
        <p14:creationId xmlns:p14="http://schemas.microsoft.com/office/powerpoint/2010/main" val="1422331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48</a:t>
            </a:fld>
            <a:endParaRPr lang="zh-CN" altLang="en-US"/>
          </a:p>
        </p:txBody>
      </p:sp>
    </p:spTree>
    <p:extLst>
      <p:ext uri="{BB962C8B-B14F-4D97-AF65-F5344CB8AC3E}">
        <p14:creationId xmlns:p14="http://schemas.microsoft.com/office/powerpoint/2010/main" val="5491046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49</a:t>
            </a:fld>
            <a:endParaRPr lang="zh-CN" altLang="en-US"/>
          </a:p>
        </p:txBody>
      </p:sp>
    </p:spTree>
    <p:extLst>
      <p:ext uri="{BB962C8B-B14F-4D97-AF65-F5344CB8AC3E}">
        <p14:creationId xmlns:p14="http://schemas.microsoft.com/office/powerpoint/2010/main" val="74365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50</a:t>
            </a:fld>
            <a:endParaRPr lang="zh-CN" altLang="en-US"/>
          </a:p>
        </p:txBody>
      </p:sp>
    </p:spTree>
    <p:extLst>
      <p:ext uri="{BB962C8B-B14F-4D97-AF65-F5344CB8AC3E}">
        <p14:creationId xmlns:p14="http://schemas.microsoft.com/office/powerpoint/2010/main" val="22854284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51</a:t>
            </a:fld>
            <a:endParaRPr lang="zh-CN" altLang="en-US"/>
          </a:p>
        </p:txBody>
      </p:sp>
    </p:spTree>
    <p:extLst>
      <p:ext uri="{BB962C8B-B14F-4D97-AF65-F5344CB8AC3E}">
        <p14:creationId xmlns:p14="http://schemas.microsoft.com/office/powerpoint/2010/main" val="20342350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52</a:t>
            </a:fld>
            <a:endParaRPr lang="zh-CN" altLang="en-US"/>
          </a:p>
        </p:txBody>
      </p:sp>
    </p:spTree>
    <p:extLst>
      <p:ext uri="{BB962C8B-B14F-4D97-AF65-F5344CB8AC3E}">
        <p14:creationId xmlns:p14="http://schemas.microsoft.com/office/powerpoint/2010/main" val="28635105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53</a:t>
            </a:fld>
            <a:endParaRPr lang="zh-CN" altLang="en-US"/>
          </a:p>
        </p:txBody>
      </p:sp>
    </p:spTree>
    <p:extLst>
      <p:ext uri="{BB962C8B-B14F-4D97-AF65-F5344CB8AC3E}">
        <p14:creationId xmlns:p14="http://schemas.microsoft.com/office/powerpoint/2010/main" val="26107361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54</a:t>
            </a:fld>
            <a:endParaRPr lang="zh-CN" altLang="en-US"/>
          </a:p>
        </p:txBody>
      </p:sp>
    </p:spTree>
    <p:extLst>
      <p:ext uri="{BB962C8B-B14F-4D97-AF65-F5344CB8AC3E}">
        <p14:creationId xmlns:p14="http://schemas.microsoft.com/office/powerpoint/2010/main" val="38069534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55</a:t>
            </a:fld>
            <a:endParaRPr lang="zh-CN" altLang="en-US"/>
          </a:p>
        </p:txBody>
      </p:sp>
    </p:spTree>
    <p:extLst>
      <p:ext uri="{BB962C8B-B14F-4D97-AF65-F5344CB8AC3E}">
        <p14:creationId xmlns:p14="http://schemas.microsoft.com/office/powerpoint/2010/main" val="32976990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56</a:t>
            </a:fld>
            <a:endParaRPr lang="zh-CN" altLang="en-US"/>
          </a:p>
        </p:txBody>
      </p:sp>
    </p:spTree>
    <p:extLst>
      <p:ext uri="{BB962C8B-B14F-4D97-AF65-F5344CB8AC3E}">
        <p14:creationId xmlns:p14="http://schemas.microsoft.com/office/powerpoint/2010/main" val="33582157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57</a:t>
            </a:fld>
            <a:endParaRPr lang="zh-CN" altLang="en-US"/>
          </a:p>
        </p:txBody>
      </p:sp>
    </p:spTree>
    <p:extLst>
      <p:ext uri="{BB962C8B-B14F-4D97-AF65-F5344CB8AC3E}">
        <p14:creationId xmlns:p14="http://schemas.microsoft.com/office/powerpoint/2010/main" val="21643232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58</a:t>
            </a:fld>
            <a:endParaRPr lang="zh-CN" altLang="en-US"/>
          </a:p>
        </p:txBody>
      </p:sp>
    </p:spTree>
    <p:extLst>
      <p:ext uri="{BB962C8B-B14F-4D97-AF65-F5344CB8AC3E}">
        <p14:creationId xmlns:p14="http://schemas.microsoft.com/office/powerpoint/2010/main" val="30756456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59</a:t>
            </a:fld>
            <a:endParaRPr lang="zh-CN" altLang="en-US"/>
          </a:p>
        </p:txBody>
      </p:sp>
    </p:spTree>
    <p:extLst>
      <p:ext uri="{BB962C8B-B14F-4D97-AF65-F5344CB8AC3E}">
        <p14:creationId xmlns:p14="http://schemas.microsoft.com/office/powerpoint/2010/main" val="2436383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60</a:t>
            </a:fld>
            <a:endParaRPr lang="zh-CN" altLang="en-US"/>
          </a:p>
        </p:txBody>
      </p:sp>
    </p:spTree>
    <p:extLst>
      <p:ext uri="{BB962C8B-B14F-4D97-AF65-F5344CB8AC3E}">
        <p14:creationId xmlns:p14="http://schemas.microsoft.com/office/powerpoint/2010/main" val="11682441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61</a:t>
            </a:fld>
            <a:endParaRPr lang="zh-CN" altLang="en-US"/>
          </a:p>
        </p:txBody>
      </p:sp>
    </p:spTree>
    <p:extLst>
      <p:ext uri="{BB962C8B-B14F-4D97-AF65-F5344CB8AC3E}">
        <p14:creationId xmlns:p14="http://schemas.microsoft.com/office/powerpoint/2010/main" val="27195027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62</a:t>
            </a:fld>
            <a:endParaRPr lang="zh-CN" altLang="en-US"/>
          </a:p>
        </p:txBody>
      </p:sp>
    </p:spTree>
    <p:extLst>
      <p:ext uri="{BB962C8B-B14F-4D97-AF65-F5344CB8AC3E}">
        <p14:creationId xmlns:p14="http://schemas.microsoft.com/office/powerpoint/2010/main" val="4069786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63</a:t>
            </a:fld>
            <a:endParaRPr lang="zh-CN" altLang="en-US"/>
          </a:p>
        </p:txBody>
      </p:sp>
    </p:spTree>
    <p:extLst>
      <p:ext uri="{BB962C8B-B14F-4D97-AF65-F5344CB8AC3E}">
        <p14:creationId xmlns:p14="http://schemas.microsoft.com/office/powerpoint/2010/main" val="3518164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64</a:t>
            </a:fld>
            <a:endParaRPr lang="zh-CN" altLang="en-US"/>
          </a:p>
        </p:txBody>
      </p:sp>
    </p:spTree>
    <p:extLst>
      <p:ext uri="{BB962C8B-B14F-4D97-AF65-F5344CB8AC3E}">
        <p14:creationId xmlns:p14="http://schemas.microsoft.com/office/powerpoint/2010/main" val="3057110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65</a:t>
            </a:fld>
            <a:endParaRPr lang="zh-CN" altLang="en-US"/>
          </a:p>
        </p:txBody>
      </p:sp>
    </p:spTree>
    <p:extLst>
      <p:ext uri="{BB962C8B-B14F-4D97-AF65-F5344CB8AC3E}">
        <p14:creationId xmlns:p14="http://schemas.microsoft.com/office/powerpoint/2010/main" val="10104821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66</a:t>
            </a:fld>
            <a:endParaRPr lang="zh-CN" altLang="en-US"/>
          </a:p>
        </p:txBody>
      </p:sp>
    </p:spTree>
    <p:extLst>
      <p:ext uri="{BB962C8B-B14F-4D97-AF65-F5344CB8AC3E}">
        <p14:creationId xmlns:p14="http://schemas.microsoft.com/office/powerpoint/2010/main" val="21575933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67</a:t>
            </a:fld>
            <a:endParaRPr lang="zh-CN" altLang="en-US"/>
          </a:p>
        </p:txBody>
      </p:sp>
    </p:spTree>
    <p:extLst>
      <p:ext uri="{BB962C8B-B14F-4D97-AF65-F5344CB8AC3E}">
        <p14:creationId xmlns:p14="http://schemas.microsoft.com/office/powerpoint/2010/main" val="281357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68</a:t>
            </a:fld>
            <a:endParaRPr lang="zh-CN" altLang="en-US"/>
          </a:p>
        </p:txBody>
      </p:sp>
    </p:spTree>
    <p:extLst>
      <p:ext uri="{BB962C8B-B14F-4D97-AF65-F5344CB8AC3E}">
        <p14:creationId xmlns:p14="http://schemas.microsoft.com/office/powerpoint/2010/main" val="18674703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69</a:t>
            </a:fld>
            <a:endParaRPr lang="zh-CN" altLang="en-US"/>
          </a:p>
        </p:txBody>
      </p:sp>
    </p:spTree>
    <p:extLst>
      <p:ext uri="{BB962C8B-B14F-4D97-AF65-F5344CB8AC3E}">
        <p14:creationId xmlns:p14="http://schemas.microsoft.com/office/powerpoint/2010/main" val="1163163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41348517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70</a:t>
            </a:fld>
            <a:endParaRPr lang="zh-CN" altLang="en-US"/>
          </a:p>
        </p:txBody>
      </p:sp>
    </p:spTree>
    <p:extLst>
      <p:ext uri="{BB962C8B-B14F-4D97-AF65-F5344CB8AC3E}">
        <p14:creationId xmlns:p14="http://schemas.microsoft.com/office/powerpoint/2010/main" val="18782496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71</a:t>
            </a:fld>
            <a:endParaRPr lang="zh-CN" altLang="en-US"/>
          </a:p>
        </p:txBody>
      </p:sp>
    </p:spTree>
    <p:extLst>
      <p:ext uri="{BB962C8B-B14F-4D97-AF65-F5344CB8AC3E}">
        <p14:creationId xmlns:p14="http://schemas.microsoft.com/office/powerpoint/2010/main" val="37121011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72</a:t>
            </a:fld>
            <a:endParaRPr lang="zh-CN" altLang="en-US"/>
          </a:p>
        </p:txBody>
      </p:sp>
    </p:spTree>
    <p:extLst>
      <p:ext uri="{BB962C8B-B14F-4D97-AF65-F5344CB8AC3E}">
        <p14:creationId xmlns:p14="http://schemas.microsoft.com/office/powerpoint/2010/main" val="12017630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73</a:t>
            </a:fld>
            <a:endParaRPr lang="zh-CN" altLang="en-US"/>
          </a:p>
        </p:txBody>
      </p:sp>
    </p:spTree>
    <p:extLst>
      <p:ext uri="{BB962C8B-B14F-4D97-AF65-F5344CB8AC3E}">
        <p14:creationId xmlns:p14="http://schemas.microsoft.com/office/powerpoint/2010/main" val="20527245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74</a:t>
            </a:fld>
            <a:endParaRPr lang="zh-CN" altLang="en-US"/>
          </a:p>
        </p:txBody>
      </p:sp>
    </p:spTree>
    <p:extLst>
      <p:ext uri="{BB962C8B-B14F-4D97-AF65-F5344CB8AC3E}">
        <p14:creationId xmlns:p14="http://schemas.microsoft.com/office/powerpoint/2010/main" val="32796002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75</a:t>
            </a:fld>
            <a:endParaRPr lang="zh-CN" altLang="en-US"/>
          </a:p>
        </p:txBody>
      </p:sp>
    </p:spTree>
    <p:extLst>
      <p:ext uri="{BB962C8B-B14F-4D97-AF65-F5344CB8AC3E}">
        <p14:creationId xmlns:p14="http://schemas.microsoft.com/office/powerpoint/2010/main" val="27190193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76</a:t>
            </a:fld>
            <a:endParaRPr lang="zh-CN" altLang="en-US"/>
          </a:p>
        </p:txBody>
      </p:sp>
    </p:spTree>
    <p:extLst>
      <p:ext uri="{BB962C8B-B14F-4D97-AF65-F5344CB8AC3E}">
        <p14:creationId xmlns:p14="http://schemas.microsoft.com/office/powerpoint/2010/main" val="15390307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77</a:t>
            </a:fld>
            <a:endParaRPr lang="zh-CN" altLang="en-US"/>
          </a:p>
        </p:txBody>
      </p:sp>
    </p:spTree>
    <p:extLst>
      <p:ext uri="{BB962C8B-B14F-4D97-AF65-F5344CB8AC3E}">
        <p14:creationId xmlns:p14="http://schemas.microsoft.com/office/powerpoint/2010/main" val="20523889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78</a:t>
            </a:fld>
            <a:endParaRPr lang="zh-CN" altLang="en-US"/>
          </a:p>
        </p:txBody>
      </p:sp>
    </p:spTree>
    <p:extLst>
      <p:ext uri="{BB962C8B-B14F-4D97-AF65-F5344CB8AC3E}">
        <p14:creationId xmlns:p14="http://schemas.microsoft.com/office/powerpoint/2010/main" val="19836170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79</a:t>
            </a:fld>
            <a:endParaRPr lang="zh-CN" altLang="en-US"/>
          </a:p>
        </p:txBody>
      </p:sp>
    </p:spTree>
    <p:extLst>
      <p:ext uri="{BB962C8B-B14F-4D97-AF65-F5344CB8AC3E}">
        <p14:creationId xmlns:p14="http://schemas.microsoft.com/office/powerpoint/2010/main" val="493930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20145244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80</a:t>
            </a:fld>
            <a:endParaRPr lang="zh-CN" altLang="en-US"/>
          </a:p>
        </p:txBody>
      </p:sp>
    </p:spTree>
    <p:extLst>
      <p:ext uri="{BB962C8B-B14F-4D97-AF65-F5344CB8AC3E}">
        <p14:creationId xmlns:p14="http://schemas.microsoft.com/office/powerpoint/2010/main" val="35299541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81</a:t>
            </a:fld>
            <a:endParaRPr lang="zh-CN" altLang="en-US"/>
          </a:p>
        </p:txBody>
      </p:sp>
    </p:spTree>
    <p:extLst>
      <p:ext uri="{BB962C8B-B14F-4D97-AF65-F5344CB8AC3E}">
        <p14:creationId xmlns:p14="http://schemas.microsoft.com/office/powerpoint/2010/main" val="9724364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82</a:t>
            </a:fld>
            <a:endParaRPr lang="zh-CN" altLang="en-US"/>
          </a:p>
        </p:txBody>
      </p:sp>
    </p:spTree>
    <p:extLst>
      <p:ext uri="{BB962C8B-B14F-4D97-AF65-F5344CB8AC3E}">
        <p14:creationId xmlns:p14="http://schemas.microsoft.com/office/powerpoint/2010/main" val="17909808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83</a:t>
            </a:fld>
            <a:endParaRPr lang="zh-CN" altLang="en-US"/>
          </a:p>
        </p:txBody>
      </p:sp>
    </p:spTree>
    <p:extLst>
      <p:ext uri="{BB962C8B-B14F-4D97-AF65-F5344CB8AC3E}">
        <p14:creationId xmlns:p14="http://schemas.microsoft.com/office/powerpoint/2010/main" val="10457597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84</a:t>
            </a:fld>
            <a:endParaRPr lang="zh-CN" altLang="en-US"/>
          </a:p>
        </p:txBody>
      </p:sp>
    </p:spTree>
    <p:extLst>
      <p:ext uri="{BB962C8B-B14F-4D97-AF65-F5344CB8AC3E}">
        <p14:creationId xmlns:p14="http://schemas.microsoft.com/office/powerpoint/2010/main" val="15111422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85</a:t>
            </a:fld>
            <a:endParaRPr lang="zh-CN" altLang="en-US"/>
          </a:p>
        </p:txBody>
      </p:sp>
    </p:spTree>
    <p:extLst>
      <p:ext uri="{BB962C8B-B14F-4D97-AF65-F5344CB8AC3E}">
        <p14:creationId xmlns:p14="http://schemas.microsoft.com/office/powerpoint/2010/main" val="35811566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86</a:t>
            </a:fld>
            <a:endParaRPr lang="zh-CN" altLang="en-US"/>
          </a:p>
        </p:txBody>
      </p:sp>
    </p:spTree>
    <p:extLst>
      <p:ext uri="{BB962C8B-B14F-4D97-AF65-F5344CB8AC3E}">
        <p14:creationId xmlns:p14="http://schemas.microsoft.com/office/powerpoint/2010/main" val="35893146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87</a:t>
            </a:fld>
            <a:endParaRPr lang="zh-CN" altLang="en-US"/>
          </a:p>
        </p:txBody>
      </p:sp>
    </p:spTree>
    <p:extLst>
      <p:ext uri="{BB962C8B-B14F-4D97-AF65-F5344CB8AC3E}">
        <p14:creationId xmlns:p14="http://schemas.microsoft.com/office/powerpoint/2010/main" val="53004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88</a:t>
            </a:fld>
            <a:endParaRPr lang="zh-CN" altLang="en-US"/>
          </a:p>
        </p:txBody>
      </p:sp>
    </p:spTree>
    <p:extLst>
      <p:ext uri="{BB962C8B-B14F-4D97-AF65-F5344CB8AC3E}">
        <p14:creationId xmlns:p14="http://schemas.microsoft.com/office/powerpoint/2010/main" val="40095026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89</a:t>
            </a:fld>
            <a:endParaRPr lang="zh-CN" altLang="en-US"/>
          </a:p>
        </p:txBody>
      </p:sp>
    </p:spTree>
    <p:extLst>
      <p:ext uri="{BB962C8B-B14F-4D97-AF65-F5344CB8AC3E}">
        <p14:creationId xmlns:p14="http://schemas.microsoft.com/office/powerpoint/2010/main" val="3736464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13495382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90</a:t>
            </a:fld>
            <a:endParaRPr lang="zh-CN" altLang="en-US"/>
          </a:p>
        </p:txBody>
      </p:sp>
    </p:spTree>
    <p:extLst>
      <p:ext uri="{BB962C8B-B14F-4D97-AF65-F5344CB8AC3E}">
        <p14:creationId xmlns:p14="http://schemas.microsoft.com/office/powerpoint/2010/main" val="21517848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91</a:t>
            </a:fld>
            <a:endParaRPr lang="zh-CN" altLang="en-US"/>
          </a:p>
        </p:txBody>
      </p:sp>
    </p:spTree>
    <p:extLst>
      <p:ext uri="{BB962C8B-B14F-4D97-AF65-F5344CB8AC3E}">
        <p14:creationId xmlns:p14="http://schemas.microsoft.com/office/powerpoint/2010/main" val="8524808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92</a:t>
            </a:fld>
            <a:endParaRPr lang="zh-CN" altLang="en-US"/>
          </a:p>
        </p:txBody>
      </p:sp>
    </p:spTree>
    <p:extLst>
      <p:ext uri="{BB962C8B-B14F-4D97-AF65-F5344CB8AC3E}">
        <p14:creationId xmlns:p14="http://schemas.microsoft.com/office/powerpoint/2010/main" val="23796737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93</a:t>
            </a:fld>
            <a:endParaRPr lang="zh-CN" altLang="en-US"/>
          </a:p>
        </p:txBody>
      </p:sp>
    </p:spTree>
    <p:extLst>
      <p:ext uri="{BB962C8B-B14F-4D97-AF65-F5344CB8AC3E}">
        <p14:creationId xmlns:p14="http://schemas.microsoft.com/office/powerpoint/2010/main" val="29507825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94</a:t>
            </a:fld>
            <a:endParaRPr lang="zh-CN" altLang="en-US"/>
          </a:p>
        </p:txBody>
      </p:sp>
    </p:spTree>
    <p:extLst>
      <p:ext uri="{BB962C8B-B14F-4D97-AF65-F5344CB8AC3E}">
        <p14:creationId xmlns:p14="http://schemas.microsoft.com/office/powerpoint/2010/main" val="21638082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95</a:t>
            </a:fld>
            <a:endParaRPr lang="zh-CN" altLang="en-US"/>
          </a:p>
        </p:txBody>
      </p:sp>
    </p:spTree>
    <p:extLst>
      <p:ext uri="{BB962C8B-B14F-4D97-AF65-F5344CB8AC3E}">
        <p14:creationId xmlns:p14="http://schemas.microsoft.com/office/powerpoint/2010/main" val="32338774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96</a:t>
            </a:fld>
            <a:endParaRPr lang="zh-CN" altLang="en-US"/>
          </a:p>
        </p:txBody>
      </p:sp>
    </p:spTree>
    <p:extLst>
      <p:ext uri="{BB962C8B-B14F-4D97-AF65-F5344CB8AC3E}">
        <p14:creationId xmlns:p14="http://schemas.microsoft.com/office/powerpoint/2010/main" val="19299477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97</a:t>
            </a:fld>
            <a:endParaRPr lang="zh-CN" altLang="en-US"/>
          </a:p>
        </p:txBody>
      </p:sp>
    </p:spTree>
    <p:extLst>
      <p:ext uri="{BB962C8B-B14F-4D97-AF65-F5344CB8AC3E}">
        <p14:creationId xmlns:p14="http://schemas.microsoft.com/office/powerpoint/2010/main" val="6567914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98</a:t>
            </a:fld>
            <a:endParaRPr lang="zh-CN" altLang="en-US"/>
          </a:p>
        </p:txBody>
      </p:sp>
    </p:spTree>
    <p:extLst>
      <p:ext uri="{BB962C8B-B14F-4D97-AF65-F5344CB8AC3E}">
        <p14:creationId xmlns:p14="http://schemas.microsoft.com/office/powerpoint/2010/main" val="415276860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99</a:t>
            </a:fld>
            <a:endParaRPr lang="zh-CN" altLang="en-US"/>
          </a:p>
        </p:txBody>
      </p:sp>
    </p:spTree>
    <p:extLst>
      <p:ext uri="{BB962C8B-B14F-4D97-AF65-F5344CB8AC3E}">
        <p14:creationId xmlns:p14="http://schemas.microsoft.com/office/powerpoint/2010/main" val="712155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777" y="2309308"/>
            <a:ext cx="10850541" cy="899333"/>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p>
        </p:txBody>
      </p:sp>
      <p:sp>
        <p:nvSpPr>
          <p:cNvPr id="3" name="副标题 2"/>
          <p:cNvSpPr>
            <a:spLocks noGrp="1"/>
          </p:cNvSpPr>
          <p:nvPr>
            <p:ph type="subTitle" idx="1" hasCustomPrompt="1"/>
          </p:nvPr>
        </p:nvSpPr>
        <p:spPr>
          <a:xfrm>
            <a:off x="669820" y="3566185"/>
            <a:ext cx="10850454" cy="801518"/>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dirty="0"/>
              <a:t>单击此处编辑副标题</a:t>
            </a:r>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1007304" y="834057"/>
            <a:ext cx="104638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431315" y="390618"/>
            <a:ext cx="520428" cy="274702"/>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6" name="矩形 5"/>
          <p:cNvSpPr/>
          <p:nvPr userDrawn="1"/>
        </p:nvSpPr>
        <p:spPr>
          <a:xfrm>
            <a:off x="0" y="6794447"/>
            <a:ext cx="10631710" cy="84639"/>
          </a:xfrm>
          <a:prstGeom prst="rect">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10703717" y="6794446"/>
            <a:ext cx="1486695" cy="846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7922"/>
            <a:ext cx="10361851" cy="1362390"/>
          </a:xfrm>
        </p:spPr>
        <p:txBody>
          <a:bodyPr anchor="t"/>
          <a:lstStyle>
            <a:lvl1pPr algn="l">
              <a:defRPr sz="5300" b="1" cap="all"/>
            </a:lvl1pPr>
          </a:lstStyle>
          <a:p>
            <a:r>
              <a:rPr lang="zh-CN" altLang="en-US"/>
              <a:t>单击此处编辑母版标题样式</a:t>
            </a:r>
          </a:p>
        </p:txBody>
      </p:sp>
      <p:sp>
        <p:nvSpPr>
          <p:cNvPr id="3" name="文本占位符 2"/>
          <p:cNvSpPr>
            <a:spLocks noGrp="1"/>
          </p:cNvSpPr>
          <p:nvPr>
            <p:ph type="body" idx="1"/>
          </p:nvPr>
        </p:nvSpPr>
        <p:spPr>
          <a:xfrm>
            <a:off x="962959" y="2907386"/>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609521" y="2175378"/>
            <a:ext cx="5386216"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2"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6192562" y="2175378"/>
            <a:ext cx="5388332"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2024/4/1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2024/4/1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2024/4/1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等腰三角形 7"/>
          <p:cNvSpPr/>
          <p:nvPr userDrawn="1"/>
        </p:nvSpPr>
        <p:spPr>
          <a:xfrm flipH="1" flipV="1">
            <a:off x="-767029" y="-29126"/>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flipH="1" flipV="1">
            <a:off x="1413539" y="0"/>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nvSpPr>
        <p:spPr>
          <a:xfrm>
            <a:off x="6085438" y="4298493"/>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userDrawn="1"/>
        </p:nvGrpSpPr>
        <p:grpSpPr>
          <a:xfrm>
            <a:off x="2308773" y="3693670"/>
            <a:ext cx="7551038" cy="105497"/>
            <a:chOff x="2101845" y="3387257"/>
            <a:chExt cx="7551038" cy="105497"/>
          </a:xfrm>
        </p:grpSpPr>
        <p:cxnSp>
          <p:nvCxnSpPr>
            <p:cNvPr id="42" name="直接连接符 41"/>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椭圆 1"/>
          <p:cNvSpPr/>
          <p:nvPr userDrawn="1"/>
        </p:nvSpPr>
        <p:spPr>
          <a:xfrm>
            <a:off x="9998623" y="3693670"/>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cxnSp>
        <p:nvCxnSpPr>
          <p:cNvPr id="8" name="直接连接符 7"/>
          <p:cNvCxnSpPr/>
          <p:nvPr userDrawn="1"/>
        </p:nvCxnSpPr>
        <p:spPr>
          <a:xfrm>
            <a:off x="984634" y="1413103"/>
            <a:ext cx="1019847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10607120" y="654595"/>
            <a:ext cx="575989" cy="577246"/>
            <a:chOff x="6084168" y="1274820"/>
            <a:chExt cx="432048" cy="432834"/>
          </a:xfrm>
        </p:grpSpPr>
        <p:sp>
          <p:nvSpPr>
            <p:cNvPr id="10" name="椭圆 22"/>
            <p:cNvSpPr>
              <a:spLocks noChangeArrowheads="1"/>
            </p:cNvSpPr>
            <p:nvPr/>
          </p:nvSpPr>
          <p:spPr bwMode="auto">
            <a:xfrm>
              <a:off x="6084168" y="1274820"/>
              <a:ext cx="432048" cy="432834"/>
            </a:xfrm>
            <a:prstGeom prst="ellipse">
              <a:avLst/>
            </a:prstGeom>
            <a:solidFill>
              <a:srgbClr val="1369B2"/>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1"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2" name="组合 11"/>
          <p:cNvGrpSpPr/>
          <p:nvPr userDrawn="1"/>
        </p:nvGrpSpPr>
        <p:grpSpPr>
          <a:xfrm>
            <a:off x="8879153" y="655120"/>
            <a:ext cx="575989" cy="576197"/>
            <a:chOff x="4788024" y="1275213"/>
            <a:chExt cx="432048" cy="432048"/>
          </a:xfrm>
        </p:grpSpPr>
        <p:sp>
          <p:nvSpPr>
            <p:cNvPr id="13"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4"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5" name="组合 14"/>
          <p:cNvGrpSpPr/>
          <p:nvPr userDrawn="1"/>
        </p:nvGrpSpPr>
        <p:grpSpPr>
          <a:xfrm>
            <a:off x="9743137" y="654595"/>
            <a:ext cx="577036" cy="577246"/>
            <a:chOff x="5436096" y="1274820"/>
            <a:chExt cx="432833" cy="432834"/>
          </a:xfrm>
        </p:grpSpPr>
        <p:sp>
          <p:nvSpPr>
            <p:cNvPr id="16"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7"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8" name="组合 17"/>
          <p:cNvGrpSpPr/>
          <p:nvPr userDrawn="1"/>
        </p:nvGrpSpPr>
        <p:grpSpPr>
          <a:xfrm>
            <a:off x="7151187" y="654595"/>
            <a:ext cx="577036" cy="577246"/>
            <a:chOff x="3491880" y="1274820"/>
            <a:chExt cx="432833" cy="432834"/>
          </a:xfrm>
        </p:grpSpPr>
        <p:sp>
          <p:nvSpPr>
            <p:cNvPr id="19" name="椭圆 16"/>
            <p:cNvSpPr>
              <a:spLocks noChangeArrowheads="1"/>
            </p:cNvSpPr>
            <p:nvPr/>
          </p:nvSpPr>
          <p:spPr bwMode="auto">
            <a:xfrm>
              <a:off x="3491880" y="1274820"/>
              <a:ext cx="432833" cy="432834"/>
            </a:xfrm>
            <a:prstGeom prst="ellipse">
              <a:avLst/>
            </a:prstGeom>
            <a:solidFill>
              <a:srgbClr val="1369B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0"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21" name="组合 20"/>
          <p:cNvGrpSpPr/>
          <p:nvPr userDrawn="1"/>
        </p:nvGrpSpPr>
        <p:grpSpPr>
          <a:xfrm>
            <a:off x="8015170" y="654595"/>
            <a:ext cx="577036" cy="577246"/>
            <a:chOff x="4139952" y="1274820"/>
            <a:chExt cx="432833" cy="432834"/>
          </a:xfrm>
        </p:grpSpPr>
        <p:sp>
          <p:nvSpPr>
            <p:cNvPr id="22"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777" y="581333"/>
            <a:ext cx="10850541" cy="648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 hasCustomPrompt="1"/>
          </p:nvPr>
        </p:nvSpPr>
        <p:spPr>
          <a:xfrm>
            <a:off x="669820" y="1508404"/>
            <a:ext cx="10850454" cy="4750044"/>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2024/4/1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40" name="等腰三角形 39"/>
          <p:cNvSpPr/>
          <p:nvPr userDrawn="1"/>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userDrawn="1"/>
        </p:nvSpPr>
        <p:spPr>
          <a:xfrm flipH="1" flipV="1">
            <a:off x="-766394" y="-28491"/>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flipH="1" flipV="1">
            <a:off x="1414174" y="635"/>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a:off x="6086073" y="4299128"/>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702"/>
            <a:ext cx="2742843" cy="585288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702"/>
            <a:ext cx="8025355" cy="585288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5" name="标题 4"/>
          <p:cNvSpPr>
            <a:spLocks noGrp="1"/>
          </p:cNvSpPr>
          <p:nvPr>
            <p:ph type="title" hasCustomPrompt="1"/>
          </p:nvPr>
        </p:nvSpPr>
        <p:spPr>
          <a:xfrm>
            <a:off x="839974" y="727845"/>
            <a:ext cx="3931306" cy="1115266"/>
          </a:xfrm>
        </p:spPr>
        <p:txBody>
          <a:bodyPr anchor="ctr" anchorCtr="0"/>
          <a:lstStyle>
            <a:lvl1pPr>
              <a:defRPr sz="3200">
                <a:latin typeface="+mn-ea"/>
                <a:ea typeface="+mn-ea"/>
              </a:defRPr>
            </a:lvl1pPr>
          </a:lstStyle>
          <a:p>
            <a:r>
              <a:rPr lang="zh-CN" altLang="en-US"/>
              <a:t>单击此处编辑标题</a:t>
            </a:r>
          </a:p>
        </p:txBody>
      </p:sp>
      <p:sp>
        <p:nvSpPr>
          <p:cNvPr id="6" name="内容占位符 5"/>
          <p:cNvSpPr>
            <a:spLocks noGrp="1"/>
          </p:cNvSpPr>
          <p:nvPr>
            <p:ph idx="1" hasCustomPrompt="1"/>
          </p:nvPr>
        </p:nvSpPr>
        <p:spPr>
          <a:xfrm>
            <a:off x="5137617" y="727845"/>
            <a:ext cx="6171235" cy="5404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a:t>单击此处编辑正文</a:t>
            </a:r>
          </a:p>
        </p:txBody>
      </p:sp>
      <p:sp>
        <p:nvSpPr>
          <p:cNvPr id="7" name="文本占位符 6"/>
          <p:cNvSpPr>
            <a:spLocks noGrp="1"/>
          </p:cNvSpPr>
          <p:nvPr>
            <p:ph type="body" sz="half" idx="2" hasCustomPrompt="1"/>
          </p:nvPr>
        </p:nvSpPr>
        <p:spPr>
          <a:xfrm>
            <a:off x="839974" y="2240060"/>
            <a:ext cx="3931306" cy="3892636"/>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5365" indent="0">
              <a:buNone/>
              <a:defRPr sz="1000"/>
            </a:lvl6pPr>
            <a:lvl7pPr marL="2742565" indent="0">
              <a:buNone/>
              <a:defRPr sz="1000"/>
            </a:lvl7pPr>
            <a:lvl8pPr marL="3199765" indent="0">
              <a:buNone/>
              <a:defRPr sz="1000"/>
            </a:lvl8pPr>
            <a:lvl9pPr marL="3656965" indent="0">
              <a:buNone/>
              <a:defRPr sz="1000"/>
            </a:lvl9pPr>
          </a:lstStyle>
          <a:p>
            <a:pPr lvl="0"/>
            <a:r>
              <a:rPr lang="zh-CN" altLang="en-US"/>
              <a:t>单击此处编辑正文</a:t>
            </a:r>
          </a:p>
          <a:p>
            <a:pPr lvl="0"/>
            <a:r>
              <a:rPr lang="zh-CN" altLang="en-US">
                <a:sym typeface="+mn-ea"/>
              </a:rPr>
              <a:t>单击此处编辑正文</a:t>
            </a:r>
            <a:endParaRPr lang="zh-CN" altLang="en-US"/>
          </a:p>
          <a:p>
            <a:pPr lvl="0"/>
            <a:r>
              <a:rPr lang="zh-CN" altLang="en-US">
                <a:sym typeface="+mn-ea"/>
              </a:rPr>
              <a:t>单击此处编辑正文</a:t>
            </a:r>
            <a:endParaRPr lang="zh-CN" altLang="en-US"/>
          </a:p>
          <a:p>
            <a:pPr lvl="0"/>
            <a:r>
              <a:rPr lang="zh-CN" altLang="en-US">
                <a:sym typeface="+mn-ea"/>
              </a:rPr>
              <a:t>单击此处编辑正文</a:t>
            </a:r>
          </a:p>
          <a:p>
            <a:pPr lvl="0"/>
            <a:r>
              <a:rPr lang="zh-CN" altLang="en-US">
                <a:sym typeface="+mn-ea"/>
              </a:rPr>
              <a:t>单击此处编辑正文</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t>‹#›</a:t>
            </a:fld>
            <a:endParaRPr lang="zh-CN" altLang="en-US"/>
          </a:p>
        </p:txBody>
      </p:sp>
      <p:sp>
        <p:nvSpPr>
          <p:cNvPr id="9" name="标题 8"/>
          <p:cNvSpPr>
            <a:spLocks noGrp="1"/>
          </p:cNvSpPr>
          <p:nvPr>
            <p:ph type="title" hasCustomPrompt="1"/>
          </p:nvPr>
        </p:nvSpPr>
        <p:spPr>
          <a:xfrm>
            <a:off x="669820" y="5606183"/>
            <a:ext cx="10850454" cy="558268"/>
          </a:xfrm>
        </p:spPr>
        <p:txBody>
          <a:bodyPr/>
          <a:lstStyle>
            <a:lvl1pPr>
              <a:defRPr b="0">
                <a:latin typeface="+mn-ea"/>
                <a:ea typeface="+mn-ea"/>
              </a:defRPr>
            </a:lvl1pPr>
          </a:lstStyle>
          <a:p>
            <a:r>
              <a:rPr lang="zh-CN" altLang="en-US"/>
              <a:t>单击此处编辑正文</a:t>
            </a:r>
          </a:p>
        </p:txBody>
      </p:sp>
      <p:sp>
        <p:nvSpPr>
          <p:cNvPr id="8" name="内容占位符 7"/>
          <p:cNvSpPr>
            <a:spLocks noGrp="1"/>
          </p:cNvSpPr>
          <p:nvPr>
            <p:ph idx="1" hasCustomPrompt="1"/>
          </p:nvPr>
        </p:nvSpPr>
        <p:spPr>
          <a:xfrm>
            <a:off x="669820" y="641469"/>
            <a:ext cx="10850454" cy="4556969"/>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内容占位符 6"/>
          <p:cNvSpPr>
            <a:spLocks noGrp="1"/>
          </p:cNvSpPr>
          <p:nvPr>
            <p:ph idx="1" hasCustomPrompt="1"/>
          </p:nvPr>
        </p:nvSpPr>
        <p:spPr>
          <a:xfrm>
            <a:off x="0" y="0"/>
            <a:ext cx="12194539" cy="686943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内容占位符 1"/>
          <p:cNvSpPr>
            <a:spLocks noGrp="1"/>
          </p:cNvSpPr>
          <p:nvPr>
            <p:ph sz="half" idx="2" hasCustomPrompt="1"/>
          </p:nvPr>
        </p:nvSpPr>
        <p:spPr>
          <a:xfrm>
            <a:off x="467922" y="565255"/>
            <a:ext cx="5399196" cy="57287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
        <p:nvSpPr>
          <p:cNvPr id="6" name="内容占位符 5"/>
          <p:cNvSpPr>
            <a:spLocks noGrp="1"/>
          </p:cNvSpPr>
          <p:nvPr>
            <p:ph sz="half" idx="13" hasCustomPrompt="1"/>
          </p:nvPr>
        </p:nvSpPr>
        <p:spPr>
          <a:xfrm>
            <a:off x="6286787" y="565255"/>
            <a:ext cx="5399196" cy="57287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标题 1"/>
          <p:cNvSpPr>
            <a:spLocks noGrp="1"/>
          </p:cNvSpPr>
          <p:nvPr>
            <p:ph type="title" hasCustomPrompt="1"/>
          </p:nvPr>
        </p:nvSpPr>
        <p:spPr>
          <a:xfrm>
            <a:off x="669777" y="623706"/>
            <a:ext cx="10850541" cy="899333"/>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2" name="组合 41"/>
          <p:cNvGrpSpPr/>
          <p:nvPr userDrawn="1"/>
        </p:nvGrpSpPr>
        <p:grpSpPr>
          <a:xfrm>
            <a:off x="0" y="2202951"/>
            <a:ext cx="12190413" cy="2420263"/>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6" name="矩形 45"/>
            <p:cNvSpPr/>
            <p:nvPr/>
          </p:nvSpPr>
          <p:spPr>
            <a:xfrm>
              <a:off x="170694" y="261768"/>
              <a:ext cx="3936004" cy="6119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7" name="平行四边形 46"/>
            <p:cNvSpPr/>
            <p:nvPr/>
          </p:nvSpPr>
          <p:spPr>
            <a:xfrm>
              <a:off x="376965" y="178257"/>
              <a:ext cx="1036076" cy="779005"/>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8" name="文本框 6"/>
            <p:cNvSpPr txBox="1"/>
            <p:nvPr/>
          </p:nvSpPr>
          <p:spPr>
            <a:xfrm>
              <a:off x="619911" y="284178"/>
              <a:ext cx="650908" cy="553578"/>
            </a:xfrm>
            <a:prstGeom prst="rect">
              <a:avLst/>
            </a:prstGeom>
            <a:noFill/>
          </p:spPr>
          <p:txBody>
            <a:bodyPr wrap="square" lIns="68580" tIns="34290" rIns="68580" bIns="34290" rtlCol="0">
              <a:spAutoFit/>
            </a:bodyPr>
            <a:lstStyle/>
            <a:p>
              <a:endParaRPr lang="zh-CN" altLang="en-US" sz="10700"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7" name="组合 6"/>
          <p:cNvGrpSpPr/>
          <p:nvPr userDrawn="1"/>
        </p:nvGrpSpPr>
        <p:grpSpPr>
          <a:xfrm>
            <a:off x="7919172" y="1700153"/>
            <a:ext cx="575989" cy="577246"/>
            <a:chOff x="6084168" y="1274820"/>
            <a:chExt cx="432048" cy="432834"/>
          </a:xfrm>
        </p:grpSpPr>
        <p:sp>
          <p:nvSpPr>
            <p:cNvPr id="14" name="椭圆 22"/>
            <p:cNvSpPr>
              <a:spLocks noChangeArrowheads="1"/>
            </p:cNvSpPr>
            <p:nvPr/>
          </p:nvSpPr>
          <p:spPr bwMode="auto">
            <a:xfrm>
              <a:off x="6084168" y="1274820"/>
              <a:ext cx="432048" cy="432834"/>
            </a:xfrm>
            <a:prstGeom prst="ellipse">
              <a:avLst/>
            </a:prstGeom>
            <a:solidFill>
              <a:srgbClr val="1369B2"/>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9"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8" name="组合 7"/>
          <p:cNvGrpSpPr/>
          <p:nvPr userDrawn="1"/>
        </p:nvGrpSpPr>
        <p:grpSpPr>
          <a:xfrm>
            <a:off x="6191205" y="1700678"/>
            <a:ext cx="575989" cy="576197"/>
            <a:chOff x="4788024" y="1275213"/>
            <a:chExt cx="432048" cy="432048"/>
          </a:xfrm>
        </p:grpSpPr>
        <p:sp>
          <p:nvSpPr>
            <p:cNvPr id="17"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0"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9" name="组合 8"/>
          <p:cNvGrpSpPr/>
          <p:nvPr userDrawn="1"/>
        </p:nvGrpSpPr>
        <p:grpSpPr>
          <a:xfrm>
            <a:off x="7055189" y="1700153"/>
            <a:ext cx="577036" cy="577246"/>
            <a:chOff x="5436096" y="1274820"/>
            <a:chExt cx="432833" cy="432834"/>
          </a:xfrm>
        </p:grpSpPr>
        <p:sp>
          <p:nvSpPr>
            <p:cNvPr id="25"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1"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0" name="组合 9"/>
          <p:cNvGrpSpPr/>
          <p:nvPr userDrawn="1"/>
        </p:nvGrpSpPr>
        <p:grpSpPr>
          <a:xfrm>
            <a:off x="4463238" y="1700153"/>
            <a:ext cx="577036" cy="577246"/>
            <a:chOff x="3491880" y="1274820"/>
            <a:chExt cx="432833" cy="432834"/>
          </a:xfrm>
        </p:grpSpPr>
        <p:sp>
          <p:nvSpPr>
            <p:cNvPr id="11" name="椭圆 16"/>
            <p:cNvSpPr>
              <a:spLocks noChangeArrowheads="1"/>
            </p:cNvSpPr>
            <p:nvPr/>
          </p:nvSpPr>
          <p:spPr bwMode="auto">
            <a:xfrm>
              <a:off x="3491880" y="1274820"/>
              <a:ext cx="432833" cy="432834"/>
            </a:xfrm>
            <a:prstGeom prst="ellipse">
              <a:avLst/>
            </a:prstGeom>
            <a:solidFill>
              <a:srgbClr val="1369B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2" name="组合 11"/>
          <p:cNvGrpSpPr/>
          <p:nvPr userDrawn="1"/>
        </p:nvGrpSpPr>
        <p:grpSpPr>
          <a:xfrm>
            <a:off x="5327222" y="1700153"/>
            <a:ext cx="577036" cy="577246"/>
            <a:chOff x="4139952" y="1274820"/>
            <a:chExt cx="432833" cy="432834"/>
          </a:xfrm>
        </p:grpSpPr>
        <p:sp>
          <p:nvSpPr>
            <p:cNvPr id="2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605" y="6351009"/>
            <a:ext cx="2699578" cy="316859"/>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t>2024/4/1</a:t>
            </a:fld>
            <a:endParaRPr lang="zh-CN" altLang="en-US"/>
          </a:p>
        </p:txBody>
      </p:sp>
      <p:sp>
        <p:nvSpPr>
          <p:cNvPr id="5" name="页脚占位符 4"/>
          <p:cNvSpPr>
            <a:spLocks noGrp="1"/>
          </p:cNvSpPr>
          <p:nvPr>
            <p:ph type="ftr" sz="quarter" idx="3"/>
          </p:nvPr>
        </p:nvSpPr>
        <p:spPr>
          <a:xfrm>
            <a:off x="4115357" y="6351009"/>
            <a:ext cx="3959381" cy="316859"/>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09254" y="6351009"/>
            <a:ext cx="2699578" cy="316859"/>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t>‹#›</a:t>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p:nvPr>
        </p:nvSpPr>
        <p:spPr>
          <a:xfrm>
            <a:off x="669777" y="581333"/>
            <a:ext cx="10850541" cy="648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9" name="文本占位符 8"/>
          <p:cNvSpPr>
            <a:spLocks noGrp="1"/>
          </p:cNvSpPr>
          <p:nvPr>
            <p:ph type="body" idx="1"/>
          </p:nvPr>
        </p:nvSpPr>
        <p:spPr>
          <a:xfrm>
            <a:off x="669820" y="1508404"/>
            <a:ext cx="10850454" cy="4750044"/>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6765"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2"/>
            <a:ext cx="10971372" cy="1143265"/>
          </a:xfrm>
          <a:prstGeom prst="rect">
            <a:avLst/>
          </a:prstGeom>
        </p:spPr>
        <p:txBody>
          <a:bodyPr vert="horz" lIns="121917" tIns="60958" rIns="121917" bIns="60958"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572"/>
            <a:ext cx="10971372" cy="4527011"/>
          </a:xfrm>
          <a:prstGeom prst="rect">
            <a:avLst/>
          </a:prstGeom>
        </p:spPr>
        <p:txBody>
          <a:bodyPr vert="horz" lIns="121917" tIns="60958" rIns="121917" bIns="6095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7822"/>
            <a:ext cx="2844430" cy="365210"/>
          </a:xfrm>
          <a:prstGeom prst="rect">
            <a:avLst/>
          </a:prstGeom>
        </p:spPr>
        <p:txBody>
          <a:bodyPr vert="horz" lIns="121917" tIns="60958" rIns="121917" bIns="60958" rtlCol="0" anchor="ctr"/>
          <a:lstStyle>
            <a:lvl1pPr algn="l">
              <a:defRPr sz="1600">
                <a:solidFill>
                  <a:schemeClr val="tx1">
                    <a:tint val="75000"/>
                  </a:schemeClr>
                </a:solidFill>
              </a:defRPr>
            </a:lvl1pPr>
          </a:lstStyle>
          <a:p>
            <a:fld id="{530820CF-B880-4189-942D-D702A7CBA730}" type="datetimeFigureOut">
              <a:rPr lang="zh-CN" altLang="en-US" smtClean="0"/>
              <a:t>2024/4/1</a:t>
            </a:fld>
            <a:endParaRPr lang="zh-CN" altLang="en-US"/>
          </a:p>
        </p:txBody>
      </p:sp>
      <p:sp>
        <p:nvSpPr>
          <p:cNvPr id="5" name="页脚占位符 4"/>
          <p:cNvSpPr>
            <a:spLocks noGrp="1"/>
          </p:cNvSpPr>
          <p:nvPr>
            <p:ph type="ftr" sz="quarter" idx="3"/>
          </p:nvPr>
        </p:nvSpPr>
        <p:spPr>
          <a:xfrm>
            <a:off x="4165058" y="6357822"/>
            <a:ext cx="3860297" cy="365210"/>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7822"/>
            <a:ext cx="2844430" cy="365210"/>
          </a:xfrm>
          <a:prstGeom prst="rect">
            <a:avLst/>
          </a:prstGeom>
        </p:spPr>
        <p:txBody>
          <a:bodyPr vert="horz" lIns="121917" tIns="60958" rIns="121917" bIns="60958"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80.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5.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6.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0.xml"/><Relationship Id="rId4" Type="http://schemas.openxmlformats.org/officeDocument/2006/relationships/image" Target="../media/image51.jpeg"/></Relationships>
</file>

<file path=ppt/slides/_rels/slide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0.xml"/><Relationship Id="rId4" Type="http://schemas.openxmlformats.org/officeDocument/2006/relationships/image" Target="../media/image51.jpe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18"/>
          <p:cNvSpPr txBox="1"/>
          <p:nvPr/>
        </p:nvSpPr>
        <p:spPr>
          <a:xfrm>
            <a:off x="1414686" y="2709714"/>
            <a:ext cx="9577064" cy="830997"/>
          </a:xfrm>
          <a:prstGeom prst="rect">
            <a:avLst/>
          </a:prstGeom>
          <a:noFill/>
        </p:spPr>
        <p:txBody>
          <a:bodyPr wrap="square" rtlCol="0">
            <a:spAutoFit/>
          </a:bodyPr>
          <a:lstStyle/>
          <a:p>
            <a:pPr algn="ctr"/>
            <a:r>
              <a:rPr lang="zh-CN" altLang="en-US" sz="4800" dirty="0">
                <a:solidFill>
                  <a:srgbClr val="1369B2"/>
                </a:solidFill>
                <a:latin typeface="微软雅黑" charset="0"/>
                <a:ea typeface="微软雅黑" charset="0"/>
                <a:cs typeface="+mn-ea"/>
                <a:sym typeface="思源黑体 CN Medium" panose="020B0600000000000000" pitchFamily="34" charset="-122"/>
              </a:rPr>
              <a:t>第</a:t>
            </a:r>
            <a:r>
              <a:rPr lang="en-US" altLang="zh-CN" sz="4800" dirty="0">
                <a:solidFill>
                  <a:srgbClr val="1369B2"/>
                </a:solidFill>
                <a:latin typeface="微软雅黑" charset="0"/>
                <a:ea typeface="微软雅黑" charset="0"/>
                <a:cs typeface="+mn-ea"/>
                <a:sym typeface="思源黑体 CN Medium" panose="020B0600000000000000" pitchFamily="34" charset="-122"/>
              </a:rPr>
              <a:t>13</a:t>
            </a:r>
            <a:r>
              <a:rPr lang="zh-CN" altLang="en-US" sz="4800" dirty="0">
                <a:solidFill>
                  <a:srgbClr val="1369B2"/>
                </a:solidFill>
                <a:latin typeface="微软雅黑" charset="0"/>
                <a:ea typeface="微软雅黑" charset="0"/>
                <a:cs typeface="+mn-ea"/>
                <a:sym typeface="思源黑体 CN Medium" panose="020B0600000000000000" pitchFamily="34" charset="-122"/>
              </a:rPr>
              <a:t>章 </a:t>
            </a:r>
            <a:r>
              <a:rPr lang="zh-CN" altLang="zh-CN" sz="4800" dirty="0">
                <a:solidFill>
                  <a:srgbClr val="1369B2"/>
                </a:solidFill>
                <a:latin typeface="微软雅黑" charset="0"/>
                <a:ea typeface="微软雅黑" charset="0"/>
                <a:cs typeface="+mn-ea"/>
              </a:rPr>
              <a:t>数据可视化</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什么是数据可视化</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5735166" y="2565698"/>
            <a:ext cx="5112568" cy="1938992"/>
          </a:xfrm>
          <a:prstGeom prst="rect">
            <a:avLst/>
          </a:prstGeom>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数据可视化旨在借助图形化手段，清晰有效地将数据中的各种属性和变量呈现出来，使</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用户可以从不同的维度观察数据</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，从而对数据进行更深入地观察和分析。</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566" y="1642238"/>
            <a:ext cx="5249001" cy="5249001"/>
          </a:xfrm>
          <a:prstGeom prst="rect">
            <a:avLst/>
          </a:prstGeom>
        </p:spPr>
      </p:pic>
    </p:spTree>
    <p:extLst>
      <p:ext uri="{BB962C8B-B14F-4D97-AF65-F5344CB8AC3E}">
        <p14:creationId xmlns:p14="http://schemas.microsoft.com/office/powerpoint/2010/main" val="2931851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绘制词云图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形状 7"/>
          <p:cNvSpPr/>
          <p:nvPr/>
        </p:nvSpPr>
        <p:spPr>
          <a:xfrm>
            <a:off x="2967990" y="3616486"/>
            <a:ext cx="2361565" cy="2361565"/>
          </a:xfrm>
          <a:prstGeom prst="leftCircularArrow">
            <a:avLst>
              <a:gd name="adj1" fmla="val 2872"/>
              <a:gd name="adj2" fmla="val 351158"/>
              <a:gd name="adj3" fmla="val 2126668"/>
              <a:gd name="adj4" fmla="val 9024489"/>
              <a:gd name="adj5" fmla="val 3351"/>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11" name="形状 16501"/>
          <p:cNvSpPr/>
          <p:nvPr/>
        </p:nvSpPr>
        <p:spPr>
          <a:xfrm>
            <a:off x="1397000" y="3358421"/>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91440" tIns="66040" rIns="66040" bIns="91440" anchor="t">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2" name="形状 16502"/>
          <p:cNvSpPr/>
          <p:nvPr/>
        </p:nvSpPr>
        <p:spPr>
          <a:xfrm>
            <a:off x="2802890" y="46074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13" name="形状 16503"/>
          <p:cNvSpPr/>
          <p:nvPr/>
        </p:nvSpPr>
        <p:spPr>
          <a:xfrm>
            <a:off x="5370078" y="2311995"/>
            <a:ext cx="2642870" cy="2642870"/>
          </a:xfrm>
          <a:prstGeom prst="circularArrow">
            <a:avLst>
              <a:gd name="adj1" fmla="val 2567"/>
              <a:gd name="adj2" fmla="val 311540"/>
              <a:gd name="adj3" fmla="val 19512949"/>
              <a:gd name="adj4" fmla="val 12575511"/>
              <a:gd name="adj5" fmla="val 2994"/>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14" name="形状 16504"/>
          <p:cNvSpPr/>
          <p:nvPr/>
        </p:nvSpPr>
        <p:spPr>
          <a:xfrm>
            <a:off x="3865245" y="335778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66040" tIns="292735" rIns="66040" bIns="66040" anchor="b">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5" name="形状 16506"/>
          <p:cNvSpPr/>
          <p:nvPr/>
        </p:nvSpPr>
        <p:spPr>
          <a:xfrm>
            <a:off x="6316980" y="337683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91440" tIns="66040" rIns="66040" bIns="91440" anchor="t">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6" name="形状 16508"/>
          <p:cNvSpPr/>
          <p:nvPr/>
        </p:nvSpPr>
        <p:spPr>
          <a:xfrm>
            <a:off x="8768080" y="337556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66040" tIns="292735" rIns="66040" bIns="66040" anchor="b">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7" name="文本框 16"/>
          <p:cNvSpPr txBox="1"/>
          <p:nvPr/>
        </p:nvSpPr>
        <p:spPr>
          <a:xfrm>
            <a:off x="2546350" y="4688756"/>
            <a:ext cx="1266190" cy="523220"/>
          </a:xfrm>
          <a:prstGeom prst="rect">
            <a:avLst/>
          </a:prstGeom>
          <a:noFill/>
        </p:spPr>
        <p:txBody>
          <a:bodyPr vert="horz" wrap="square" lIns="91440" tIns="45720" rIns="91440" bIns="45720" anchor="t">
            <a:spAutoFit/>
          </a:bodyPr>
          <a:lstStyle/>
          <a:p>
            <a:pPr marL="0" marR="0" lvl="0" indent="0" algn="ctr" defTabSz="508000" rtl="0" eaLnBrk="0"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黑体" panose="02010609060101010101" pitchFamily="49" charset="-122"/>
                <a:ea typeface="黑体" panose="02010609060101010101" pitchFamily="49" charset="-122"/>
                <a:sym typeface="+mn-ea"/>
              </a:rPr>
              <a:t>1</a:t>
            </a:r>
            <a:endParaRPr kumimoji="0" lang="zh-CN" altLang="en-US"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sym typeface="+mn-ea"/>
            </a:endParaRPr>
          </a:p>
        </p:txBody>
      </p:sp>
      <p:sp>
        <p:nvSpPr>
          <p:cNvPr id="18" name="形状 17"/>
          <p:cNvSpPr/>
          <p:nvPr/>
        </p:nvSpPr>
        <p:spPr>
          <a:xfrm>
            <a:off x="7829157" y="3617501"/>
            <a:ext cx="2361565" cy="2361565"/>
          </a:xfrm>
          <a:prstGeom prst="leftCircularArrow">
            <a:avLst>
              <a:gd name="adj1" fmla="val 2872"/>
              <a:gd name="adj2" fmla="val 351158"/>
              <a:gd name="adj3" fmla="val 2126668"/>
              <a:gd name="adj4" fmla="val 9024489"/>
              <a:gd name="adj5" fmla="val 3351"/>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19" name="文本框 18"/>
          <p:cNvSpPr txBox="1"/>
          <p:nvPr/>
        </p:nvSpPr>
        <p:spPr>
          <a:xfrm>
            <a:off x="1418906" y="3690315"/>
            <a:ext cx="1894842" cy="924612"/>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创建</a:t>
            </a:r>
            <a:r>
              <a:rPr lang="en-US" altLang="zh-CN" sz="1700" kern="0" dirty="0" err="1">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WordCloud</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类</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的对象</a:t>
            </a:r>
            <a:endPar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20" name="文本框 19"/>
          <p:cNvSpPr txBox="1"/>
          <p:nvPr/>
        </p:nvSpPr>
        <p:spPr>
          <a:xfrm>
            <a:off x="6365723" y="3908975"/>
            <a:ext cx="1894842" cy="460191"/>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添加</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图表配置项</a:t>
            </a:r>
            <a:endParaRPr lang="zh-CN" altLang="en-US"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21" name="文本框 20"/>
          <p:cNvSpPr txBox="1"/>
          <p:nvPr/>
        </p:nvSpPr>
        <p:spPr>
          <a:xfrm>
            <a:off x="3933073" y="3701225"/>
            <a:ext cx="1894842" cy="924612"/>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使用</a:t>
            </a: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add ()</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方法</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添加数据</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22" name="文本框 21"/>
          <p:cNvSpPr txBox="1"/>
          <p:nvPr/>
        </p:nvSpPr>
        <p:spPr>
          <a:xfrm>
            <a:off x="8843008" y="3927155"/>
            <a:ext cx="1894842" cy="509114"/>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渲染</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图表</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23" name="形状 16502"/>
          <p:cNvSpPr/>
          <p:nvPr/>
        </p:nvSpPr>
        <p:spPr>
          <a:xfrm>
            <a:off x="5269865" y="30326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24" name="文本框 23"/>
          <p:cNvSpPr txBox="1"/>
          <p:nvPr/>
        </p:nvSpPr>
        <p:spPr>
          <a:xfrm>
            <a:off x="5327967" y="3108241"/>
            <a:ext cx="631825"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2</a:t>
            </a:r>
            <a:endParaRPr lang="zh-CN" altLang="en-US" sz="2800" b="1" dirty="0">
              <a:solidFill>
                <a:schemeClr val="bg1"/>
              </a:solidFill>
              <a:latin typeface="黑体" panose="02010609060101010101" pitchFamily="49" charset="-122"/>
              <a:ea typeface="黑体" panose="02010609060101010101" pitchFamily="49" charset="-122"/>
              <a:sym typeface="+mn-ea"/>
            </a:endParaRPr>
          </a:p>
        </p:txBody>
      </p:sp>
      <p:sp>
        <p:nvSpPr>
          <p:cNvPr id="25" name="形状 16502"/>
          <p:cNvSpPr/>
          <p:nvPr/>
        </p:nvSpPr>
        <p:spPr>
          <a:xfrm>
            <a:off x="7713303" y="46074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26" name="文本框 25"/>
          <p:cNvSpPr txBox="1"/>
          <p:nvPr/>
        </p:nvSpPr>
        <p:spPr>
          <a:xfrm>
            <a:off x="7472563" y="4688756"/>
            <a:ext cx="1230630"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3</a:t>
            </a:r>
            <a:endParaRPr lang="ko-KR" altLang="en-US" sz="2800" b="1" dirty="0">
              <a:solidFill>
                <a:schemeClr val="bg1"/>
              </a:solidFill>
              <a:latin typeface="黑体" panose="02010609060101010101" pitchFamily="49" charset="-122"/>
              <a:ea typeface="黑体" panose="02010609060101010101" pitchFamily="49" charset="-122"/>
            </a:endParaRPr>
          </a:p>
        </p:txBody>
      </p:sp>
      <p:sp>
        <p:nvSpPr>
          <p:cNvPr id="27" name="形状 16502"/>
          <p:cNvSpPr/>
          <p:nvPr/>
        </p:nvSpPr>
        <p:spPr>
          <a:xfrm>
            <a:off x="10138535" y="30326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28" name="文本框 27"/>
          <p:cNvSpPr txBox="1"/>
          <p:nvPr/>
        </p:nvSpPr>
        <p:spPr>
          <a:xfrm>
            <a:off x="9838096" y="3110210"/>
            <a:ext cx="1348105"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4</a:t>
            </a:r>
            <a:endParaRPr lang="zh-CN" altLang="en-US" sz="2800" b="1" dirty="0">
              <a:solidFill>
                <a:schemeClr val="bg1"/>
              </a:solidFill>
              <a:latin typeface="黑体" panose="02010609060101010101" pitchFamily="49" charset="-122"/>
              <a:ea typeface="黑体" panose="02010609060101010101" pitchFamily="49" charset="-122"/>
              <a:sym typeface="+mn-ea"/>
            </a:endParaRPr>
          </a:p>
        </p:txBody>
      </p:sp>
      <p:sp>
        <p:nvSpPr>
          <p:cNvPr id="29" name="矩形: 圆角 139">
            <a:extLst>
              <a:ext uri="{FF2B5EF4-FFF2-40B4-BE49-F238E27FC236}">
                <a16:creationId xmlns:a16="http://schemas.microsoft.com/office/drawing/2014/main" id="{18096A58-1789-EEAE-4098-FE0F6DF9454A}"/>
              </a:ext>
            </a:extLst>
          </p:cNvPr>
          <p:cNvSpPr/>
          <p:nvPr/>
        </p:nvSpPr>
        <p:spPr>
          <a:xfrm>
            <a:off x="1276318" y="1406568"/>
            <a:ext cx="203743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基本思路</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Tree>
    <p:extLst>
      <p:ext uri="{BB962C8B-B14F-4D97-AF65-F5344CB8AC3E}">
        <p14:creationId xmlns:p14="http://schemas.microsoft.com/office/powerpoint/2010/main" val="195888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13.4.4</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绘制气泡图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2"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原创设计师QQ598969553          _4"/>
          <p:cNvSpPr/>
          <p:nvPr/>
        </p:nvSpPr>
        <p:spPr>
          <a:xfrm>
            <a:off x="1459786" y="3746576"/>
            <a:ext cx="3737363" cy="874407"/>
          </a:xfrm>
          <a:prstGeom prst="rect">
            <a:avLst/>
          </a:prstGeom>
        </p:spPr>
        <p:txBody>
          <a:bodyPr wrap="square">
            <a:spAutoFit/>
          </a:bodyPr>
          <a:lstStyle/>
          <a:p>
            <a:pP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cs typeface="+mn-ea"/>
              </a:rPr>
              <a:t>掌握</a:t>
            </a:r>
            <a:r>
              <a:rPr lang="zh-CN" altLang="zh-CN" sz="1800" dirty="0">
                <a:solidFill>
                  <a:srgbClr val="1369B2"/>
                </a:solidFill>
                <a:latin typeface="微软雅黑" panose="020B0503020204020204" pitchFamily="34" charset="-122"/>
                <a:ea typeface="微软雅黑" panose="020B0503020204020204" pitchFamily="34" charset="-122"/>
                <a:cs typeface="+mn-ea"/>
              </a:rPr>
              <a:t>绘制气泡图的</a:t>
            </a:r>
            <a:r>
              <a:rPr lang="zh-CN" altLang="en-US" sz="1800" dirty="0">
                <a:solidFill>
                  <a:srgbClr val="1369B2"/>
                </a:solidFill>
                <a:latin typeface="微软雅黑" panose="020B0503020204020204" pitchFamily="34" charset="-122"/>
                <a:ea typeface="微软雅黑" panose="020B0503020204020204" pitchFamily="34" charset="-122"/>
                <a:cs typeface="+mn-ea"/>
              </a:rPr>
              <a:t>方式</a:t>
            </a:r>
            <a:r>
              <a:rPr lang="zh-CN" altLang="en-US" sz="1800" dirty="0">
                <a:solidFill>
                  <a:srgbClr val="595959"/>
                </a:solidFill>
                <a:latin typeface="微软雅黑" panose="020B0503020204020204" pitchFamily="34" charset="-122"/>
                <a:ea typeface="微软雅黑" panose="020B0503020204020204" pitchFamily="34" charset="-122"/>
                <a:cs typeface="+mn-ea"/>
              </a:rPr>
              <a:t>，能够熟练通过</a:t>
            </a:r>
            <a:r>
              <a:rPr lang="en-US" altLang="zh-CN" sz="1800" dirty="0" err="1">
                <a:solidFill>
                  <a:srgbClr val="595959"/>
                </a:solidFill>
                <a:latin typeface="微软雅黑" panose="020B0503020204020204" pitchFamily="34" charset="-122"/>
                <a:ea typeface="微软雅黑" panose="020B0503020204020204" pitchFamily="34" charset="-122"/>
                <a:cs typeface="+mn-ea"/>
              </a:rPr>
              <a:t>Pyecharts</a:t>
            </a:r>
            <a:r>
              <a:rPr lang="zh-CN" altLang="en-US" sz="1800" dirty="0">
                <a:solidFill>
                  <a:srgbClr val="595959"/>
                </a:solidFill>
                <a:latin typeface="微软雅黑" panose="020B0503020204020204" pitchFamily="34" charset="-122"/>
                <a:ea typeface="微软雅黑" panose="020B0503020204020204" pitchFamily="34" charset="-122"/>
                <a:cs typeface="+mn-ea"/>
              </a:rPr>
              <a:t>库绘制</a:t>
            </a:r>
            <a:r>
              <a:rPr lang="zh-CN" altLang="zh-CN" sz="1800" dirty="0">
                <a:solidFill>
                  <a:srgbClr val="595959"/>
                </a:solidFill>
                <a:latin typeface="微软雅黑" panose="020B0503020204020204" pitchFamily="34" charset="-122"/>
                <a:ea typeface="微软雅黑" panose="020B0503020204020204" pitchFamily="34" charset="-122"/>
                <a:cs typeface="+mn-ea"/>
              </a:rPr>
              <a:t>气泡图</a:t>
            </a:r>
          </a:p>
        </p:txBody>
      </p:sp>
      <p:sp>
        <p:nvSpPr>
          <p:cNvPr id="15"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3341942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13.4.4</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绘制气泡图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3" name="文本框 32">
            <a:extLst>
              <a:ext uri="{FF2B5EF4-FFF2-40B4-BE49-F238E27FC236}">
                <a16:creationId xmlns:a16="http://schemas.microsoft.com/office/drawing/2014/main" id="{8A94A71B-0DDC-9662-2B12-E7ED94C37C44}"/>
              </a:ext>
            </a:extLst>
          </p:cNvPr>
          <p:cNvSpPr txBox="1"/>
          <p:nvPr/>
        </p:nvSpPr>
        <p:spPr>
          <a:xfrm>
            <a:off x="1160409" y="2512247"/>
            <a:ext cx="4718773" cy="2585323"/>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zh-CN" altLang="zh-CN" dirty="0"/>
              <a:t>气泡图是散点图的一种变体，通常</a:t>
            </a:r>
            <a:r>
              <a:rPr lang="zh-CN" altLang="zh-CN" dirty="0">
                <a:solidFill>
                  <a:srgbClr val="1369B2"/>
                </a:solidFill>
              </a:rPr>
              <a:t>用于展示三个变量之间的关系</a:t>
            </a:r>
            <a:r>
              <a:rPr lang="zh-CN" altLang="zh-CN" dirty="0"/>
              <a:t>，其中</a:t>
            </a:r>
            <a:r>
              <a:rPr lang="zh-CN" altLang="zh-CN" dirty="0">
                <a:solidFill>
                  <a:srgbClr val="1369B2"/>
                </a:solidFill>
              </a:rPr>
              <a:t>两个变量通过横轴和纵轴表示</a:t>
            </a:r>
            <a:r>
              <a:rPr lang="zh-CN" altLang="zh-CN" dirty="0"/>
              <a:t>，</a:t>
            </a:r>
            <a:r>
              <a:rPr lang="zh-CN" altLang="zh-CN" dirty="0">
                <a:solidFill>
                  <a:srgbClr val="1369B2"/>
                </a:solidFill>
              </a:rPr>
              <a:t>第三个变量一般通过气泡的大小表示</a:t>
            </a:r>
            <a:r>
              <a:rPr lang="zh-CN" altLang="zh-CN" dirty="0"/>
              <a:t>。当然，如果气泡使用了不同的颜色，那么此时的气泡图也可以用于展示四个变量之间的关系。</a:t>
            </a:r>
            <a:endParaRPr lang="en-US" altLang="zh-CN" dirty="0"/>
          </a:p>
        </p:txBody>
      </p:sp>
      <p:pic>
        <p:nvPicPr>
          <p:cNvPr id="2" name="图片 1"/>
          <p:cNvPicPr>
            <a:picLocks noChangeAspect="1"/>
          </p:cNvPicPr>
          <p:nvPr/>
        </p:nvPicPr>
        <p:blipFill>
          <a:blip r:embed="rId3"/>
          <a:stretch>
            <a:fillRect/>
          </a:stretch>
        </p:blipFill>
        <p:spPr>
          <a:xfrm>
            <a:off x="5735166" y="1989634"/>
            <a:ext cx="5638226" cy="3888432"/>
          </a:xfrm>
          <a:prstGeom prst="rect">
            <a:avLst/>
          </a:prstGeom>
        </p:spPr>
      </p:pic>
    </p:spTree>
    <p:extLst>
      <p:ext uri="{BB962C8B-B14F-4D97-AF65-F5344CB8AC3E}">
        <p14:creationId xmlns:p14="http://schemas.microsoft.com/office/powerpoint/2010/main" val="3821882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13.4.4</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绘制气泡图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形状 4"/>
          <p:cNvSpPr/>
          <p:nvPr/>
        </p:nvSpPr>
        <p:spPr>
          <a:xfrm>
            <a:off x="2967990" y="3616486"/>
            <a:ext cx="2361565" cy="2361565"/>
          </a:xfrm>
          <a:prstGeom prst="leftCircularArrow">
            <a:avLst>
              <a:gd name="adj1" fmla="val 2872"/>
              <a:gd name="adj2" fmla="val 351158"/>
              <a:gd name="adj3" fmla="val 2126668"/>
              <a:gd name="adj4" fmla="val 9024489"/>
              <a:gd name="adj5" fmla="val 3351"/>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6" name="形状 16501"/>
          <p:cNvSpPr/>
          <p:nvPr/>
        </p:nvSpPr>
        <p:spPr>
          <a:xfrm>
            <a:off x="1397000" y="3358421"/>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91440" tIns="66040" rIns="66040" bIns="91440" anchor="t">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7" name="形状 16502"/>
          <p:cNvSpPr/>
          <p:nvPr/>
        </p:nvSpPr>
        <p:spPr>
          <a:xfrm>
            <a:off x="2802890" y="46074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8" name="形状 16503"/>
          <p:cNvSpPr/>
          <p:nvPr/>
        </p:nvSpPr>
        <p:spPr>
          <a:xfrm>
            <a:off x="5370078" y="2311995"/>
            <a:ext cx="2642870" cy="2642870"/>
          </a:xfrm>
          <a:prstGeom prst="circularArrow">
            <a:avLst>
              <a:gd name="adj1" fmla="val 2567"/>
              <a:gd name="adj2" fmla="val 311540"/>
              <a:gd name="adj3" fmla="val 19512949"/>
              <a:gd name="adj4" fmla="val 12575511"/>
              <a:gd name="adj5" fmla="val 2994"/>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9" name="形状 16504"/>
          <p:cNvSpPr/>
          <p:nvPr/>
        </p:nvSpPr>
        <p:spPr>
          <a:xfrm>
            <a:off x="3865245" y="335778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66040" tIns="292735" rIns="66040" bIns="66040" anchor="b">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0" name="形状 16506"/>
          <p:cNvSpPr/>
          <p:nvPr/>
        </p:nvSpPr>
        <p:spPr>
          <a:xfrm>
            <a:off x="6316980" y="337683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91440" tIns="66040" rIns="66040" bIns="91440" anchor="t">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1" name="形状 16508"/>
          <p:cNvSpPr/>
          <p:nvPr/>
        </p:nvSpPr>
        <p:spPr>
          <a:xfrm>
            <a:off x="8768080" y="337556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66040" tIns="292735" rIns="66040" bIns="66040" anchor="b">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2" name="文本框 11"/>
          <p:cNvSpPr txBox="1"/>
          <p:nvPr/>
        </p:nvSpPr>
        <p:spPr>
          <a:xfrm>
            <a:off x="2546350" y="4688756"/>
            <a:ext cx="1266190" cy="523220"/>
          </a:xfrm>
          <a:prstGeom prst="rect">
            <a:avLst/>
          </a:prstGeom>
          <a:noFill/>
        </p:spPr>
        <p:txBody>
          <a:bodyPr vert="horz" wrap="square" lIns="91440" tIns="45720" rIns="91440" bIns="45720" anchor="t">
            <a:spAutoFit/>
          </a:bodyPr>
          <a:lstStyle/>
          <a:p>
            <a:pPr marL="0" marR="0" lvl="0" indent="0" algn="ctr" defTabSz="508000" rtl="0" eaLnBrk="0"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黑体" panose="02010609060101010101" pitchFamily="49" charset="-122"/>
                <a:ea typeface="黑体" panose="02010609060101010101" pitchFamily="49" charset="-122"/>
                <a:sym typeface="+mn-ea"/>
              </a:rPr>
              <a:t>1</a:t>
            </a:r>
            <a:endParaRPr kumimoji="0" lang="zh-CN" altLang="en-US"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sym typeface="+mn-ea"/>
            </a:endParaRPr>
          </a:p>
        </p:txBody>
      </p:sp>
      <p:sp>
        <p:nvSpPr>
          <p:cNvPr id="13" name="形状 12"/>
          <p:cNvSpPr/>
          <p:nvPr/>
        </p:nvSpPr>
        <p:spPr>
          <a:xfrm>
            <a:off x="7829157" y="3617501"/>
            <a:ext cx="2361565" cy="2361565"/>
          </a:xfrm>
          <a:prstGeom prst="leftCircularArrow">
            <a:avLst>
              <a:gd name="adj1" fmla="val 2872"/>
              <a:gd name="adj2" fmla="val 351158"/>
              <a:gd name="adj3" fmla="val 2126668"/>
              <a:gd name="adj4" fmla="val 9024489"/>
              <a:gd name="adj5" fmla="val 3351"/>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14" name="文本框 13"/>
          <p:cNvSpPr txBox="1"/>
          <p:nvPr/>
        </p:nvSpPr>
        <p:spPr>
          <a:xfrm>
            <a:off x="1418906" y="3690315"/>
            <a:ext cx="1894842" cy="875689"/>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创建</a:t>
            </a: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Scatter</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类</a:t>
            </a:r>
            <a:endPar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endParaRPr>
          </a:p>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的对象</a:t>
            </a:r>
            <a:endPar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15" name="文本框 14"/>
          <p:cNvSpPr txBox="1"/>
          <p:nvPr/>
        </p:nvSpPr>
        <p:spPr>
          <a:xfrm>
            <a:off x="6365723" y="3908975"/>
            <a:ext cx="1894842" cy="460191"/>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添加</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图表配置项</a:t>
            </a:r>
            <a:endParaRPr lang="zh-CN" altLang="en-US"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16" name="文本框 15"/>
          <p:cNvSpPr txBox="1"/>
          <p:nvPr/>
        </p:nvSpPr>
        <p:spPr>
          <a:xfrm>
            <a:off x="3933073" y="3701225"/>
            <a:ext cx="1894842" cy="924612"/>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使用</a:t>
            </a: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add ()</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方法</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添加数据</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17" name="文本框 16"/>
          <p:cNvSpPr txBox="1"/>
          <p:nvPr/>
        </p:nvSpPr>
        <p:spPr>
          <a:xfrm>
            <a:off x="8843008" y="3927155"/>
            <a:ext cx="1894842" cy="509114"/>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渲染</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图表</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18" name="形状 16502"/>
          <p:cNvSpPr/>
          <p:nvPr/>
        </p:nvSpPr>
        <p:spPr>
          <a:xfrm>
            <a:off x="5269865" y="30326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19" name="文本框 18"/>
          <p:cNvSpPr txBox="1"/>
          <p:nvPr/>
        </p:nvSpPr>
        <p:spPr>
          <a:xfrm>
            <a:off x="5327967" y="3108241"/>
            <a:ext cx="631825"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2</a:t>
            </a:r>
            <a:endParaRPr lang="zh-CN" altLang="en-US" sz="2800" b="1" dirty="0">
              <a:solidFill>
                <a:schemeClr val="bg1"/>
              </a:solidFill>
              <a:latin typeface="黑体" panose="02010609060101010101" pitchFamily="49" charset="-122"/>
              <a:ea typeface="黑体" panose="02010609060101010101" pitchFamily="49" charset="-122"/>
              <a:sym typeface="+mn-ea"/>
            </a:endParaRPr>
          </a:p>
        </p:txBody>
      </p:sp>
      <p:sp>
        <p:nvSpPr>
          <p:cNvPr id="20" name="形状 16502"/>
          <p:cNvSpPr/>
          <p:nvPr/>
        </p:nvSpPr>
        <p:spPr>
          <a:xfrm>
            <a:off x="7713303" y="46074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21" name="文本框 20"/>
          <p:cNvSpPr txBox="1"/>
          <p:nvPr/>
        </p:nvSpPr>
        <p:spPr>
          <a:xfrm>
            <a:off x="7472563" y="4688756"/>
            <a:ext cx="1230630"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3</a:t>
            </a:r>
            <a:endParaRPr lang="ko-KR" altLang="en-US" sz="2800" b="1" dirty="0">
              <a:solidFill>
                <a:schemeClr val="bg1"/>
              </a:solidFill>
              <a:latin typeface="黑体" panose="02010609060101010101" pitchFamily="49" charset="-122"/>
              <a:ea typeface="黑体" panose="02010609060101010101" pitchFamily="49" charset="-122"/>
            </a:endParaRPr>
          </a:p>
        </p:txBody>
      </p:sp>
      <p:sp>
        <p:nvSpPr>
          <p:cNvPr id="22" name="形状 16502"/>
          <p:cNvSpPr/>
          <p:nvPr/>
        </p:nvSpPr>
        <p:spPr>
          <a:xfrm>
            <a:off x="10138535" y="30326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23" name="文本框 22"/>
          <p:cNvSpPr txBox="1"/>
          <p:nvPr/>
        </p:nvSpPr>
        <p:spPr>
          <a:xfrm>
            <a:off x="9838096" y="3110210"/>
            <a:ext cx="1348105"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4</a:t>
            </a:r>
            <a:endParaRPr lang="zh-CN" altLang="en-US" sz="2800" b="1" dirty="0">
              <a:solidFill>
                <a:schemeClr val="bg1"/>
              </a:solidFill>
              <a:latin typeface="黑体" panose="02010609060101010101" pitchFamily="49" charset="-122"/>
              <a:ea typeface="黑体" panose="02010609060101010101" pitchFamily="49" charset="-122"/>
              <a:sym typeface="+mn-ea"/>
            </a:endParaRPr>
          </a:p>
        </p:txBody>
      </p:sp>
      <p:sp>
        <p:nvSpPr>
          <p:cNvPr id="24" name="矩形: 圆角 139">
            <a:extLst>
              <a:ext uri="{FF2B5EF4-FFF2-40B4-BE49-F238E27FC236}">
                <a16:creationId xmlns:a16="http://schemas.microsoft.com/office/drawing/2014/main" id="{18096A58-1789-EEAE-4098-FE0F6DF9454A}"/>
              </a:ext>
            </a:extLst>
          </p:cNvPr>
          <p:cNvSpPr/>
          <p:nvPr/>
        </p:nvSpPr>
        <p:spPr>
          <a:xfrm>
            <a:off x="1276318" y="1406568"/>
            <a:ext cx="203743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基本思路</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Tree>
    <p:extLst>
      <p:ext uri="{BB962C8B-B14F-4D97-AF65-F5344CB8AC3E}">
        <p14:creationId xmlns:p14="http://schemas.microsoft.com/office/powerpoint/2010/main" val="2702842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13.4.5</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绘制圆环图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2"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原创设计师QQ598969553          _4"/>
          <p:cNvSpPr/>
          <p:nvPr/>
        </p:nvSpPr>
        <p:spPr>
          <a:xfrm>
            <a:off x="1459786" y="3746576"/>
            <a:ext cx="3737363" cy="874407"/>
          </a:xfrm>
          <a:prstGeom prst="rect">
            <a:avLst/>
          </a:prstGeom>
        </p:spPr>
        <p:txBody>
          <a:bodyPr wrap="square">
            <a:spAutoFit/>
          </a:bodyPr>
          <a:lstStyle/>
          <a:p>
            <a:pP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cs typeface="+mn-ea"/>
              </a:rPr>
              <a:t>掌握</a:t>
            </a:r>
            <a:r>
              <a:rPr lang="zh-CN" altLang="zh-CN" sz="1800" dirty="0">
                <a:solidFill>
                  <a:srgbClr val="1369B2"/>
                </a:solidFill>
                <a:latin typeface="微软雅黑" panose="020B0503020204020204" pitchFamily="34" charset="-122"/>
                <a:ea typeface="微软雅黑" panose="020B0503020204020204" pitchFamily="34" charset="-122"/>
                <a:cs typeface="+mn-ea"/>
              </a:rPr>
              <a:t>绘制圆环图的</a:t>
            </a:r>
            <a:r>
              <a:rPr lang="zh-CN" altLang="en-US" sz="1800" dirty="0">
                <a:solidFill>
                  <a:srgbClr val="1369B2"/>
                </a:solidFill>
                <a:latin typeface="微软雅黑" panose="020B0503020204020204" pitchFamily="34" charset="-122"/>
                <a:ea typeface="微软雅黑" panose="020B0503020204020204" pitchFamily="34" charset="-122"/>
                <a:cs typeface="+mn-ea"/>
              </a:rPr>
              <a:t>方式</a:t>
            </a:r>
            <a:r>
              <a:rPr lang="zh-CN" altLang="en-US" sz="1800" dirty="0">
                <a:solidFill>
                  <a:srgbClr val="595959"/>
                </a:solidFill>
                <a:latin typeface="微软雅黑" panose="020B0503020204020204" pitchFamily="34" charset="-122"/>
                <a:ea typeface="微软雅黑" panose="020B0503020204020204" pitchFamily="34" charset="-122"/>
                <a:cs typeface="+mn-ea"/>
              </a:rPr>
              <a:t>，能够熟练通过</a:t>
            </a:r>
            <a:r>
              <a:rPr lang="en-US" altLang="zh-CN" sz="1800" dirty="0" err="1">
                <a:solidFill>
                  <a:srgbClr val="595959"/>
                </a:solidFill>
                <a:latin typeface="微软雅黑" panose="020B0503020204020204" pitchFamily="34" charset="-122"/>
                <a:ea typeface="微软雅黑" panose="020B0503020204020204" pitchFamily="34" charset="-122"/>
                <a:cs typeface="+mn-ea"/>
              </a:rPr>
              <a:t>Pyecharts</a:t>
            </a:r>
            <a:r>
              <a:rPr lang="zh-CN" altLang="en-US" sz="1800" dirty="0">
                <a:solidFill>
                  <a:srgbClr val="595959"/>
                </a:solidFill>
                <a:latin typeface="微软雅黑" panose="020B0503020204020204" pitchFamily="34" charset="-122"/>
                <a:ea typeface="微软雅黑" panose="020B0503020204020204" pitchFamily="34" charset="-122"/>
                <a:cs typeface="+mn-ea"/>
              </a:rPr>
              <a:t>库绘制</a:t>
            </a:r>
            <a:r>
              <a:rPr lang="zh-CN" altLang="zh-CN" sz="1800" dirty="0">
                <a:solidFill>
                  <a:srgbClr val="595959"/>
                </a:solidFill>
                <a:latin typeface="微软雅黑" panose="020B0503020204020204" pitchFamily="34" charset="-122"/>
                <a:ea typeface="微软雅黑" panose="020B0503020204020204" pitchFamily="34" charset="-122"/>
                <a:cs typeface="+mn-ea"/>
              </a:rPr>
              <a:t>圆环图</a:t>
            </a:r>
          </a:p>
        </p:txBody>
      </p:sp>
      <p:sp>
        <p:nvSpPr>
          <p:cNvPr id="15"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3643816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13.4.5</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绘制圆环图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3" name="文本框 32">
            <a:extLst>
              <a:ext uri="{FF2B5EF4-FFF2-40B4-BE49-F238E27FC236}">
                <a16:creationId xmlns:a16="http://schemas.microsoft.com/office/drawing/2014/main" id="{8A94A71B-0DDC-9662-2B12-E7ED94C37C44}"/>
              </a:ext>
            </a:extLst>
          </p:cNvPr>
          <p:cNvSpPr txBox="1"/>
          <p:nvPr/>
        </p:nvSpPr>
        <p:spPr>
          <a:xfrm>
            <a:off x="1160409" y="2880199"/>
            <a:ext cx="4934797" cy="1754326"/>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zh-CN" altLang="zh-CN" dirty="0"/>
              <a:t>圆环图与饼图的功能相同，</a:t>
            </a:r>
            <a:r>
              <a:rPr lang="zh-CN" altLang="zh-CN" dirty="0">
                <a:solidFill>
                  <a:srgbClr val="1369B2"/>
                </a:solidFill>
              </a:rPr>
              <a:t>用于显示各个部分与整体之间的关系</a:t>
            </a:r>
            <a:r>
              <a:rPr lang="zh-CN" altLang="zh-CN" dirty="0"/>
              <a:t>，不过它可以包含多个圆环，每个圆环分别代表一个数据系列，且具有唯一的颜色或图案。</a:t>
            </a:r>
            <a:endParaRPr lang="en-US" altLang="zh-CN" dirty="0"/>
          </a:p>
        </p:txBody>
      </p:sp>
      <p:pic>
        <p:nvPicPr>
          <p:cNvPr id="2" name="图片 1"/>
          <p:cNvPicPr>
            <a:picLocks noChangeAspect="1"/>
          </p:cNvPicPr>
          <p:nvPr/>
        </p:nvPicPr>
        <p:blipFill>
          <a:blip r:embed="rId3"/>
          <a:stretch>
            <a:fillRect/>
          </a:stretch>
        </p:blipFill>
        <p:spPr>
          <a:xfrm>
            <a:off x="7103318" y="1417938"/>
            <a:ext cx="3960440" cy="4629924"/>
          </a:xfrm>
          <a:prstGeom prst="rect">
            <a:avLst/>
          </a:prstGeom>
        </p:spPr>
      </p:pic>
    </p:spTree>
    <p:extLst>
      <p:ext uri="{BB962C8B-B14F-4D97-AF65-F5344CB8AC3E}">
        <p14:creationId xmlns:p14="http://schemas.microsoft.com/office/powerpoint/2010/main" val="1320313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13.4.5</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绘制圆环图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形状 4"/>
          <p:cNvSpPr/>
          <p:nvPr/>
        </p:nvSpPr>
        <p:spPr>
          <a:xfrm>
            <a:off x="2967990" y="3616486"/>
            <a:ext cx="2361565" cy="2361565"/>
          </a:xfrm>
          <a:prstGeom prst="leftCircularArrow">
            <a:avLst>
              <a:gd name="adj1" fmla="val 2872"/>
              <a:gd name="adj2" fmla="val 351158"/>
              <a:gd name="adj3" fmla="val 2126668"/>
              <a:gd name="adj4" fmla="val 9024489"/>
              <a:gd name="adj5" fmla="val 3351"/>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6" name="形状 16501"/>
          <p:cNvSpPr/>
          <p:nvPr/>
        </p:nvSpPr>
        <p:spPr>
          <a:xfrm>
            <a:off x="1397000" y="3358421"/>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91440" tIns="66040" rIns="66040" bIns="91440" anchor="t">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7" name="形状 16502"/>
          <p:cNvSpPr/>
          <p:nvPr/>
        </p:nvSpPr>
        <p:spPr>
          <a:xfrm>
            <a:off x="2802890" y="46074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8" name="形状 16503"/>
          <p:cNvSpPr/>
          <p:nvPr/>
        </p:nvSpPr>
        <p:spPr>
          <a:xfrm>
            <a:off x="5370078" y="2311995"/>
            <a:ext cx="2642870" cy="2642870"/>
          </a:xfrm>
          <a:prstGeom prst="circularArrow">
            <a:avLst>
              <a:gd name="adj1" fmla="val 2567"/>
              <a:gd name="adj2" fmla="val 311540"/>
              <a:gd name="adj3" fmla="val 19512949"/>
              <a:gd name="adj4" fmla="val 12575511"/>
              <a:gd name="adj5" fmla="val 2994"/>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9" name="形状 16504"/>
          <p:cNvSpPr/>
          <p:nvPr/>
        </p:nvSpPr>
        <p:spPr>
          <a:xfrm>
            <a:off x="3865245" y="335778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66040" tIns="292735" rIns="66040" bIns="66040" anchor="b">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0" name="形状 16506"/>
          <p:cNvSpPr/>
          <p:nvPr/>
        </p:nvSpPr>
        <p:spPr>
          <a:xfrm>
            <a:off x="6316980" y="337683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91440" tIns="66040" rIns="66040" bIns="91440" anchor="t">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1" name="形状 16508"/>
          <p:cNvSpPr/>
          <p:nvPr/>
        </p:nvSpPr>
        <p:spPr>
          <a:xfrm>
            <a:off x="8768080" y="337556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66040" tIns="292735" rIns="66040" bIns="66040" anchor="b">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2" name="文本框 11"/>
          <p:cNvSpPr txBox="1"/>
          <p:nvPr/>
        </p:nvSpPr>
        <p:spPr>
          <a:xfrm>
            <a:off x="2546350" y="4688756"/>
            <a:ext cx="1266190" cy="523220"/>
          </a:xfrm>
          <a:prstGeom prst="rect">
            <a:avLst/>
          </a:prstGeom>
          <a:noFill/>
        </p:spPr>
        <p:txBody>
          <a:bodyPr vert="horz" wrap="square" lIns="91440" tIns="45720" rIns="91440" bIns="45720" anchor="t">
            <a:spAutoFit/>
          </a:bodyPr>
          <a:lstStyle/>
          <a:p>
            <a:pPr marL="0" marR="0" lvl="0" indent="0" algn="ctr" defTabSz="508000" rtl="0" eaLnBrk="0"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黑体" panose="02010609060101010101" pitchFamily="49" charset="-122"/>
                <a:ea typeface="黑体" panose="02010609060101010101" pitchFamily="49" charset="-122"/>
                <a:sym typeface="+mn-ea"/>
              </a:rPr>
              <a:t>1</a:t>
            </a:r>
            <a:endParaRPr kumimoji="0" lang="zh-CN" altLang="en-US"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sym typeface="+mn-ea"/>
            </a:endParaRPr>
          </a:p>
        </p:txBody>
      </p:sp>
      <p:sp>
        <p:nvSpPr>
          <p:cNvPr id="13" name="形状 12"/>
          <p:cNvSpPr/>
          <p:nvPr/>
        </p:nvSpPr>
        <p:spPr>
          <a:xfrm>
            <a:off x="7829157" y="3617501"/>
            <a:ext cx="2361565" cy="2361565"/>
          </a:xfrm>
          <a:prstGeom prst="leftCircularArrow">
            <a:avLst>
              <a:gd name="adj1" fmla="val 2872"/>
              <a:gd name="adj2" fmla="val 351158"/>
              <a:gd name="adj3" fmla="val 2126668"/>
              <a:gd name="adj4" fmla="val 9024489"/>
              <a:gd name="adj5" fmla="val 3351"/>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14" name="文本框 13"/>
          <p:cNvSpPr txBox="1"/>
          <p:nvPr/>
        </p:nvSpPr>
        <p:spPr>
          <a:xfrm>
            <a:off x="1418906" y="3690315"/>
            <a:ext cx="1894842" cy="924612"/>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创建</a:t>
            </a: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Pie</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类</a:t>
            </a:r>
            <a:endPar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endParaRPr>
          </a:p>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的对象</a:t>
            </a:r>
            <a:endPar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15" name="文本框 14"/>
          <p:cNvSpPr txBox="1"/>
          <p:nvPr/>
        </p:nvSpPr>
        <p:spPr>
          <a:xfrm>
            <a:off x="6365723" y="3908975"/>
            <a:ext cx="1894842" cy="460191"/>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添加</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图表配置项</a:t>
            </a:r>
            <a:endParaRPr lang="zh-CN" altLang="en-US"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16" name="文本框 15"/>
          <p:cNvSpPr txBox="1"/>
          <p:nvPr/>
        </p:nvSpPr>
        <p:spPr>
          <a:xfrm>
            <a:off x="3933073" y="3701225"/>
            <a:ext cx="1894842" cy="924612"/>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使用</a:t>
            </a: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add ()</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方法</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添加数据</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17" name="文本框 16"/>
          <p:cNvSpPr txBox="1"/>
          <p:nvPr/>
        </p:nvSpPr>
        <p:spPr>
          <a:xfrm>
            <a:off x="8843008" y="3927155"/>
            <a:ext cx="1894842" cy="509114"/>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渲染</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图表</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18" name="形状 16502"/>
          <p:cNvSpPr/>
          <p:nvPr/>
        </p:nvSpPr>
        <p:spPr>
          <a:xfrm>
            <a:off x="5269865" y="30326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19" name="文本框 18"/>
          <p:cNvSpPr txBox="1"/>
          <p:nvPr/>
        </p:nvSpPr>
        <p:spPr>
          <a:xfrm>
            <a:off x="5327967" y="3108241"/>
            <a:ext cx="631825"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2</a:t>
            </a:r>
            <a:endParaRPr lang="zh-CN" altLang="en-US" sz="2800" b="1" dirty="0">
              <a:solidFill>
                <a:schemeClr val="bg1"/>
              </a:solidFill>
              <a:latin typeface="黑体" panose="02010609060101010101" pitchFamily="49" charset="-122"/>
              <a:ea typeface="黑体" panose="02010609060101010101" pitchFamily="49" charset="-122"/>
              <a:sym typeface="+mn-ea"/>
            </a:endParaRPr>
          </a:p>
        </p:txBody>
      </p:sp>
      <p:sp>
        <p:nvSpPr>
          <p:cNvPr id="20" name="形状 16502"/>
          <p:cNvSpPr/>
          <p:nvPr/>
        </p:nvSpPr>
        <p:spPr>
          <a:xfrm>
            <a:off x="7713303" y="46074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21" name="文本框 20"/>
          <p:cNvSpPr txBox="1"/>
          <p:nvPr/>
        </p:nvSpPr>
        <p:spPr>
          <a:xfrm>
            <a:off x="7472563" y="4688756"/>
            <a:ext cx="1230630"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3</a:t>
            </a:r>
            <a:endParaRPr lang="ko-KR" altLang="en-US" sz="2800" b="1" dirty="0">
              <a:solidFill>
                <a:schemeClr val="bg1"/>
              </a:solidFill>
              <a:latin typeface="黑体" panose="02010609060101010101" pitchFamily="49" charset="-122"/>
              <a:ea typeface="黑体" panose="02010609060101010101" pitchFamily="49" charset="-122"/>
            </a:endParaRPr>
          </a:p>
        </p:txBody>
      </p:sp>
      <p:sp>
        <p:nvSpPr>
          <p:cNvPr id="22" name="形状 16502"/>
          <p:cNvSpPr/>
          <p:nvPr/>
        </p:nvSpPr>
        <p:spPr>
          <a:xfrm>
            <a:off x="10138535" y="30326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23" name="文本框 22"/>
          <p:cNvSpPr txBox="1"/>
          <p:nvPr/>
        </p:nvSpPr>
        <p:spPr>
          <a:xfrm>
            <a:off x="9838096" y="3110210"/>
            <a:ext cx="1348105"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4</a:t>
            </a:r>
            <a:endParaRPr lang="zh-CN" altLang="en-US" sz="2800" b="1" dirty="0">
              <a:solidFill>
                <a:schemeClr val="bg1"/>
              </a:solidFill>
              <a:latin typeface="黑体" panose="02010609060101010101" pitchFamily="49" charset="-122"/>
              <a:ea typeface="黑体" panose="02010609060101010101" pitchFamily="49" charset="-122"/>
              <a:sym typeface="+mn-ea"/>
            </a:endParaRPr>
          </a:p>
        </p:txBody>
      </p:sp>
      <p:sp>
        <p:nvSpPr>
          <p:cNvPr id="24" name="矩形: 圆角 139">
            <a:extLst>
              <a:ext uri="{FF2B5EF4-FFF2-40B4-BE49-F238E27FC236}">
                <a16:creationId xmlns:a16="http://schemas.microsoft.com/office/drawing/2014/main" id="{18096A58-1789-EEAE-4098-FE0F6DF9454A}"/>
              </a:ext>
            </a:extLst>
          </p:cNvPr>
          <p:cNvSpPr/>
          <p:nvPr/>
        </p:nvSpPr>
        <p:spPr>
          <a:xfrm>
            <a:off x="1276318" y="1406568"/>
            <a:ext cx="203743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基本思路</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Tree>
    <p:extLst>
      <p:ext uri="{BB962C8B-B14F-4D97-AF65-F5344CB8AC3E}">
        <p14:creationId xmlns:p14="http://schemas.microsoft.com/office/powerpoint/2010/main" val="1452689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790950" y="3014256"/>
            <a:ext cx="8220295" cy="707886"/>
          </a:xfrm>
          <a:prstGeom prst="rect">
            <a:avLst/>
          </a:prstGeom>
          <a:noFill/>
        </p:spPr>
        <p:txBody>
          <a:bodyPr wrap="square" lIns="91443" tIns="45720" rIns="91443" bIns="45720" rtlCol="0">
            <a:spAutoFit/>
          </a:bodyPr>
          <a:lstStyle/>
          <a:p>
            <a:pPr algn="ctr"/>
            <a:r>
              <a:rPr lang="zh-CN" altLang="zh-CN" sz="4000" b="1" dirty="0">
                <a:solidFill>
                  <a:srgbClr val="595959"/>
                </a:solidFill>
                <a:latin typeface="微软雅黑" panose="020B0503020204020204" pitchFamily="34" charset="-122"/>
                <a:ea typeface="微软雅黑" panose="020B0503020204020204" pitchFamily="34" charset="-122"/>
                <a:cs typeface="+mn-ea"/>
              </a:rPr>
              <a:t>案例：电影数据分析</a:t>
            </a:r>
            <a:endParaRPr lang="en-GB" altLang="zh-CN" sz="40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US" altLang="zh-CN" sz="5400" b="1" dirty="0">
                <a:solidFill>
                  <a:srgbClr val="FAFAFA"/>
                </a:solidFill>
                <a:latin typeface="微软雅黑" panose="020B0503020204020204" pitchFamily="34" charset="-122"/>
                <a:ea typeface="微软雅黑" panose="020B0503020204020204" pitchFamily="34" charset="-122"/>
                <a:cs typeface="+mn-ea"/>
              </a:rPr>
              <a:t>13.5</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084150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13.5</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案例：电影数据分析</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13">
            <a:extLst>
              <a:ext uri="{FF2B5EF4-FFF2-40B4-BE49-F238E27FC236}">
                <a16:creationId xmlns:a16="http://schemas.microsoft.com/office/drawing/2014/main" id="{8CBAC2A9-05AB-C419-63B8-F959ED894204}"/>
              </a:ext>
            </a:extLst>
          </p:cNvPr>
          <p:cNvSpPr txBox="1"/>
          <p:nvPr/>
        </p:nvSpPr>
        <p:spPr>
          <a:xfrm>
            <a:off x="4655046" y="3069754"/>
            <a:ext cx="6120680" cy="1408078"/>
          </a:xfrm>
          <a:prstGeom prst="rect">
            <a:avLst/>
          </a:prstGeom>
          <a:noFill/>
        </p:spPr>
        <p:txBody>
          <a:bodyPr wrap="square">
            <a:spAutoFit/>
          </a:bodyPr>
          <a:lstStyle/>
          <a:p>
            <a:pPr>
              <a:lnSpc>
                <a:spcPct val="150000"/>
              </a:lnSpc>
            </a:pPr>
            <a:r>
              <a:rPr lang="zh-CN" altLang="zh-CN" sz="1900" kern="0" dirty="0">
                <a:solidFill>
                  <a:srgbClr val="595959"/>
                </a:solidFill>
                <a:latin typeface="Microsoft YaHei" panose="020B0503020204020204" pitchFamily="34" charset="-122"/>
                <a:ea typeface="Microsoft YaHei" panose="020B0503020204020204" pitchFamily="34" charset="-122"/>
              </a:rPr>
              <a:t>现在电影已经越来越普及了，俨然已成为目前主流的一项娱乐方式，这里从某个网站上</a:t>
            </a:r>
            <a:r>
              <a:rPr lang="zh-CN" altLang="zh-CN" sz="1900" kern="0" dirty="0">
                <a:solidFill>
                  <a:srgbClr val="1369B2"/>
                </a:solidFill>
                <a:latin typeface="Microsoft YaHei" panose="020B0503020204020204" pitchFamily="34" charset="-122"/>
                <a:ea typeface="Microsoft YaHei" panose="020B0503020204020204" pitchFamily="34" charset="-122"/>
              </a:rPr>
              <a:t>获取了一组包含</a:t>
            </a:r>
            <a:r>
              <a:rPr lang="en-US" altLang="zh-CN" sz="1900" kern="0" dirty="0">
                <a:solidFill>
                  <a:srgbClr val="1369B2"/>
                </a:solidFill>
                <a:latin typeface="Microsoft YaHei" panose="020B0503020204020204" pitchFamily="34" charset="-122"/>
                <a:ea typeface="Microsoft YaHei" panose="020B0503020204020204" pitchFamily="34" charset="-122"/>
              </a:rPr>
              <a:t>1000</a:t>
            </a:r>
            <a:r>
              <a:rPr lang="zh-CN" altLang="zh-CN" sz="1900" kern="0" dirty="0">
                <a:solidFill>
                  <a:srgbClr val="1369B2"/>
                </a:solidFill>
                <a:latin typeface="Microsoft YaHei" panose="020B0503020204020204" pitchFamily="34" charset="-122"/>
                <a:ea typeface="Microsoft YaHei" panose="020B0503020204020204" pitchFamily="34" charset="-122"/>
              </a:rPr>
              <a:t>部流行电影的数据</a:t>
            </a:r>
            <a:r>
              <a:rPr lang="zh-CN" altLang="zh-CN" sz="1900" kern="0" dirty="0">
                <a:solidFill>
                  <a:srgbClr val="595959"/>
                </a:solidFill>
                <a:latin typeface="Microsoft YaHei" panose="020B0503020204020204" pitchFamily="34" charset="-122"/>
                <a:ea typeface="Microsoft YaHei" panose="020B0503020204020204" pitchFamily="34" charset="-122"/>
              </a:rPr>
              <a:t>。</a:t>
            </a:r>
          </a:p>
        </p:txBody>
      </p:sp>
      <p:pic>
        <p:nvPicPr>
          <p:cNvPr id="20" name="Picture 7" descr="总结小人">
            <a:extLst>
              <a:ext uri="{FF2B5EF4-FFF2-40B4-BE49-F238E27FC236}">
                <a16:creationId xmlns:a16="http://schemas.microsoft.com/office/drawing/2014/main" id="{A954B3C6-8F35-2B8C-8E09-6E9C9F79B6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369"/>
          <a:stretch/>
        </p:blipFill>
        <p:spPr bwMode="auto">
          <a:xfrm>
            <a:off x="591836" y="1321668"/>
            <a:ext cx="3908398" cy="5132462"/>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0904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13.5</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案例：电影数据分析</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文本框 14">
            <a:extLst>
              <a:ext uri="{FF2B5EF4-FFF2-40B4-BE49-F238E27FC236}">
                <a16:creationId xmlns:a16="http://schemas.microsoft.com/office/drawing/2014/main" id="{122283A2-4FD2-9C9E-B087-CE87018F0850}"/>
              </a:ext>
            </a:extLst>
          </p:cNvPr>
          <p:cNvSpPr txBox="1"/>
          <p:nvPr/>
        </p:nvSpPr>
        <p:spPr>
          <a:xfrm>
            <a:off x="4655046" y="2061642"/>
            <a:ext cx="6120680" cy="961289"/>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本案例要求对电影数据进行一些操作，完成以下三个目标。</a:t>
            </a:r>
            <a:endParaRPr lang="en-US" altLang="zh-CN" sz="2000" kern="0" dirty="0">
              <a:solidFill>
                <a:srgbClr val="595959"/>
              </a:solidFill>
              <a:latin typeface="Microsoft YaHei" panose="020B0503020204020204" pitchFamily="34" charset="-122"/>
              <a:ea typeface="Microsoft YaHei" panose="020B0503020204020204" pitchFamily="34" charset="-122"/>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666" y="1989634"/>
            <a:ext cx="3456384" cy="3456384"/>
          </a:xfrm>
          <a:prstGeom prst="rect">
            <a:avLst/>
          </a:prstGeom>
        </p:spPr>
      </p:pic>
      <p:sp>
        <p:nvSpPr>
          <p:cNvPr id="17" name="六边形 16">
            <a:extLst>
              <a:ext uri="{FF2B5EF4-FFF2-40B4-BE49-F238E27FC236}">
                <a16:creationId xmlns:a16="http://schemas.microsoft.com/office/drawing/2014/main" id="{57610F72-73F6-18CD-2DF2-A7E327EAE2A2}"/>
              </a:ext>
            </a:extLst>
          </p:cNvPr>
          <p:cNvSpPr/>
          <p:nvPr/>
        </p:nvSpPr>
        <p:spPr>
          <a:xfrm>
            <a:off x="4824189" y="3456715"/>
            <a:ext cx="584640" cy="504000"/>
          </a:xfrm>
          <a:prstGeom prst="hexagon">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黑体" panose="02010609060101010101" pitchFamily="49" charset="-122"/>
                <a:ea typeface="黑体" panose="02010609060101010101" pitchFamily="49" charset="-122"/>
              </a:rPr>
              <a:t>1</a:t>
            </a:r>
            <a:endParaRPr kumimoji="1" lang="zh-CN" altLang="en-US" dirty="0">
              <a:latin typeface="黑体" panose="02010609060101010101" pitchFamily="49" charset="-122"/>
              <a:ea typeface="黑体" panose="02010609060101010101" pitchFamily="49" charset="-122"/>
            </a:endParaRPr>
          </a:p>
        </p:txBody>
      </p:sp>
      <p:cxnSp>
        <p:nvCxnSpPr>
          <p:cNvPr id="18" name="直线连接符 3">
            <a:extLst>
              <a:ext uri="{FF2B5EF4-FFF2-40B4-BE49-F238E27FC236}">
                <a16:creationId xmlns:a16="http://schemas.microsoft.com/office/drawing/2014/main" id="{36AC450A-6F57-EC21-D100-E1576570DA80}"/>
              </a:ext>
            </a:extLst>
          </p:cNvPr>
          <p:cNvCxnSpPr>
            <a:cxnSpLocks/>
          </p:cNvCxnSpPr>
          <p:nvPr/>
        </p:nvCxnSpPr>
        <p:spPr>
          <a:xfrm>
            <a:off x="5304615" y="3960715"/>
            <a:ext cx="547111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119AF5D6-47AD-C677-132D-67081FB40638}"/>
              </a:ext>
            </a:extLst>
          </p:cNvPr>
          <p:cNvSpPr txBox="1"/>
          <p:nvPr/>
        </p:nvSpPr>
        <p:spPr>
          <a:xfrm>
            <a:off x="5591150" y="3505460"/>
            <a:ext cx="5328592" cy="424732"/>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lnSpc>
                <a:spcPct val="120000"/>
              </a:lnSpc>
              <a:buNone/>
            </a:pPr>
            <a:r>
              <a:rPr lang="zh-CN" altLang="zh-CN" sz="1800" dirty="0"/>
              <a:t>计算电影数据的</a:t>
            </a:r>
            <a:r>
              <a:rPr lang="zh-CN" altLang="zh-CN" sz="1800" dirty="0">
                <a:solidFill>
                  <a:srgbClr val="1369B2"/>
                </a:solidFill>
              </a:rPr>
              <a:t>平均评分</a:t>
            </a:r>
            <a:r>
              <a:rPr lang="zh-CN" altLang="zh-CN" sz="1800" dirty="0"/>
              <a:t>、</a:t>
            </a:r>
            <a:r>
              <a:rPr lang="zh-CN" altLang="zh-CN" sz="1800" dirty="0">
                <a:solidFill>
                  <a:srgbClr val="1369B2"/>
                </a:solidFill>
              </a:rPr>
              <a:t>导演人数</a:t>
            </a:r>
            <a:r>
              <a:rPr lang="zh-CN" altLang="zh-CN" sz="1800" dirty="0"/>
              <a:t>的信息</a:t>
            </a:r>
            <a:endParaRPr lang="en-US" altLang="zh-CN" sz="1800" dirty="0"/>
          </a:p>
        </p:txBody>
      </p:sp>
      <p:sp>
        <p:nvSpPr>
          <p:cNvPr id="22" name="六边形 21">
            <a:extLst>
              <a:ext uri="{FF2B5EF4-FFF2-40B4-BE49-F238E27FC236}">
                <a16:creationId xmlns:a16="http://schemas.microsoft.com/office/drawing/2014/main" id="{57610F72-73F6-18CD-2DF2-A7E327EAE2A2}"/>
              </a:ext>
            </a:extLst>
          </p:cNvPr>
          <p:cNvSpPr/>
          <p:nvPr/>
        </p:nvSpPr>
        <p:spPr>
          <a:xfrm>
            <a:off x="4824189" y="4236463"/>
            <a:ext cx="584640" cy="504000"/>
          </a:xfrm>
          <a:prstGeom prst="hexagon">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黑体" panose="02010609060101010101" pitchFamily="49" charset="-122"/>
                <a:ea typeface="黑体" panose="02010609060101010101" pitchFamily="49" charset="-122"/>
              </a:rPr>
              <a:t>2</a:t>
            </a:r>
            <a:endParaRPr kumimoji="1" lang="zh-CN" altLang="en-US" dirty="0">
              <a:latin typeface="黑体" panose="02010609060101010101" pitchFamily="49" charset="-122"/>
              <a:ea typeface="黑体" panose="02010609060101010101" pitchFamily="49" charset="-122"/>
            </a:endParaRPr>
          </a:p>
        </p:txBody>
      </p:sp>
      <p:cxnSp>
        <p:nvCxnSpPr>
          <p:cNvPr id="23" name="直线连接符 3">
            <a:extLst>
              <a:ext uri="{FF2B5EF4-FFF2-40B4-BE49-F238E27FC236}">
                <a16:creationId xmlns:a16="http://schemas.microsoft.com/office/drawing/2014/main" id="{36AC450A-6F57-EC21-D100-E1576570DA80}"/>
              </a:ext>
            </a:extLst>
          </p:cNvPr>
          <p:cNvCxnSpPr>
            <a:cxnSpLocks/>
          </p:cNvCxnSpPr>
          <p:nvPr/>
        </p:nvCxnSpPr>
        <p:spPr>
          <a:xfrm>
            <a:off x="5304615" y="4740463"/>
            <a:ext cx="547111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19AF5D6-47AD-C677-132D-67081FB40638}"/>
              </a:ext>
            </a:extLst>
          </p:cNvPr>
          <p:cNvSpPr txBox="1"/>
          <p:nvPr/>
        </p:nvSpPr>
        <p:spPr>
          <a:xfrm>
            <a:off x="5591150" y="4337923"/>
            <a:ext cx="5184576" cy="396583"/>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lnSpc>
                <a:spcPct val="120000"/>
              </a:lnSpc>
              <a:buNone/>
            </a:pPr>
            <a:r>
              <a:rPr lang="zh-CN" altLang="zh-CN" sz="1800" dirty="0"/>
              <a:t>了解流行电影的</a:t>
            </a:r>
            <a:r>
              <a:rPr lang="zh-CN" altLang="zh-CN" sz="1800" dirty="0">
                <a:solidFill>
                  <a:srgbClr val="1369B2"/>
                </a:solidFill>
              </a:rPr>
              <a:t>评分分布情况</a:t>
            </a:r>
            <a:r>
              <a:rPr lang="zh-CN" altLang="zh-CN" sz="1800" dirty="0"/>
              <a:t>和</a:t>
            </a:r>
            <a:r>
              <a:rPr lang="zh-CN" altLang="zh-CN" sz="1800" dirty="0">
                <a:solidFill>
                  <a:srgbClr val="1369B2"/>
                </a:solidFill>
              </a:rPr>
              <a:t>片长分布情况</a:t>
            </a:r>
            <a:endParaRPr lang="en-US" altLang="zh-CN" sz="1800" dirty="0">
              <a:solidFill>
                <a:srgbClr val="1369B2"/>
              </a:solidFill>
            </a:endParaRPr>
          </a:p>
        </p:txBody>
      </p:sp>
      <p:sp>
        <p:nvSpPr>
          <p:cNvPr id="25" name="六边形 24">
            <a:extLst>
              <a:ext uri="{FF2B5EF4-FFF2-40B4-BE49-F238E27FC236}">
                <a16:creationId xmlns:a16="http://schemas.microsoft.com/office/drawing/2014/main" id="{57610F72-73F6-18CD-2DF2-A7E327EAE2A2}"/>
              </a:ext>
            </a:extLst>
          </p:cNvPr>
          <p:cNvSpPr/>
          <p:nvPr/>
        </p:nvSpPr>
        <p:spPr>
          <a:xfrm>
            <a:off x="4824189" y="5013196"/>
            <a:ext cx="584640" cy="504000"/>
          </a:xfrm>
          <a:prstGeom prst="hexagon">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黑体" panose="02010609060101010101" pitchFamily="49" charset="-122"/>
                <a:ea typeface="黑体" panose="02010609060101010101" pitchFamily="49" charset="-122"/>
              </a:rPr>
              <a:t>3</a:t>
            </a:r>
            <a:endParaRPr kumimoji="1" lang="zh-CN" altLang="en-US" dirty="0">
              <a:latin typeface="黑体" panose="02010609060101010101" pitchFamily="49" charset="-122"/>
              <a:ea typeface="黑体" panose="02010609060101010101" pitchFamily="49" charset="-122"/>
            </a:endParaRPr>
          </a:p>
        </p:txBody>
      </p:sp>
      <p:cxnSp>
        <p:nvCxnSpPr>
          <p:cNvPr id="26" name="直线连接符 3">
            <a:extLst>
              <a:ext uri="{FF2B5EF4-FFF2-40B4-BE49-F238E27FC236}">
                <a16:creationId xmlns:a16="http://schemas.microsoft.com/office/drawing/2014/main" id="{36AC450A-6F57-EC21-D100-E1576570DA80}"/>
              </a:ext>
            </a:extLst>
          </p:cNvPr>
          <p:cNvCxnSpPr>
            <a:cxnSpLocks/>
          </p:cNvCxnSpPr>
          <p:nvPr/>
        </p:nvCxnSpPr>
        <p:spPr>
          <a:xfrm>
            <a:off x="5304615" y="5517196"/>
            <a:ext cx="547111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119AF5D6-47AD-C677-132D-67081FB40638}"/>
              </a:ext>
            </a:extLst>
          </p:cNvPr>
          <p:cNvSpPr txBox="1"/>
          <p:nvPr/>
        </p:nvSpPr>
        <p:spPr>
          <a:xfrm>
            <a:off x="5591150" y="5123628"/>
            <a:ext cx="5184576" cy="424732"/>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lnSpc>
                <a:spcPct val="120000"/>
              </a:lnSpc>
              <a:buNone/>
            </a:pPr>
            <a:r>
              <a:rPr lang="zh-CN" altLang="zh-CN" sz="1800" dirty="0"/>
              <a:t>了解流行电影的</a:t>
            </a:r>
            <a:r>
              <a:rPr lang="zh-CN" altLang="zh-CN" sz="1800" dirty="0">
                <a:solidFill>
                  <a:srgbClr val="1369B2"/>
                </a:solidFill>
              </a:rPr>
              <a:t>类型统计</a:t>
            </a:r>
            <a:r>
              <a:rPr lang="zh-CN" altLang="zh-CN" sz="1800" dirty="0"/>
              <a:t>情况</a:t>
            </a:r>
            <a:endParaRPr lang="en-US" altLang="zh-CN" sz="1800" dirty="0"/>
          </a:p>
        </p:txBody>
      </p:sp>
    </p:spTree>
    <p:extLst>
      <p:ext uri="{BB962C8B-B14F-4D97-AF65-F5344CB8AC3E}">
        <p14:creationId xmlns:p14="http://schemas.microsoft.com/office/powerpoint/2010/main" val="2290439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常见的图表类型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37363" cy="923330"/>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熟悉</a:t>
            </a:r>
            <a:r>
              <a:rPr lang="zh-CN" altLang="zh-CN" sz="1800" dirty="0">
                <a:solidFill>
                  <a:srgbClr val="1369B2"/>
                </a:solidFill>
                <a:latin typeface="微软雅黑" panose="020B0503020204020204" pitchFamily="34" charset="-122"/>
                <a:ea typeface="微软雅黑" panose="020B0503020204020204" pitchFamily="34" charset="-122"/>
                <a:cs typeface="+mn-ea"/>
              </a:rPr>
              <a:t>常见的图表类型</a:t>
            </a:r>
            <a:r>
              <a:rPr lang="zh-CN" altLang="zh-CN" sz="1800" dirty="0">
                <a:solidFill>
                  <a:srgbClr val="595959"/>
                </a:solidFill>
                <a:latin typeface="微软雅黑" panose="020B0503020204020204" pitchFamily="34" charset="-122"/>
                <a:ea typeface="微软雅黑" panose="020B0503020204020204" pitchFamily="34" charset="-122"/>
                <a:cs typeface="+mn-ea"/>
              </a:rPr>
              <a:t>，能够说出图表的特点以及适用场景</a:t>
            </a: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1470891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本章小结</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6E1B0C1F-C835-C8BD-7194-6C4C90444E34}"/>
              </a:ext>
            </a:extLst>
          </p:cNvPr>
          <p:cNvSpPr txBox="1"/>
          <p:nvPr/>
        </p:nvSpPr>
        <p:spPr>
          <a:xfrm>
            <a:off x="1651683" y="2898337"/>
            <a:ext cx="9161791" cy="1884618"/>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zh-CN" dirty="0"/>
              <a:t>本章主要讲解了数据可视化的相关内容，具体包括</a:t>
            </a:r>
            <a:r>
              <a:rPr lang="zh-CN" altLang="zh-CN" dirty="0">
                <a:solidFill>
                  <a:srgbClr val="1369B2"/>
                </a:solidFill>
              </a:rPr>
              <a:t>什么是数据可视化</a:t>
            </a:r>
            <a:r>
              <a:rPr lang="zh-CN" altLang="zh-CN" dirty="0"/>
              <a:t>、</a:t>
            </a:r>
            <a:r>
              <a:rPr lang="zh-CN" altLang="zh-CN" dirty="0">
                <a:solidFill>
                  <a:srgbClr val="1369B2"/>
                </a:solidFill>
              </a:rPr>
              <a:t>常见的图表类型</a:t>
            </a:r>
            <a:r>
              <a:rPr lang="zh-CN" altLang="zh-CN" dirty="0"/>
              <a:t>、</a:t>
            </a:r>
            <a:r>
              <a:rPr lang="zh-CN" altLang="zh-CN" dirty="0">
                <a:solidFill>
                  <a:srgbClr val="1369B2"/>
                </a:solidFill>
              </a:rPr>
              <a:t>图表的辅助元素</a:t>
            </a:r>
            <a:r>
              <a:rPr lang="zh-CN" altLang="zh-CN" dirty="0"/>
              <a:t>，以及</a:t>
            </a:r>
            <a:r>
              <a:rPr lang="zh-CN" altLang="zh-CN" dirty="0">
                <a:solidFill>
                  <a:srgbClr val="1369B2"/>
                </a:solidFill>
              </a:rPr>
              <a:t>常见的数据可视化库：</a:t>
            </a:r>
            <a:r>
              <a:rPr lang="en-US" altLang="zh-CN" dirty="0" err="1">
                <a:solidFill>
                  <a:srgbClr val="1369B2"/>
                </a:solidFill>
              </a:rPr>
              <a:t>Matplotlib</a:t>
            </a:r>
            <a:r>
              <a:rPr lang="zh-CN" altLang="zh-CN" dirty="0">
                <a:solidFill>
                  <a:srgbClr val="1369B2"/>
                </a:solidFill>
              </a:rPr>
              <a:t>、</a:t>
            </a:r>
            <a:r>
              <a:rPr lang="en-US" altLang="zh-CN" dirty="0" err="1">
                <a:solidFill>
                  <a:srgbClr val="1369B2"/>
                </a:solidFill>
              </a:rPr>
              <a:t>Seaborn</a:t>
            </a:r>
            <a:r>
              <a:rPr lang="zh-CN" altLang="zh-CN" dirty="0">
                <a:solidFill>
                  <a:srgbClr val="1369B2"/>
                </a:solidFill>
              </a:rPr>
              <a:t>、</a:t>
            </a:r>
            <a:r>
              <a:rPr lang="en-US" altLang="zh-CN" dirty="0" err="1">
                <a:solidFill>
                  <a:srgbClr val="1369B2"/>
                </a:solidFill>
              </a:rPr>
              <a:t>Pyecharts</a:t>
            </a:r>
            <a:r>
              <a:rPr lang="zh-CN" altLang="zh-CN" dirty="0"/>
              <a:t>。希望大家通过本章的学习，能够掌握数据可视化库的基本用法，绘制出想要的图表。</a:t>
            </a:r>
          </a:p>
        </p:txBody>
      </p:sp>
      <p:sp>
        <p:nvSpPr>
          <p:cNvPr id="7" name="矩形 6">
            <a:extLst>
              <a:ext uri="{FF2B5EF4-FFF2-40B4-BE49-F238E27FC236}">
                <a16:creationId xmlns:a16="http://schemas.microsoft.com/office/drawing/2014/main" id="{A5BA37B3-B4F1-3F67-685C-520ABCB6DFF2}"/>
              </a:ext>
            </a:extLst>
          </p:cNvPr>
          <p:cNvSpPr/>
          <p:nvPr/>
        </p:nvSpPr>
        <p:spPr>
          <a:xfrm>
            <a:off x="1123449" y="2421682"/>
            <a:ext cx="10218261" cy="2808312"/>
          </a:xfrm>
          <a:prstGeom prst="rect">
            <a:avLst/>
          </a:prstGeom>
          <a:noFill/>
          <a:ln w="508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4372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常见的图表类型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1" name="文本框 20">
            <a:extLst>
              <a:ext uri="{FF2B5EF4-FFF2-40B4-BE49-F238E27FC236}">
                <a16:creationId xmlns:a16="http://schemas.microsoft.com/office/drawing/2014/main" id="{8A94A71B-0DDC-9662-2B12-E7ED94C37C44}"/>
              </a:ext>
            </a:extLst>
          </p:cNvPr>
          <p:cNvSpPr txBox="1"/>
          <p:nvPr/>
        </p:nvSpPr>
        <p:spPr>
          <a:xfrm>
            <a:off x="1414685" y="2415864"/>
            <a:ext cx="6633940" cy="479298"/>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zh-CN" altLang="zh-CN" sz="1900" dirty="0"/>
              <a:t>图表是一种很好地</a:t>
            </a:r>
            <a:r>
              <a:rPr lang="zh-CN" altLang="zh-CN" sz="1900" dirty="0">
                <a:solidFill>
                  <a:srgbClr val="1369B2"/>
                </a:solidFill>
              </a:rPr>
              <a:t>将数据直观、形象的可视化手段</a:t>
            </a:r>
            <a:r>
              <a:rPr lang="zh-CN" altLang="en-US" sz="1900" dirty="0"/>
              <a:t>。</a:t>
            </a:r>
            <a:endParaRPr lang="en-US" altLang="zh-CN" sz="1900" dirty="0"/>
          </a:p>
        </p:txBody>
      </p:sp>
      <p:sp>
        <p:nvSpPr>
          <p:cNvPr id="22" name="矩形: 圆角 139">
            <a:extLst>
              <a:ext uri="{FF2B5EF4-FFF2-40B4-BE49-F238E27FC236}">
                <a16:creationId xmlns:a16="http://schemas.microsoft.com/office/drawing/2014/main" id="{C5854BD2-95A8-2615-D778-3A061C808512}"/>
              </a:ext>
            </a:extLst>
          </p:cNvPr>
          <p:cNvSpPr/>
          <p:nvPr/>
        </p:nvSpPr>
        <p:spPr>
          <a:xfrm>
            <a:off x="1276318" y="1694600"/>
            <a:ext cx="191770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宋体" panose="02010600030101010101" pitchFamily="2" charset="-122"/>
                <a:ea typeface="宋体" panose="02010600030101010101" pitchFamily="2" charset="-122"/>
                <a:sym typeface="思源宋体 CN" panose="02020400000000000000" pitchFamily="18" charset="-122"/>
              </a:rPr>
              <a:t>图表概念</a:t>
            </a:r>
          </a:p>
        </p:txBody>
      </p:sp>
      <p:pic>
        <p:nvPicPr>
          <p:cNvPr id="23" name="图片 22">
            <a:extLst>
              <a:ext uri="{FF2B5EF4-FFF2-40B4-BE49-F238E27FC236}">
                <a16:creationId xmlns:a16="http://schemas.microsoft.com/office/drawing/2014/main" id="{21C57967-7724-2935-87BC-17116A0EAB3B}"/>
              </a:ext>
            </a:extLst>
          </p:cNvPr>
          <p:cNvPicPr>
            <a:picLocks noChangeAspect="1"/>
          </p:cNvPicPr>
          <p:nvPr/>
        </p:nvPicPr>
        <p:blipFill rotWithShape="1">
          <a:blip r:embed="rId3"/>
          <a:srcRect l="18574" r="10319"/>
          <a:stretch/>
        </p:blipFill>
        <p:spPr>
          <a:xfrm flipH="1">
            <a:off x="8327454" y="2261823"/>
            <a:ext cx="2736307" cy="3848151"/>
          </a:xfrm>
          <a:prstGeom prst="rect">
            <a:avLst/>
          </a:prstGeom>
        </p:spPr>
      </p:pic>
      <p:sp>
        <p:nvSpPr>
          <p:cNvPr id="2" name="矩形 1"/>
          <p:cNvSpPr/>
          <p:nvPr/>
        </p:nvSpPr>
        <p:spPr>
          <a:xfrm>
            <a:off x="1395238" y="4136473"/>
            <a:ext cx="6092825" cy="1795043"/>
          </a:xfrm>
          <a:prstGeom prst="rect">
            <a:avLst/>
          </a:prstGeom>
        </p:spPr>
        <p:txBody>
          <a:bodyPr>
            <a:spAutoFit/>
          </a:bodyPr>
          <a:lstStyle/>
          <a:p>
            <a:pPr>
              <a:lnSpc>
                <a:spcPct val="150000"/>
              </a:lnSpc>
            </a:pPr>
            <a:r>
              <a:rPr lang="zh-CN" altLang="zh-CN" sz="19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相较于数值和文字而言，合适的图表能够把抽象的数据</a:t>
            </a:r>
            <a:r>
              <a:rPr lang="zh-CN" altLang="zh-CN" sz="19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描述得更加直观形象</a:t>
            </a:r>
            <a:r>
              <a:rPr lang="zh-CN" altLang="zh-CN" sz="19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，可以</a:t>
            </a:r>
            <a:r>
              <a:rPr lang="zh-CN" altLang="zh-CN" sz="19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很好地反映出数据之间的关系，数据变化的趋势</a:t>
            </a:r>
            <a:r>
              <a:rPr lang="zh-CN" altLang="zh-CN" sz="19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，以便于用户对研究做出合理的推断和预测。</a:t>
            </a:r>
            <a:endParaRPr lang="en-US" altLang="zh-CN" sz="19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24" name="矩形: 圆角 139">
            <a:extLst>
              <a:ext uri="{FF2B5EF4-FFF2-40B4-BE49-F238E27FC236}">
                <a16:creationId xmlns:a16="http://schemas.microsoft.com/office/drawing/2014/main" id="{C5854BD2-95A8-2615-D778-3A061C808512}"/>
              </a:ext>
            </a:extLst>
          </p:cNvPr>
          <p:cNvSpPr/>
          <p:nvPr/>
        </p:nvSpPr>
        <p:spPr>
          <a:xfrm>
            <a:off x="1276318" y="3415209"/>
            <a:ext cx="191770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宋体" panose="02010600030101010101" pitchFamily="2" charset="-122"/>
                <a:ea typeface="宋体" panose="02010600030101010101" pitchFamily="2" charset="-122"/>
                <a:sym typeface="思源宋体 CN" panose="02020400000000000000" pitchFamily="18" charset="-122"/>
              </a:rPr>
              <a:t>图表优势</a:t>
            </a:r>
          </a:p>
        </p:txBody>
      </p:sp>
    </p:spTree>
    <p:extLst>
      <p:ext uri="{BB962C8B-B14F-4D97-AF65-F5344CB8AC3E}">
        <p14:creationId xmlns:p14="http://schemas.microsoft.com/office/powerpoint/2010/main" val="223034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常见的图表类型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F020FC58-F57A-90E6-0933-809BA27516EE}"/>
              </a:ext>
            </a:extLst>
          </p:cNvPr>
          <p:cNvSpPr/>
          <p:nvPr/>
        </p:nvSpPr>
        <p:spPr>
          <a:xfrm>
            <a:off x="1276318" y="1406568"/>
            <a:ext cx="265864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常见的</a:t>
            </a:r>
            <a:r>
              <a:rPr lang="en-US" altLang="zh-CN" b="1" dirty="0">
                <a:latin typeface="宋体" panose="02010600030101010101" pitchFamily="2" charset="-122"/>
                <a:ea typeface="宋体" panose="02010600030101010101" pitchFamily="2" charset="-122"/>
              </a:rPr>
              <a:t>6</a:t>
            </a:r>
            <a:r>
              <a:rPr lang="zh-CN" altLang="en-US" b="1" dirty="0">
                <a:latin typeface="宋体" panose="02010600030101010101" pitchFamily="2" charset="-122"/>
                <a:ea typeface="宋体" panose="02010600030101010101" pitchFamily="2" charset="-122"/>
              </a:rPr>
              <a:t>种</a:t>
            </a:r>
            <a:r>
              <a:rPr lang="zh-CN" altLang="zh-CN" b="1" dirty="0">
                <a:latin typeface="宋体" panose="02010600030101010101" pitchFamily="2" charset="-122"/>
                <a:ea typeface="宋体" panose="02010600030101010101" pitchFamily="2" charset="-122"/>
              </a:rPr>
              <a:t>图表</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43301" t="1301" r="11812" b="84525"/>
          <a:stretch/>
        </p:blipFill>
        <p:spPr>
          <a:xfrm>
            <a:off x="1774726" y="3031595"/>
            <a:ext cx="2736304" cy="864097"/>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23625" t="17719" r="32669" b="68107"/>
          <a:stretch/>
        </p:blipFill>
        <p:spPr>
          <a:xfrm>
            <a:off x="4846275" y="3031595"/>
            <a:ext cx="2664296" cy="864096"/>
          </a:xfrm>
          <a:prstGeom prst="rect">
            <a:avLst/>
          </a:prstGeom>
        </p:spPr>
      </p:pic>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l="2363" t="34256" r="53931" b="51569"/>
          <a:stretch/>
        </p:blipFill>
        <p:spPr>
          <a:xfrm>
            <a:off x="7845816" y="3003752"/>
            <a:ext cx="2664296" cy="864096"/>
          </a:xfrm>
          <a:prstGeom prst="rect">
            <a:avLst/>
          </a:prstGeom>
        </p:spPr>
      </p:pic>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21262" t="50793" r="35032" b="35032"/>
          <a:stretch/>
        </p:blipFill>
        <p:spPr>
          <a:xfrm>
            <a:off x="1810730" y="4083872"/>
            <a:ext cx="2664296" cy="864096"/>
          </a:xfrm>
          <a:prstGeom prst="rect">
            <a:avLst/>
          </a:prstGeom>
        </p:spPr>
      </p:pic>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l="53544" t="85049" r="3932" b="1958"/>
          <a:stretch/>
        </p:blipFill>
        <p:spPr>
          <a:xfrm>
            <a:off x="7881820" y="4088225"/>
            <a:ext cx="2592288" cy="792088"/>
          </a:xfrm>
          <a:prstGeom prst="rect">
            <a:avLst/>
          </a:prstGeom>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37654" t="67330" r="19822" b="18495"/>
          <a:stretch/>
        </p:blipFill>
        <p:spPr>
          <a:xfrm>
            <a:off x="4882278" y="4047868"/>
            <a:ext cx="2592289" cy="864096"/>
          </a:xfrm>
          <a:prstGeom prst="rect">
            <a:avLst/>
          </a:prstGeom>
        </p:spPr>
      </p:pic>
      <p:sp>
        <p:nvSpPr>
          <p:cNvPr id="16" name="文本框 15"/>
          <p:cNvSpPr txBox="1"/>
          <p:nvPr/>
        </p:nvSpPr>
        <p:spPr>
          <a:xfrm>
            <a:off x="2494806" y="3137780"/>
            <a:ext cx="1107996" cy="559769"/>
          </a:xfrm>
          <a:prstGeom prst="rect">
            <a:avLst/>
          </a:prstGeom>
          <a:noFill/>
        </p:spPr>
        <p:txBody>
          <a:bodyPr wrap="none" rtlCol="0">
            <a:spAutoFit/>
          </a:bodyPr>
          <a:lstStyle/>
          <a:p>
            <a:pPr>
              <a:lnSpc>
                <a:spcPct val="150000"/>
              </a:lnSpc>
            </a:pPr>
            <a:r>
              <a:rPr lang="zh-CN" altLang="zh-CN" kern="0" dirty="0">
                <a:solidFill>
                  <a:srgbClr val="FAA706"/>
                </a:solidFill>
                <a:latin typeface="黑体" panose="02010609060101010101" pitchFamily="49" charset="-122"/>
                <a:ea typeface="黑体" panose="02010609060101010101" pitchFamily="49" charset="-122"/>
              </a:rPr>
              <a:t>直方图</a:t>
            </a:r>
            <a:endParaRPr lang="zh-CN" altLang="en-US" kern="0" dirty="0">
              <a:solidFill>
                <a:srgbClr val="FAA706"/>
              </a:solidFill>
              <a:latin typeface="黑体" panose="02010609060101010101" pitchFamily="49" charset="-122"/>
              <a:ea typeface="黑体" panose="02010609060101010101" pitchFamily="49" charset="-122"/>
            </a:endParaRPr>
          </a:p>
        </p:txBody>
      </p:sp>
      <p:sp>
        <p:nvSpPr>
          <p:cNvPr id="17" name="文本框 16"/>
          <p:cNvSpPr txBox="1"/>
          <p:nvPr/>
        </p:nvSpPr>
        <p:spPr>
          <a:xfrm>
            <a:off x="5519142" y="3131763"/>
            <a:ext cx="1107996" cy="559769"/>
          </a:xfrm>
          <a:prstGeom prst="rect">
            <a:avLst/>
          </a:prstGeom>
          <a:noFill/>
        </p:spPr>
        <p:txBody>
          <a:bodyPr wrap="none" rtlCol="0">
            <a:spAutoFit/>
          </a:bodyPr>
          <a:lstStyle/>
          <a:p>
            <a:pPr>
              <a:lnSpc>
                <a:spcPct val="150000"/>
              </a:lnSpc>
            </a:pPr>
            <a:r>
              <a:rPr lang="zh-CN" altLang="zh-CN" kern="0" dirty="0">
                <a:solidFill>
                  <a:srgbClr val="3699A6"/>
                </a:solidFill>
                <a:latin typeface="黑体" panose="02010609060101010101" pitchFamily="49" charset="-122"/>
                <a:ea typeface="黑体" panose="02010609060101010101" pitchFamily="49" charset="-122"/>
              </a:rPr>
              <a:t>折线图</a:t>
            </a:r>
            <a:endParaRPr lang="zh-CN" altLang="en-US" kern="0" dirty="0">
              <a:solidFill>
                <a:srgbClr val="3699A6"/>
              </a:solidFill>
              <a:latin typeface="黑体" panose="02010609060101010101" pitchFamily="49" charset="-122"/>
              <a:ea typeface="黑体" panose="02010609060101010101" pitchFamily="49" charset="-122"/>
            </a:endParaRPr>
          </a:p>
        </p:txBody>
      </p:sp>
      <p:sp>
        <p:nvSpPr>
          <p:cNvPr id="18" name="文本框 17"/>
          <p:cNvSpPr txBox="1"/>
          <p:nvPr/>
        </p:nvSpPr>
        <p:spPr>
          <a:xfrm>
            <a:off x="8543478" y="3113060"/>
            <a:ext cx="1107996" cy="559769"/>
          </a:xfrm>
          <a:prstGeom prst="rect">
            <a:avLst/>
          </a:prstGeom>
          <a:noFill/>
        </p:spPr>
        <p:txBody>
          <a:bodyPr wrap="none" rtlCol="0">
            <a:spAutoFit/>
          </a:bodyPr>
          <a:lstStyle/>
          <a:p>
            <a:pPr>
              <a:lnSpc>
                <a:spcPct val="150000"/>
              </a:lnSpc>
            </a:pPr>
            <a:r>
              <a:rPr lang="zh-CN" altLang="zh-CN" kern="0" dirty="0">
                <a:solidFill>
                  <a:srgbClr val="22AC38"/>
                </a:solidFill>
                <a:latin typeface="黑体" panose="02010609060101010101" pitchFamily="49" charset="-122"/>
                <a:ea typeface="黑体" panose="02010609060101010101" pitchFamily="49" charset="-122"/>
              </a:rPr>
              <a:t>柱形图</a:t>
            </a:r>
            <a:endParaRPr lang="zh-CN" altLang="en-US" kern="0" dirty="0">
              <a:solidFill>
                <a:srgbClr val="22AC38"/>
              </a:solidFill>
              <a:latin typeface="黑体" panose="02010609060101010101" pitchFamily="49" charset="-122"/>
              <a:ea typeface="黑体" panose="02010609060101010101" pitchFamily="49" charset="-122"/>
            </a:endParaRPr>
          </a:p>
        </p:txBody>
      </p:sp>
      <p:sp>
        <p:nvSpPr>
          <p:cNvPr id="19" name="文本框 18"/>
          <p:cNvSpPr txBox="1"/>
          <p:nvPr/>
        </p:nvSpPr>
        <p:spPr>
          <a:xfrm>
            <a:off x="2742768" y="4192625"/>
            <a:ext cx="800219" cy="574581"/>
          </a:xfrm>
          <a:prstGeom prst="rect">
            <a:avLst/>
          </a:prstGeom>
          <a:noFill/>
        </p:spPr>
        <p:txBody>
          <a:bodyPr wrap="none" rtlCol="0">
            <a:spAutoFit/>
          </a:bodyPr>
          <a:lstStyle/>
          <a:p>
            <a:pPr>
              <a:lnSpc>
                <a:spcPct val="150000"/>
              </a:lnSpc>
            </a:pPr>
            <a:r>
              <a:rPr lang="zh-CN" altLang="zh-CN" kern="0" dirty="0">
                <a:solidFill>
                  <a:srgbClr val="F2688C"/>
                </a:solidFill>
                <a:latin typeface="Arial" panose="020B0604020202020204" pitchFamily="34" charset="0"/>
                <a:ea typeface="黑体" panose="02010609060101010101" pitchFamily="49" charset="-122"/>
                <a:cs typeface="Arial" panose="020B0604020202020204" pitchFamily="34" charset="0"/>
              </a:rPr>
              <a:t>饼图</a:t>
            </a:r>
            <a:endParaRPr lang="zh-CN" altLang="en-US" kern="0" dirty="0">
              <a:solidFill>
                <a:srgbClr val="F2688C"/>
              </a:solidFill>
              <a:latin typeface="Arial" panose="020B0604020202020204" pitchFamily="34" charset="0"/>
              <a:ea typeface="黑体" panose="02010609060101010101" pitchFamily="49" charset="-122"/>
              <a:cs typeface="Arial" panose="020B0604020202020204" pitchFamily="34" charset="0"/>
            </a:endParaRPr>
          </a:p>
        </p:txBody>
      </p:sp>
      <p:sp>
        <p:nvSpPr>
          <p:cNvPr id="20" name="文本框 19"/>
          <p:cNvSpPr txBox="1"/>
          <p:nvPr/>
        </p:nvSpPr>
        <p:spPr>
          <a:xfrm>
            <a:off x="5624424" y="4149874"/>
            <a:ext cx="1107996" cy="574581"/>
          </a:xfrm>
          <a:prstGeom prst="rect">
            <a:avLst/>
          </a:prstGeom>
          <a:noFill/>
        </p:spPr>
        <p:txBody>
          <a:bodyPr wrap="none" rtlCol="0">
            <a:spAutoFit/>
          </a:bodyPr>
          <a:lstStyle/>
          <a:p>
            <a:pPr>
              <a:lnSpc>
                <a:spcPct val="150000"/>
              </a:lnSpc>
            </a:pPr>
            <a:r>
              <a:rPr lang="zh-CN" altLang="zh-CN" kern="0" dirty="0">
                <a:solidFill>
                  <a:srgbClr val="F19149"/>
                </a:solidFill>
                <a:latin typeface="Arial" panose="020B0604020202020204" pitchFamily="34" charset="0"/>
                <a:ea typeface="黑体" panose="02010609060101010101" pitchFamily="49" charset="-122"/>
                <a:cs typeface="Arial" panose="020B0604020202020204" pitchFamily="34" charset="0"/>
              </a:rPr>
              <a:t>散点图</a:t>
            </a:r>
            <a:endParaRPr lang="zh-CN" altLang="en-US" kern="0" dirty="0">
              <a:solidFill>
                <a:srgbClr val="F19149"/>
              </a:solidFill>
              <a:latin typeface="Arial" panose="020B0604020202020204" pitchFamily="34" charset="0"/>
              <a:ea typeface="黑体" panose="02010609060101010101" pitchFamily="49" charset="-122"/>
              <a:cs typeface="Arial" panose="020B0604020202020204" pitchFamily="34" charset="0"/>
            </a:endParaRPr>
          </a:p>
        </p:txBody>
      </p:sp>
      <p:sp>
        <p:nvSpPr>
          <p:cNvPr id="25" name="文本框 24"/>
          <p:cNvSpPr txBox="1"/>
          <p:nvPr/>
        </p:nvSpPr>
        <p:spPr>
          <a:xfrm>
            <a:off x="8685535" y="4149874"/>
            <a:ext cx="1107996" cy="574581"/>
          </a:xfrm>
          <a:prstGeom prst="rect">
            <a:avLst/>
          </a:prstGeom>
          <a:noFill/>
        </p:spPr>
        <p:txBody>
          <a:bodyPr wrap="none" rtlCol="0">
            <a:spAutoFit/>
          </a:bodyPr>
          <a:lstStyle/>
          <a:p>
            <a:pPr>
              <a:lnSpc>
                <a:spcPct val="150000"/>
              </a:lnSpc>
            </a:pPr>
            <a:r>
              <a:rPr lang="zh-CN" altLang="zh-CN" kern="0" dirty="0">
                <a:solidFill>
                  <a:srgbClr val="AE5DA1"/>
                </a:solidFill>
                <a:latin typeface="Arial" panose="020B0604020202020204" pitchFamily="34" charset="0"/>
                <a:ea typeface="黑体" panose="02010609060101010101" pitchFamily="49" charset="-122"/>
                <a:cs typeface="Arial" panose="020B0604020202020204" pitchFamily="34" charset="0"/>
              </a:rPr>
              <a:t>箱形图</a:t>
            </a:r>
            <a:endParaRPr lang="zh-CN" altLang="en-US" kern="0" dirty="0">
              <a:solidFill>
                <a:srgbClr val="AE5DA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050923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常见的图表类型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F020FC58-F57A-90E6-0933-809BA27516EE}"/>
              </a:ext>
            </a:extLst>
          </p:cNvPr>
          <p:cNvSpPr/>
          <p:nvPr/>
        </p:nvSpPr>
        <p:spPr>
          <a:xfrm>
            <a:off x="1276318" y="1701602"/>
            <a:ext cx="208258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直方图</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1" name="文本框 20">
            <a:extLst>
              <a:ext uri="{FF2B5EF4-FFF2-40B4-BE49-F238E27FC236}">
                <a16:creationId xmlns:a16="http://schemas.microsoft.com/office/drawing/2014/main" id="{1E1BFBFC-8168-1953-8181-1D9657228AA6}"/>
              </a:ext>
            </a:extLst>
          </p:cNvPr>
          <p:cNvSpPr txBox="1"/>
          <p:nvPr/>
        </p:nvSpPr>
        <p:spPr>
          <a:xfrm>
            <a:off x="1287706" y="2493690"/>
            <a:ext cx="4375452" cy="2862322"/>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直方图又称质量分布图，它</a:t>
            </a:r>
            <a:r>
              <a:rPr lang="zh-CN" altLang="zh-CN" sz="2000" kern="0" dirty="0">
                <a:solidFill>
                  <a:srgbClr val="1369B2"/>
                </a:solidFill>
                <a:latin typeface="Microsoft YaHei" panose="020B0503020204020204" pitchFamily="34" charset="-122"/>
                <a:ea typeface="Microsoft YaHei" panose="020B0503020204020204" pitchFamily="34" charset="-122"/>
              </a:rPr>
              <a:t>由一系列高度不等的矩形条或线段组成</a:t>
            </a:r>
            <a:r>
              <a:rPr lang="zh-CN" altLang="zh-CN" sz="2000" kern="0" dirty="0">
                <a:solidFill>
                  <a:srgbClr val="595959"/>
                </a:solidFill>
                <a:latin typeface="Microsoft YaHei" panose="020B0503020204020204" pitchFamily="34" charset="-122"/>
                <a:ea typeface="Microsoft YaHei" panose="020B0503020204020204" pitchFamily="34" charset="-122"/>
              </a:rPr>
              <a:t>，</a:t>
            </a:r>
            <a:r>
              <a:rPr lang="zh-CN" altLang="zh-CN" sz="2000" kern="0" dirty="0">
                <a:solidFill>
                  <a:srgbClr val="1369B2"/>
                </a:solidFill>
                <a:latin typeface="Microsoft YaHei" panose="020B0503020204020204" pitchFamily="34" charset="-122"/>
                <a:ea typeface="Microsoft YaHei" panose="020B0503020204020204" pitchFamily="34" charset="-122"/>
              </a:rPr>
              <a:t>用于反映数据的分布和波动情况</a:t>
            </a:r>
            <a:r>
              <a:rPr lang="zh-CN" altLang="zh-CN" sz="2000" kern="0" dirty="0">
                <a:solidFill>
                  <a:srgbClr val="595959"/>
                </a:solidFill>
                <a:latin typeface="Microsoft YaHei" panose="020B0503020204020204" pitchFamily="34" charset="-122"/>
                <a:ea typeface="Microsoft YaHei" panose="020B0503020204020204" pitchFamily="34" charset="-122"/>
              </a:rPr>
              <a:t>。在直方图中，一般横轴表示若干连续的、不重叠的值范围分段，纵轴表示每个范围分段中统计的值频率。</a:t>
            </a:r>
          </a:p>
        </p:txBody>
      </p:sp>
      <p:pic>
        <p:nvPicPr>
          <p:cNvPr id="22" name="图片 21" descr="IMG_256"/>
          <p:cNvPicPr/>
          <p:nvPr/>
        </p:nvPicPr>
        <p:blipFill>
          <a:blip r:embed="rId3"/>
          <a:srcRect l="15883" t="19249" r="12156" b="20188"/>
          <a:stretch>
            <a:fillRect/>
          </a:stretch>
        </p:blipFill>
        <p:spPr>
          <a:xfrm>
            <a:off x="6023198" y="2493690"/>
            <a:ext cx="4960035" cy="2882183"/>
          </a:xfrm>
          <a:prstGeom prst="rect">
            <a:avLst/>
          </a:prstGeom>
          <a:noFill/>
          <a:ln w="9525">
            <a:noFill/>
          </a:ln>
        </p:spPr>
      </p:pic>
    </p:spTree>
    <p:extLst>
      <p:ext uri="{BB962C8B-B14F-4D97-AF65-F5344CB8AC3E}">
        <p14:creationId xmlns:p14="http://schemas.microsoft.com/office/powerpoint/2010/main" val="4169427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常见的图表类型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F020FC58-F57A-90E6-0933-809BA27516EE}"/>
              </a:ext>
            </a:extLst>
          </p:cNvPr>
          <p:cNvSpPr/>
          <p:nvPr/>
        </p:nvSpPr>
        <p:spPr>
          <a:xfrm>
            <a:off x="1276318" y="1701602"/>
            <a:ext cx="208258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折线图</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1" name="文本框 20">
            <a:extLst>
              <a:ext uri="{FF2B5EF4-FFF2-40B4-BE49-F238E27FC236}">
                <a16:creationId xmlns:a16="http://schemas.microsoft.com/office/drawing/2014/main" id="{1E1BFBFC-8168-1953-8181-1D9657228AA6}"/>
              </a:ext>
            </a:extLst>
          </p:cNvPr>
          <p:cNvSpPr txBox="1"/>
          <p:nvPr/>
        </p:nvSpPr>
        <p:spPr>
          <a:xfrm>
            <a:off x="1287706" y="2493690"/>
            <a:ext cx="4375452" cy="2862322"/>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折线图是用直线段将各数据点连接起来而组成的图形，</a:t>
            </a:r>
            <a:r>
              <a:rPr lang="zh-CN" altLang="zh-CN" sz="2000" kern="0" dirty="0">
                <a:solidFill>
                  <a:srgbClr val="1369B2"/>
                </a:solidFill>
                <a:latin typeface="Microsoft YaHei" panose="020B0503020204020204" pitchFamily="34" charset="-122"/>
                <a:ea typeface="Microsoft YaHei" panose="020B0503020204020204" pitchFamily="34" charset="-122"/>
              </a:rPr>
              <a:t>以线条的方式显示数据的变化趋势</a:t>
            </a:r>
            <a:r>
              <a:rPr lang="zh-CN" altLang="zh-CN" sz="2000" kern="0" dirty="0">
                <a:solidFill>
                  <a:srgbClr val="595959"/>
                </a:solidFill>
                <a:latin typeface="Microsoft YaHei" panose="020B0503020204020204" pitchFamily="34" charset="-122"/>
                <a:ea typeface="Microsoft YaHei" panose="020B0503020204020204" pitchFamily="34" charset="-122"/>
              </a:rPr>
              <a:t>。折线图可以显示随时间（根据常用比例设置）变化的连续数据，适用于显示在相等时间间隔下的数据趋势。</a:t>
            </a:r>
          </a:p>
        </p:txBody>
      </p:sp>
      <p:pic>
        <p:nvPicPr>
          <p:cNvPr id="6" name="图片 5" descr="timg"/>
          <p:cNvPicPr/>
          <p:nvPr/>
        </p:nvPicPr>
        <p:blipFill>
          <a:blip r:embed="rId3"/>
          <a:srcRect t="15831" b="3216"/>
          <a:stretch>
            <a:fillRect/>
          </a:stretch>
        </p:blipFill>
        <p:spPr>
          <a:xfrm>
            <a:off x="6159128" y="2349674"/>
            <a:ext cx="5232558" cy="3096344"/>
          </a:xfrm>
          <a:prstGeom prst="rect">
            <a:avLst/>
          </a:prstGeom>
          <a:ln>
            <a:noFill/>
          </a:ln>
        </p:spPr>
      </p:pic>
    </p:spTree>
    <p:extLst>
      <p:ext uri="{BB962C8B-B14F-4D97-AF65-F5344CB8AC3E}">
        <p14:creationId xmlns:p14="http://schemas.microsoft.com/office/powerpoint/2010/main" val="2089308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常见的图表类型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F020FC58-F57A-90E6-0933-809BA27516EE}"/>
              </a:ext>
            </a:extLst>
          </p:cNvPr>
          <p:cNvSpPr/>
          <p:nvPr/>
        </p:nvSpPr>
        <p:spPr>
          <a:xfrm>
            <a:off x="1276318" y="1701602"/>
            <a:ext cx="208258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柱形图</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1" name="文本框 20">
            <a:extLst>
              <a:ext uri="{FF2B5EF4-FFF2-40B4-BE49-F238E27FC236}">
                <a16:creationId xmlns:a16="http://schemas.microsoft.com/office/drawing/2014/main" id="{1E1BFBFC-8168-1953-8181-1D9657228AA6}"/>
              </a:ext>
            </a:extLst>
          </p:cNvPr>
          <p:cNvSpPr txBox="1"/>
          <p:nvPr/>
        </p:nvSpPr>
        <p:spPr>
          <a:xfrm>
            <a:off x="1287706" y="2925738"/>
            <a:ext cx="4375452" cy="1884618"/>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柱形图是由一系列宽度相等的纵向矩形条组成的图表，它</a:t>
            </a:r>
            <a:r>
              <a:rPr lang="zh-CN" altLang="zh-CN" sz="2000" kern="0" dirty="0">
                <a:solidFill>
                  <a:srgbClr val="1369B2"/>
                </a:solidFill>
                <a:latin typeface="Microsoft YaHei" panose="020B0503020204020204" pitchFamily="34" charset="-122"/>
                <a:ea typeface="Microsoft YaHei" panose="020B0503020204020204" pitchFamily="34" charset="-122"/>
              </a:rPr>
              <a:t>使用矩形条的高度表示数据的多少</a:t>
            </a:r>
            <a:r>
              <a:rPr lang="zh-CN" altLang="zh-CN" sz="2000" kern="0" dirty="0">
                <a:solidFill>
                  <a:srgbClr val="595959"/>
                </a:solidFill>
                <a:latin typeface="Microsoft YaHei" panose="020B0503020204020204" pitchFamily="34" charset="-122"/>
                <a:ea typeface="Microsoft YaHei" panose="020B0503020204020204" pitchFamily="34" charset="-122"/>
              </a:rPr>
              <a:t>，以此反映不同分类数据之间的差异。</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6095206" y="2493690"/>
            <a:ext cx="5055703" cy="2952328"/>
          </a:xfrm>
          <a:prstGeom prst="rect">
            <a:avLst/>
          </a:prstGeom>
          <a:noFill/>
          <a:ln>
            <a:noFill/>
          </a:ln>
        </p:spPr>
      </p:pic>
    </p:spTree>
    <p:extLst>
      <p:ext uri="{BB962C8B-B14F-4D97-AF65-F5344CB8AC3E}">
        <p14:creationId xmlns:p14="http://schemas.microsoft.com/office/powerpoint/2010/main" val="3923911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常见的图表类型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F020FC58-F57A-90E6-0933-809BA27516EE}"/>
              </a:ext>
            </a:extLst>
          </p:cNvPr>
          <p:cNvSpPr/>
          <p:nvPr/>
        </p:nvSpPr>
        <p:spPr>
          <a:xfrm>
            <a:off x="1276318" y="1701602"/>
            <a:ext cx="208258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饼图</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1" name="文本框 20">
            <a:extLst>
              <a:ext uri="{FF2B5EF4-FFF2-40B4-BE49-F238E27FC236}">
                <a16:creationId xmlns:a16="http://schemas.microsoft.com/office/drawing/2014/main" id="{1E1BFBFC-8168-1953-8181-1D9657228AA6}"/>
              </a:ext>
            </a:extLst>
          </p:cNvPr>
          <p:cNvSpPr txBox="1"/>
          <p:nvPr/>
        </p:nvSpPr>
        <p:spPr>
          <a:xfrm>
            <a:off x="1287706" y="2925738"/>
            <a:ext cx="4375452" cy="1938992"/>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饼图是一种用于了解数据中各分类占比情况的图表，它</a:t>
            </a:r>
            <a:r>
              <a:rPr lang="zh-CN" altLang="zh-CN" sz="2000" kern="0" dirty="0">
                <a:solidFill>
                  <a:srgbClr val="1369B2"/>
                </a:solidFill>
                <a:latin typeface="Microsoft YaHei" panose="020B0503020204020204" pitchFamily="34" charset="-122"/>
                <a:ea typeface="Microsoft YaHei" panose="020B0503020204020204" pitchFamily="34" charset="-122"/>
              </a:rPr>
              <a:t>使用圆表示数据的总量</a:t>
            </a:r>
            <a:r>
              <a:rPr lang="zh-CN" altLang="zh-CN" sz="2000" kern="0" dirty="0">
                <a:solidFill>
                  <a:srgbClr val="595959"/>
                </a:solidFill>
                <a:latin typeface="Microsoft YaHei" panose="020B0503020204020204" pitchFamily="34" charset="-122"/>
                <a:ea typeface="Microsoft YaHei" panose="020B0503020204020204" pitchFamily="34" charset="-122"/>
              </a:rPr>
              <a:t>，</a:t>
            </a:r>
            <a:r>
              <a:rPr lang="zh-CN" altLang="zh-CN" sz="2000" kern="0" dirty="0">
                <a:solidFill>
                  <a:srgbClr val="1369B2"/>
                </a:solidFill>
                <a:latin typeface="Microsoft YaHei" panose="020B0503020204020204" pitchFamily="34" charset="-122"/>
                <a:ea typeface="Microsoft YaHei" panose="020B0503020204020204" pitchFamily="34" charset="-122"/>
              </a:rPr>
              <a:t>组成圆的扇面表示数据各项占总量的比例大小</a:t>
            </a:r>
            <a:r>
              <a:rPr lang="zh-CN" altLang="zh-CN" sz="2000" kern="0" dirty="0">
                <a:solidFill>
                  <a:srgbClr val="595959"/>
                </a:solidFill>
                <a:latin typeface="Microsoft YaHei" panose="020B0503020204020204" pitchFamily="34" charset="-122"/>
                <a:ea typeface="Microsoft YaHei" panose="020B0503020204020204" pitchFamily="34" charset="-122"/>
              </a:rPr>
              <a:t>。</a:t>
            </a:r>
          </a:p>
        </p:txBody>
      </p:sp>
      <p:pic>
        <p:nvPicPr>
          <p:cNvPr id="1026" name="图片 11" descr="W020190121350728780007_r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9222" y="2419070"/>
            <a:ext cx="5112568" cy="3065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5192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常见的图表类型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F020FC58-F57A-90E6-0933-809BA27516EE}"/>
              </a:ext>
            </a:extLst>
          </p:cNvPr>
          <p:cNvSpPr/>
          <p:nvPr/>
        </p:nvSpPr>
        <p:spPr>
          <a:xfrm>
            <a:off x="1276318" y="1701602"/>
            <a:ext cx="208258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散点图</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1" name="文本框 20">
            <a:extLst>
              <a:ext uri="{FF2B5EF4-FFF2-40B4-BE49-F238E27FC236}">
                <a16:creationId xmlns:a16="http://schemas.microsoft.com/office/drawing/2014/main" id="{1E1BFBFC-8168-1953-8181-1D9657228AA6}"/>
              </a:ext>
            </a:extLst>
          </p:cNvPr>
          <p:cNvSpPr txBox="1"/>
          <p:nvPr/>
        </p:nvSpPr>
        <p:spPr>
          <a:xfrm>
            <a:off x="1287706" y="2709714"/>
            <a:ext cx="3871396" cy="2862322"/>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散点图又称</a:t>
            </a:r>
            <a:r>
              <a:rPr lang="en-US" altLang="zh-CN" sz="2000" kern="0" dirty="0">
                <a:solidFill>
                  <a:srgbClr val="595959"/>
                </a:solidFill>
                <a:latin typeface="Microsoft YaHei" panose="020B0503020204020204" pitchFamily="34" charset="-122"/>
                <a:ea typeface="Microsoft YaHei" panose="020B0503020204020204" pitchFamily="34" charset="-122"/>
              </a:rPr>
              <a:t>X-Y</a:t>
            </a:r>
            <a:r>
              <a:rPr lang="zh-CN" altLang="zh-CN" sz="2000" kern="0" dirty="0">
                <a:solidFill>
                  <a:srgbClr val="595959"/>
                </a:solidFill>
                <a:latin typeface="Microsoft YaHei" panose="020B0503020204020204" pitchFamily="34" charset="-122"/>
                <a:ea typeface="Microsoft YaHei" panose="020B0503020204020204" pitchFamily="34" charset="-122"/>
              </a:rPr>
              <a:t>图，是由若干组数据点组成的图表，主要</a:t>
            </a:r>
            <a:r>
              <a:rPr lang="zh-CN" altLang="zh-CN" sz="2000" kern="0" dirty="0">
                <a:solidFill>
                  <a:srgbClr val="1369B2"/>
                </a:solidFill>
                <a:latin typeface="Microsoft YaHei" panose="020B0503020204020204" pitchFamily="34" charset="-122"/>
                <a:ea typeface="Microsoft YaHei" panose="020B0503020204020204" pitchFamily="34" charset="-122"/>
              </a:rPr>
              <a:t>用于判断两变量之间是否存在某种关联</a:t>
            </a:r>
            <a:r>
              <a:rPr lang="zh-CN" altLang="zh-CN" sz="2000" kern="0" dirty="0">
                <a:solidFill>
                  <a:srgbClr val="595959"/>
                </a:solidFill>
                <a:latin typeface="Microsoft YaHei" panose="020B0503020204020204" pitchFamily="34" charset="-122"/>
                <a:ea typeface="Microsoft YaHei" panose="020B0503020204020204" pitchFamily="34" charset="-122"/>
              </a:rPr>
              <a:t>，</a:t>
            </a:r>
            <a:r>
              <a:rPr lang="zh-CN" altLang="zh-CN" sz="2000" kern="0" dirty="0">
                <a:solidFill>
                  <a:srgbClr val="1369B2"/>
                </a:solidFill>
                <a:latin typeface="Microsoft YaHei" panose="020B0503020204020204" pitchFamily="34" charset="-122"/>
                <a:ea typeface="Microsoft YaHei" panose="020B0503020204020204" pitchFamily="34" charset="-122"/>
              </a:rPr>
              <a:t>或者总结数据点的分布模式</a:t>
            </a:r>
            <a:r>
              <a:rPr lang="zh-CN" altLang="zh-CN" sz="2000" kern="0" dirty="0">
                <a:solidFill>
                  <a:srgbClr val="595959"/>
                </a:solidFill>
                <a:latin typeface="Microsoft YaHei" panose="020B0503020204020204" pitchFamily="34" charset="-122"/>
                <a:ea typeface="Microsoft YaHei" panose="020B0503020204020204" pitchFamily="34" charset="-122"/>
              </a:rPr>
              <a:t>。散点图包含的数据点越多，比较的效果就会越好。</a:t>
            </a:r>
          </a:p>
        </p:txBody>
      </p:sp>
      <p:pic>
        <p:nvPicPr>
          <p:cNvPr id="6" name="图片 5" descr="scatter"/>
          <p:cNvPicPr/>
          <p:nvPr/>
        </p:nvPicPr>
        <p:blipFill>
          <a:blip r:embed="rId3">
            <a:extLst>
              <a:ext uri="{28A0092B-C50C-407E-A947-70E740481C1C}">
                <a14:useLocalDpi xmlns:a14="http://schemas.microsoft.com/office/drawing/2010/main" val="0"/>
              </a:ext>
            </a:extLst>
          </a:blip>
          <a:srcRect t="13428"/>
          <a:stretch>
            <a:fillRect/>
          </a:stretch>
        </p:blipFill>
        <p:spPr bwMode="auto">
          <a:xfrm>
            <a:off x="5241922" y="2736718"/>
            <a:ext cx="6424985" cy="2835317"/>
          </a:xfrm>
          <a:prstGeom prst="rect">
            <a:avLst/>
          </a:prstGeom>
          <a:noFill/>
          <a:ln>
            <a:noFill/>
          </a:ln>
        </p:spPr>
      </p:pic>
    </p:spTree>
    <p:extLst>
      <p:ext uri="{BB962C8B-B14F-4D97-AF65-F5344CB8AC3E}">
        <p14:creationId xmlns:p14="http://schemas.microsoft.com/office/powerpoint/2010/main" val="2133920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常见的图表类型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F020FC58-F57A-90E6-0933-809BA27516EE}"/>
              </a:ext>
            </a:extLst>
          </p:cNvPr>
          <p:cNvSpPr/>
          <p:nvPr/>
        </p:nvSpPr>
        <p:spPr>
          <a:xfrm>
            <a:off x="1276318" y="1701602"/>
            <a:ext cx="208258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箱形图</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1" name="文本框 20">
            <a:extLst>
              <a:ext uri="{FF2B5EF4-FFF2-40B4-BE49-F238E27FC236}">
                <a16:creationId xmlns:a16="http://schemas.microsoft.com/office/drawing/2014/main" id="{1E1BFBFC-8168-1953-8181-1D9657228AA6}"/>
              </a:ext>
            </a:extLst>
          </p:cNvPr>
          <p:cNvSpPr txBox="1"/>
          <p:nvPr/>
        </p:nvSpPr>
        <p:spPr>
          <a:xfrm>
            <a:off x="1287706" y="2470677"/>
            <a:ext cx="4519468" cy="3416320"/>
          </a:xfrm>
          <a:prstGeom prst="rect">
            <a:avLst/>
          </a:prstGeom>
          <a:noFill/>
        </p:spPr>
        <p:txBody>
          <a:bodyPr wrap="square">
            <a:spAutoFit/>
          </a:bodyPr>
          <a:lstStyle/>
          <a:p>
            <a:pPr>
              <a:lnSpc>
                <a:spcPct val="150000"/>
              </a:lnSpc>
            </a:pPr>
            <a:r>
              <a:rPr lang="zh-CN" altLang="zh-CN" sz="1800" kern="0" dirty="0">
                <a:solidFill>
                  <a:srgbClr val="595959"/>
                </a:solidFill>
                <a:latin typeface="Microsoft YaHei" panose="020B0503020204020204" pitchFamily="34" charset="-122"/>
                <a:ea typeface="Microsoft YaHei" panose="020B0503020204020204" pitchFamily="34" charset="-122"/>
              </a:rPr>
              <a:t>箱形图又称</a:t>
            </a:r>
            <a:r>
              <a:rPr lang="en-US" altLang="zh-CN" sz="1800" kern="0" dirty="0">
                <a:solidFill>
                  <a:srgbClr val="595959"/>
                </a:solidFill>
                <a:latin typeface="Microsoft YaHei" panose="020B0503020204020204" pitchFamily="34" charset="-122"/>
                <a:ea typeface="Microsoft YaHei" panose="020B0503020204020204" pitchFamily="34" charset="-122"/>
              </a:rPr>
              <a:t>盒须图</a:t>
            </a:r>
            <a:r>
              <a:rPr lang="zh-CN" altLang="zh-CN" sz="1800" kern="0" dirty="0">
                <a:solidFill>
                  <a:srgbClr val="595959"/>
                </a:solidFill>
                <a:latin typeface="Microsoft YaHei" panose="020B0503020204020204" pitchFamily="34" charset="-122"/>
                <a:ea typeface="Microsoft YaHei" panose="020B0503020204020204" pitchFamily="34" charset="-122"/>
              </a:rPr>
              <a:t>、</a:t>
            </a:r>
            <a:r>
              <a:rPr lang="en-US" altLang="zh-CN" sz="1800" kern="0" dirty="0">
                <a:solidFill>
                  <a:srgbClr val="595959"/>
                </a:solidFill>
                <a:latin typeface="Microsoft YaHei" panose="020B0503020204020204" pitchFamily="34" charset="-122"/>
                <a:ea typeface="Microsoft YaHei" panose="020B0503020204020204" pitchFamily="34" charset="-122"/>
              </a:rPr>
              <a:t>箱线图</a:t>
            </a:r>
            <a:r>
              <a:rPr lang="zh-CN" altLang="zh-CN" sz="1800" kern="0" dirty="0">
                <a:solidFill>
                  <a:srgbClr val="595959"/>
                </a:solidFill>
                <a:latin typeface="Microsoft YaHei" panose="020B0503020204020204" pitchFamily="34" charset="-122"/>
                <a:ea typeface="Microsoft YaHei" panose="020B0503020204020204" pitchFamily="34" charset="-122"/>
              </a:rPr>
              <a:t>，是</a:t>
            </a:r>
            <a:r>
              <a:rPr lang="zh-CN" altLang="zh-CN" sz="1800" kern="0" dirty="0">
                <a:solidFill>
                  <a:srgbClr val="1369B2"/>
                </a:solidFill>
                <a:latin typeface="Microsoft YaHei" panose="020B0503020204020204" pitchFamily="34" charset="-122"/>
                <a:ea typeface="Microsoft YaHei" panose="020B0503020204020204" pitchFamily="34" charset="-122"/>
              </a:rPr>
              <a:t>利用数据中的</a:t>
            </a:r>
            <a:r>
              <a:rPr lang="en-US" altLang="zh-CN" sz="1800" kern="0" dirty="0">
                <a:solidFill>
                  <a:srgbClr val="1369B2"/>
                </a:solidFill>
                <a:latin typeface="Microsoft YaHei" panose="020B0503020204020204" pitchFamily="34" charset="-122"/>
                <a:ea typeface="Microsoft YaHei" panose="020B0503020204020204" pitchFamily="34" charset="-122"/>
              </a:rPr>
              <a:t>5</a:t>
            </a:r>
            <a:r>
              <a:rPr lang="zh-CN" altLang="zh-CN" sz="1800" kern="0" dirty="0">
                <a:solidFill>
                  <a:srgbClr val="1369B2"/>
                </a:solidFill>
                <a:latin typeface="Microsoft YaHei" panose="020B0503020204020204" pitchFamily="34" charset="-122"/>
                <a:ea typeface="Microsoft YaHei" panose="020B0503020204020204" pitchFamily="34" charset="-122"/>
              </a:rPr>
              <a:t>个统计量——最小值、第一四分位数、中位数、第三四分位数和最大值</a:t>
            </a:r>
            <a:r>
              <a:rPr lang="en-US" altLang="zh-CN" sz="1800" kern="0" dirty="0">
                <a:solidFill>
                  <a:srgbClr val="1369B2"/>
                </a:solidFill>
                <a:latin typeface="Microsoft YaHei" panose="020B0503020204020204" pitchFamily="34" charset="-122"/>
                <a:ea typeface="Microsoft YaHei" panose="020B0503020204020204" pitchFamily="34" charset="-122"/>
              </a:rPr>
              <a:t>­</a:t>
            </a:r>
            <a:r>
              <a:rPr lang="zh-CN" altLang="zh-CN" sz="1800" kern="0" dirty="0">
                <a:solidFill>
                  <a:srgbClr val="1369B2"/>
                </a:solidFill>
                <a:latin typeface="Microsoft YaHei" panose="020B0503020204020204" pitchFamily="34" charset="-122"/>
                <a:ea typeface="Microsoft YaHei" panose="020B0503020204020204" pitchFamily="34" charset="-122"/>
              </a:rPr>
              <a:t>——描述数据</a:t>
            </a:r>
            <a:r>
              <a:rPr lang="zh-CN" altLang="zh-CN" sz="1800" kern="0" dirty="0">
                <a:solidFill>
                  <a:srgbClr val="595959"/>
                </a:solidFill>
                <a:latin typeface="Microsoft YaHei" panose="020B0503020204020204" pitchFamily="34" charset="-122"/>
                <a:ea typeface="Microsoft YaHei" panose="020B0503020204020204" pitchFamily="34" charset="-122"/>
              </a:rPr>
              <a:t>的一种图表，主要</a:t>
            </a:r>
            <a:r>
              <a:rPr lang="zh-CN" altLang="zh-CN" sz="1800" kern="0" dirty="0">
                <a:solidFill>
                  <a:srgbClr val="1369B2"/>
                </a:solidFill>
                <a:latin typeface="Microsoft YaHei" panose="020B0503020204020204" pitchFamily="34" charset="-122"/>
                <a:ea typeface="Microsoft YaHei" panose="020B0503020204020204" pitchFamily="34" charset="-122"/>
              </a:rPr>
              <a:t>用于反映一组或多组数据的对称性、分布程度等信息</a:t>
            </a:r>
            <a:r>
              <a:rPr lang="zh-CN" altLang="zh-CN" sz="1800" kern="0" dirty="0">
                <a:solidFill>
                  <a:srgbClr val="595959"/>
                </a:solidFill>
                <a:latin typeface="Microsoft YaHei" panose="020B0503020204020204" pitchFamily="34" charset="-122"/>
                <a:ea typeface="Microsoft YaHei" panose="020B0503020204020204" pitchFamily="34" charset="-122"/>
              </a:rPr>
              <a:t>，因形状如箱子而得名。箱形图能够识别异常值、判断偏态与尾重、比较数据形状，适用于品质管理的场景。</a:t>
            </a:r>
          </a:p>
        </p:txBody>
      </p:sp>
      <p:pic>
        <p:nvPicPr>
          <p:cNvPr id="7" name="图片 6" descr="图片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3238" y="2565698"/>
            <a:ext cx="5087535" cy="3186548"/>
          </a:xfrm>
          <a:prstGeom prst="rect">
            <a:avLst/>
          </a:prstGeom>
          <a:noFill/>
          <a:ln>
            <a:noFill/>
          </a:ln>
        </p:spPr>
      </p:pic>
    </p:spTree>
    <p:extLst>
      <p:ext uri="{BB962C8B-B14F-4D97-AF65-F5344CB8AC3E}">
        <p14:creationId xmlns:p14="http://schemas.microsoft.com/office/powerpoint/2010/main" val="2641699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15308" y="572758"/>
            <a:ext cx="4775842"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学习目标</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dirty="0">
                <a:solidFill>
                  <a:srgbClr val="1369B2"/>
                </a:solidFill>
                <a:latin typeface="微软雅黑" panose="020B0503020204020204" pitchFamily="34" charset="-122"/>
                <a:ea typeface="微软雅黑" panose="020B0503020204020204" pitchFamily="34" charset="-122"/>
                <a:cs typeface="+mn-ea"/>
                <a:sym typeface="+mn-lt"/>
              </a:rPr>
              <a:t>Target</a:t>
            </a:r>
            <a:endParaRPr lang="en-GB" altLang="zh-CN"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16" name="组合 15"/>
          <p:cNvGrpSpPr/>
          <p:nvPr/>
        </p:nvGrpSpPr>
        <p:grpSpPr>
          <a:xfrm>
            <a:off x="1702718" y="2781722"/>
            <a:ext cx="9001000" cy="688075"/>
            <a:chOff x="978872" y="1800500"/>
            <a:chExt cx="5471124" cy="515937"/>
          </a:xfrm>
        </p:grpSpPr>
        <p:sp>
          <p:nvSpPr>
            <p:cNvPr id="17" name="Pentagon 3"/>
            <p:cNvSpPr/>
            <p:nvPr/>
          </p:nvSpPr>
          <p:spPr bwMode="auto">
            <a:xfrm>
              <a:off x="978872" y="1800500"/>
              <a:ext cx="5471124"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了解</a:t>
              </a:r>
              <a:r>
                <a:rPr lang="zh-CN" altLang="zh-CN" sz="2000" dirty="0">
                  <a:solidFill>
                    <a:srgbClr val="1369B2"/>
                  </a:solidFill>
                  <a:latin typeface="微软雅黑" panose="020B0503020204020204" pitchFamily="34" charset="-122"/>
                  <a:ea typeface="微软雅黑" panose="020B0503020204020204" pitchFamily="34" charset="-122"/>
                  <a:cs typeface="+mn-ea"/>
                </a:rPr>
                <a:t>数据可视化</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，能够说出可视化的概念以及意义</a:t>
              </a:r>
            </a:p>
          </p:txBody>
        </p:sp>
        <p:sp>
          <p:nvSpPr>
            <p:cNvPr id="18"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31" name="组合 30"/>
          <p:cNvGrpSpPr/>
          <p:nvPr/>
        </p:nvGrpSpPr>
        <p:grpSpPr>
          <a:xfrm>
            <a:off x="1702718" y="3693367"/>
            <a:ext cx="9001000" cy="685959"/>
            <a:chOff x="978872" y="2570437"/>
            <a:chExt cx="5437064" cy="514350"/>
          </a:xfrm>
        </p:grpSpPr>
        <p:sp>
          <p:nvSpPr>
            <p:cNvPr id="32"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熟悉常见的</a:t>
              </a:r>
              <a:r>
                <a:rPr lang="zh-CN" altLang="zh-CN" sz="2000" dirty="0">
                  <a:solidFill>
                    <a:srgbClr val="1369B2"/>
                  </a:solidFill>
                  <a:latin typeface="微软雅黑" panose="020B0503020204020204" pitchFamily="34" charset="-122"/>
                  <a:ea typeface="微软雅黑" panose="020B0503020204020204" pitchFamily="34" charset="-122"/>
                  <a:cs typeface="+mn-ea"/>
                </a:rPr>
                <a:t>图表类型</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，能够说出图表的特点以及适用场景</a:t>
              </a:r>
            </a:p>
          </p:txBody>
        </p:sp>
        <p:sp>
          <p:nvSpPr>
            <p:cNvPr id="33"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34" name="组合 33"/>
          <p:cNvGrpSpPr/>
          <p:nvPr/>
        </p:nvGrpSpPr>
        <p:grpSpPr>
          <a:xfrm>
            <a:off x="1702718" y="4602896"/>
            <a:ext cx="9001000" cy="688077"/>
            <a:chOff x="978872" y="3338787"/>
            <a:chExt cx="5437064" cy="515938"/>
          </a:xfrm>
        </p:grpSpPr>
        <p:sp>
          <p:nvSpPr>
            <p:cNvPr id="35" name="Pentagon 6"/>
            <p:cNvSpPr/>
            <p:nvPr/>
          </p:nvSpPr>
          <p:spPr bwMode="auto">
            <a:xfrm>
              <a:off x="978872" y="3338787"/>
              <a:ext cx="5437064" cy="515938"/>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熟悉</a:t>
              </a:r>
              <a:r>
                <a:rPr lang="zh-CN" altLang="zh-CN" sz="2000" dirty="0">
                  <a:solidFill>
                    <a:srgbClr val="1369B2"/>
                  </a:solidFill>
                  <a:latin typeface="微软雅黑" panose="020B0503020204020204" pitchFamily="34" charset="-122"/>
                  <a:ea typeface="微软雅黑" panose="020B0503020204020204" pitchFamily="34" charset="-122"/>
                  <a:cs typeface="+mn-ea"/>
                </a:rPr>
                <a:t>图表的基本组成元素</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，能够说出每个组成元素的用途</a:t>
              </a:r>
            </a:p>
          </p:txBody>
        </p:sp>
        <p:sp>
          <p:nvSpPr>
            <p:cNvPr id="36" name="MH_Others_1"/>
            <p:cNvSpPr/>
            <p:nvPr/>
          </p:nvSpPr>
          <p:spPr bwMode="auto">
            <a:xfrm>
              <a:off x="985222" y="3338787"/>
              <a:ext cx="82550" cy="515938"/>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常见的图表类型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F020FC58-F57A-90E6-0933-809BA27516EE}"/>
              </a:ext>
            </a:extLst>
          </p:cNvPr>
          <p:cNvSpPr/>
          <p:nvPr/>
        </p:nvSpPr>
        <p:spPr>
          <a:xfrm>
            <a:off x="1276318" y="1701602"/>
            <a:ext cx="208258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总结</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grpSp>
        <p:nvGrpSpPr>
          <p:cNvPr id="5" name="组合 4"/>
          <p:cNvGrpSpPr/>
          <p:nvPr/>
        </p:nvGrpSpPr>
        <p:grpSpPr>
          <a:xfrm>
            <a:off x="835500" y="2792165"/>
            <a:ext cx="2736304" cy="864097"/>
            <a:chOff x="1774726" y="2600438"/>
            <a:chExt cx="2736304" cy="864097"/>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43301" t="1301" r="11812" b="84525"/>
            <a:stretch/>
          </p:blipFill>
          <p:spPr>
            <a:xfrm>
              <a:off x="1774726" y="2600438"/>
              <a:ext cx="2736304" cy="864097"/>
            </a:xfrm>
            <a:prstGeom prst="rect">
              <a:avLst/>
            </a:prstGeom>
          </p:spPr>
        </p:pic>
        <p:sp>
          <p:nvSpPr>
            <p:cNvPr id="14" name="文本框 13"/>
            <p:cNvSpPr txBox="1"/>
            <p:nvPr/>
          </p:nvSpPr>
          <p:spPr>
            <a:xfrm>
              <a:off x="2494806" y="2706623"/>
              <a:ext cx="1107996" cy="559769"/>
            </a:xfrm>
            <a:prstGeom prst="rect">
              <a:avLst/>
            </a:prstGeom>
            <a:noFill/>
          </p:spPr>
          <p:txBody>
            <a:bodyPr wrap="none" rtlCol="0">
              <a:spAutoFit/>
            </a:bodyPr>
            <a:lstStyle/>
            <a:p>
              <a:pPr>
                <a:lnSpc>
                  <a:spcPct val="150000"/>
                </a:lnSpc>
              </a:pPr>
              <a:r>
                <a:rPr lang="zh-CN" altLang="zh-CN" kern="0" dirty="0">
                  <a:solidFill>
                    <a:srgbClr val="FAA706"/>
                  </a:solidFill>
                  <a:latin typeface="黑体" panose="02010609060101010101" pitchFamily="49" charset="-122"/>
                  <a:ea typeface="黑体" panose="02010609060101010101" pitchFamily="49" charset="-122"/>
                </a:rPr>
                <a:t>直方图</a:t>
              </a:r>
              <a:endParaRPr lang="zh-CN" altLang="en-US" kern="0" dirty="0">
                <a:solidFill>
                  <a:srgbClr val="FAA706"/>
                </a:solidFill>
                <a:latin typeface="黑体" panose="02010609060101010101" pitchFamily="49" charset="-122"/>
                <a:ea typeface="黑体" panose="02010609060101010101" pitchFamily="49" charset="-122"/>
              </a:endParaRPr>
            </a:p>
          </p:txBody>
        </p:sp>
      </p:grpSp>
      <p:grpSp>
        <p:nvGrpSpPr>
          <p:cNvPr id="20" name="组合 19"/>
          <p:cNvGrpSpPr/>
          <p:nvPr/>
        </p:nvGrpSpPr>
        <p:grpSpPr>
          <a:xfrm>
            <a:off x="899496" y="3801708"/>
            <a:ext cx="2664296" cy="864096"/>
            <a:chOff x="1816125" y="3647631"/>
            <a:chExt cx="2664296" cy="864096"/>
          </a:xfrm>
        </p:grpSpPr>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23625" t="17719" r="32669" b="68107"/>
            <a:stretch/>
          </p:blipFill>
          <p:spPr>
            <a:xfrm>
              <a:off x="1816125" y="3647631"/>
              <a:ext cx="2664296" cy="864096"/>
            </a:xfrm>
            <a:prstGeom prst="rect">
              <a:avLst/>
            </a:prstGeom>
          </p:spPr>
        </p:pic>
        <p:sp>
          <p:nvSpPr>
            <p:cNvPr id="15" name="文本框 14"/>
            <p:cNvSpPr txBox="1"/>
            <p:nvPr/>
          </p:nvSpPr>
          <p:spPr>
            <a:xfrm>
              <a:off x="2488992" y="3747799"/>
              <a:ext cx="1107996" cy="559769"/>
            </a:xfrm>
            <a:prstGeom prst="rect">
              <a:avLst/>
            </a:prstGeom>
            <a:noFill/>
          </p:spPr>
          <p:txBody>
            <a:bodyPr wrap="none" rtlCol="0">
              <a:spAutoFit/>
            </a:bodyPr>
            <a:lstStyle/>
            <a:p>
              <a:pPr>
                <a:lnSpc>
                  <a:spcPct val="150000"/>
                </a:lnSpc>
              </a:pPr>
              <a:r>
                <a:rPr lang="zh-CN" altLang="zh-CN" kern="0" dirty="0">
                  <a:solidFill>
                    <a:srgbClr val="3699A6"/>
                  </a:solidFill>
                  <a:latin typeface="黑体" panose="02010609060101010101" pitchFamily="49" charset="-122"/>
                  <a:ea typeface="黑体" panose="02010609060101010101" pitchFamily="49" charset="-122"/>
                </a:rPr>
                <a:t>折线图</a:t>
              </a:r>
              <a:endParaRPr lang="zh-CN" altLang="en-US" kern="0" dirty="0">
                <a:solidFill>
                  <a:srgbClr val="3699A6"/>
                </a:solidFill>
                <a:latin typeface="黑体" panose="02010609060101010101" pitchFamily="49" charset="-122"/>
                <a:ea typeface="黑体" panose="02010609060101010101" pitchFamily="49" charset="-122"/>
              </a:endParaRPr>
            </a:p>
          </p:txBody>
        </p:sp>
      </p:grpSp>
      <p:grpSp>
        <p:nvGrpSpPr>
          <p:cNvPr id="22" name="组合 21"/>
          <p:cNvGrpSpPr/>
          <p:nvPr/>
        </p:nvGrpSpPr>
        <p:grpSpPr>
          <a:xfrm>
            <a:off x="889788" y="4811250"/>
            <a:ext cx="2664296" cy="864096"/>
            <a:chOff x="1810729" y="4838472"/>
            <a:chExt cx="2664296" cy="864096"/>
          </a:xfrm>
        </p:grpSpPr>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l="2363" t="34256" r="53931" b="51569"/>
            <a:stretch/>
          </p:blipFill>
          <p:spPr>
            <a:xfrm>
              <a:off x="1810729" y="4838472"/>
              <a:ext cx="2664296" cy="864096"/>
            </a:xfrm>
            <a:prstGeom prst="rect">
              <a:avLst/>
            </a:prstGeom>
          </p:spPr>
        </p:pic>
        <p:sp>
          <p:nvSpPr>
            <p:cNvPr id="16" name="文本框 15"/>
            <p:cNvSpPr txBox="1"/>
            <p:nvPr/>
          </p:nvSpPr>
          <p:spPr>
            <a:xfrm>
              <a:off x="2508391" y="4947780"/>
              <a:ext cx="1107996" cy="559769"/>
            </a:xfrm>
            <a:prstGeom prst="rect">
              <a:avLst/>
            </a:prstGeom>
            <a:noFill/>
          </p:spPr>
          <p:txBody>
            <a:bodyPr wrap="none" rtlCol="0">
              <a:spAutoFit/>
            </a:bodyPr>
            <a:lstStyle/>
            <a:p>
              <a:pPr>
                <a:lnSpc>
                  <a:spcPct val="150000"/>
                </a:lnSpc>
              </a:pPr>
              <a:r>
                <a:rPr lang="zh-CN" altLang="zh-CN" kern="0" dirty="0">
                  <a:solidFill>
                    <a:srgbClr val="22AC38"/>
                  </a:solidFill>
                  <a:latin typeface="黑体" panose="02010609060101010101" pitchFamily="49" charset="-122"/>
                  <a:ea typeface="黑体" panose="02010609060101010101" pitchFamily="49" charset="-122"/>
                </a:rPr>
                <a:t>柱形图</a:t>
              </a:r>
              <a:endParaRPr lang="zh-CN" altLang="en-US" kern="0" dirty="0">
                <a:solidFill>
                  <a:srgbClr val="22AC38"/>
                </a:solidFill>
                <a:latin typeface="黑体" panose="02010609060101010101" pitchFamily="49" charset="-122"/>
                <a:ea typeface="黑体" panose="02010609060101010101" pitchFamily="49" charset="-122"/>
              </a:endParaRPr>
            </a:p>
          </p:txBody>
        </p:sp>
      </p:grpSp>
      <p:grpSp>
        <p:nvGrpSpPr>
          <p:cNvPr id="2" name="组合 1"/>
          <p:cNvGrpSpPr/>
          <p:nvPr/>
        </p:nvGrpSpPr>
        <p:grpSpPr>
          <a:xfrm>
            <a:off x="8327454" y="2792166"/>
            <a:ext cx="2664296" cy="864096"/>
            <a:chOff x="6544277" y="2540880"/>
            <a:chExt cx="2664296" cy="864096"/>
          </a:xfrm>
        </p:grpSpPr>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21262" t="50793" r="35032" b="35032"/>
            <a:stretch/>
          </p:blipFill>
          <p:spPr>
            <a:xfrm>
              <a:off x="6544277" y="2540880"/>
              <a:ext cx="2664296" cy="864096"/>
            </a:xfrm>
            <a:prstGeom prst="rect">
              <a:avLst/>
            </a:prstGeom>
          </p:spPr>
        </p:pic>
        <p:sp>
          <p:nvSpPr>
            <p:cNvPr id="17" name="文本框 16"/>
            <p:cNvSpPr txBox="1"/>
            <p:nvPr/>
          </p:nvSpPr>
          <p:spPr>
            <a:xfrm>
              <a:off x="7476315" y="2649633"/>
              <a:ext cx="800219" cy="574581"/>
            </a:xfrm>
            <a:prstGeom prst="rect">
              <a:avLst/>
            </a:prstGeom>
            <a:noFill/>
          </p:spPr>
          <p:txBody>
            <a:bodyPr wrap="none" rtlCol="0">
              <a:spAutoFit/>
            </a:bodyPr>
            <a:lstStyle/>
            <a:p>
              <a:pPr>
                <a:lnSpc>
                  <a:spcPct val="150000"/>
                </a:lnSpc>
              </a:pPr>
              <a:r>
                <a:rPr lang="zh-CN" altLang="zh-CN" kern="0" dirty="0">
                  <a:solidFill>
                    <a:srgbClr val="F2688C"/>
                  </a:solidFill>
                  <a:latin typeface="Arial" panose="020B0604020202020204" pitchFamily="34" charset="0"/>
                  <a:ea typeface="黑体" panose="02010609060101010101" pitchFamily="49" charset="-122"/>
                  <a:cs typeface="Arial" panose="020B0604020202020204" pitchFamily="34" charset="0"/>
                </a:rPr>
                <a:t>饼图</a:t>
              </a:r>
              <a:endParaRPr lang="zh-CN" altLang="en-US" kern="0" dirty="0">
                <a:solidFill>
                  <a:srgbClr val="F2688C"/>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3" name="组合 2"/>
          <p:cNvGrpSpPr/>
          <p:nvPr/>
        </p:nvGrpSpPr>
        <p:grpSpPr>
          <a:xfrm>
            <a:off x="8399462" y="3837712"/>
            <a:ext cx="2592289" cy="864096"/>
            <a:chOff x="6538447" y="3645793"/>
            <a:chExt cx="2592289" cy="864096"/>
          </a:xfrm>
        </p:grpSpPr>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37654" t="67330" r="19822" b="18495"/>
            <a:stretch/>
          </p:blipFill>
          <p:spPr>
            <a:xfrm>
              <a:off x="6538447" y="3645793"/>
              <a:ext cx="2592289" cy="864096"/>
            </a:xfrm>
            <a:prstGeom prst="rect">
              <a:avLst/>
            </a:prstGeom>
          </p:spPr>
        </p:pic>
        <p:sp>
          <p:nvSpPr>
            <p:cNvPr id="18" name="文本框 17"/>
            <p:cNvSpPr txBox="1"/>
            <p:nvPr/>
          </p:nvSpPr>
          <p:spPr>
            <a:xfrm>
              <a:off x="7280593" y="3747799"/>
              <a:ext cx="1107996" cy="574581"/>
            </a:xfrm>
            <a:prstGeom prst="rect">
              <a:avLst/>
            </a:prstGeom>
            <a:noFill/>
          </p:spPr>
          <p:txBody>
            <a:bodyPr wrap="none" rtlCol="0">
              <a:spAutoFit/>
            </a:bodyPr>
            <a:lstStyle/>
            <a:p>
              <a:pPr>
                <a:lnSpc>
                  <a:spcPct val="150000"/>
                </a:lnSpc>
              </a:pPr>
              <a:r>
                <a:rPr lang="zh-CN" altLang="zh-CN" kern="0" dirty="0">
                  <a:solidFill>
                    <a:srgbClr val="F19149"/>
                  </a:solidFill>
                  <a:latin typeface="Arial" panose="020B0604020202020204" pitchFamily="34" charset="0"/>
                  <a:ea typeface="黑体" panose="02010609060101010101" pitchFamily="49" charset="-122"/>
                  <a:cs typeface="Arial" panose="020B0604020202020204" pitchFamily="34" charset="0"/>
                </a:rPr>
                <a:t>散点图</a:t>
              </a:r>
              <a:endParaRPr lang="zh-CN" altLang="en-US" kern="0" dirty="0">
                <a:solidFill>
                  <a:srgbClr val="F19149"/>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4" name="组合 3"/>
          <p:cNvGrpSpPr/>
          <p:nvPr/>
        </p:nvGrpSpPr>
        <p:grpSpPr>
          <a:xfrm>
            <a:off x="8399462" y="4883258"/>
            <a:ext cx="2592288" cy="792088"/>
            <a:chOff x="6570867" y="5066338"/>
            <a:chExt cx="2592288" cy="792088"/>
          </a:xfrm>
        </p:grpSpPr>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l="53544" t="85049" r="3932" b="1958"/>
            <a:stretch/>
          </p:blipFill>
          <p:spPr>
            <a:xfrm>
              <a:off x="6570867" y="5066338"/>
              <a:ext cx="2592288" cy="792088"/>
            </a:xfrm>
            <a:prstGeom prst="rect">
              <a:avLst/>
            </a:prstGeom>
          </p:spPr>
        </p:pic>
        <p:sp>
          <p:nvSpPr>
            <p:cNvPr id="19" name="文本框 18"/>
            <p:cNvSpPr txBox="1"/>
            <p:nvPr/>
          </p:nvSpPr>
          <p:spPr>
            <a:xfrm>
              <a:off x="7374582" y="5127987"/>
              <a:ext cx="1107996" cy="574581"/>
            </a:xfrm>
            <a:prstGeom prst="rect">
              <a:avLst/>
            </a:prstGeom>
            <a:noFill/>
          </p:spPr>
          <p:txBody>
            <a:bodyPr wrap="none" rtlCol="0">
              <a:spAutoFit/>
            </a:bodyPr>
            <a:lstStyle/>
            <a:p>
              <a:pPr>
                <a:lnSpc>
                  <a:spcPct val="150000"/>
                </a:lnSpc>
              </a:pPr>
              <a:r>
                <a:rPr lang="zh-CN" altLang="zh-CN" kern="0" dirty="0">
                  <a:solidFill>
                    <a:srgbClr val="AE5DA1"/>
                  </a:solidFill>
                  <a:latin typeface="Arial" panose="020B0604020202020204" pitchFamily="34" charset="0"/>
                  <a:ea typeface="黑体" panose="02010609060101010101" pitchFamily="49" charset="-122"/>
                  <a:cs typeface="Arial" panose="020B0604020202020204" pitchFamily="34" charset="0"/>
                </a:rPr>
                <a:t>箱形图</a:t>
              </a:r>
              <a:endParaRPr lang="zh-CN" altLang="en-US" kern="0" dirty="0">
                <a:solidFill>
                  <a:srgbClr val="AE5DA1"/>
                </a:solidFill>
                <a:latin typeface="Arial" panose="020B0604020202020204" pitchFamily="34" charset="0"/>
                <a:ea typeface="黑体" panose="02010609060101010101" pitchFamily="49" charset="-122"/>
                <a:cs typeface="Arial" panose="020B0604020202020204" pitchFamily="34" charset="0"/>
              </a:endParaRPr>
            </a:p>
          </p:txBody>
        </p:sp>
      </p:grpSp>
      <p:sp>
        <p:nvSpPr>
          <p:cNvPr id="23" name="矩形 22"/>
          <p:cNvSpPr/>
          <p:nvPr/>
        </p:nvSpPr>
        <p:spPr>
          <a:xfrm>
            <a:off x="3502918" y="2825329"/>
            <a:ext cx="2252582" cy="877163"/>
          </a:xfrm>
          <a:prstGeom prst="rect">
            <a:avLst/>
          </a:prstGeom>
        </p:spPr>
        <p:txBody>
          <a:bodyPr wrap="square">
            <a:spAutoFit/>
          </a:bodyPr>
          <a:lstStyle/>
          <a:p>
            <a:pPr>
              <a:lnSpc>
                <a:spcPct val="150000"/>
              </a:lnSpc>
            </a:pPr>
            <a:r>
              <a:rPr lang="zh-CN" altLang="zh-CN" sz="1700" kern="0" dirty="0">
                <a:solidFill>
                  <a:srgbClr val="595959"/>
                </a:solidFill>
                <a:latin typeface="华文中宋" panose="02010600040101010101" pitchFamily="2" charset="-122"/>
                <a:ea typeface="华文中宋" panose="02010600040101010101" pitchFamily="2" charset="-122"/>
              </a:rPr>
              <a:t>用于反映一组或多组数据的</a:t>
            </a:r>
            <a:r>
              <a:rPr lang="zh-CN" altLang="zh-CN" sz="1700" kern="0" dirty="0">
                <a:solidFill>
                  <a:srgbClr val="1369B2"/>
                </a:solidFill>
                <a:latin typeface="华文中宋" panose="02010600040101010101" pitchFamily="2" charset="-122"/>
                <a:ea typeface="华文中宋" panose="02010600040101010101" pitchFamily="2" charset="-122"/>
              </a:rPr>
              <a:t>分布情况</a:t>
            </a:r>
            <a:r>
              <a:rPr lang="zh-CN" altLang="zh-CN" sz="1700" kern="0" dirty="0">
                <a:solidFill>
                  <a:srgbClr val="595959"/>
                </a:solidFill>
                <a:latin typeface="华文中宋" panose="02010600040101010101" pitchFamily="2" charset="-122"/>
                <a:ea typeface="华文中宋" panose="02010600040101010101" pitchFamily="2" charset="-122"/>
              </a:rPr>
              <a:t>。</a:t>
            </a:r>
            <a:endParaRPr lang="zh-CN" altLang="en-US" sz="1700" kern="0" dirty="0">
              <a:solidFill>
                <a:srgbClr val="595959"/>
              </a:solidFill>
              <a:latin typeface="华文中宋" panose="02010600040101010101" pitchFamily="2" charset="-122"/>
              <a:ea typeface="华文中宋" panose="02010600040101010101" pitchFamily="2" charset="-122"/>
            </a:endParaRPr>
          </a:p>
        </p:txBody>
      </p:sp>
      <p:sp>
        <p:nvSpPr>
          <p:cNvPr id="25" name="矩形 24"/>
          <p:cNvSpPr/>
          <p:nvPr/>
        </p:nvSpPr>
        <p:spPr>
          <a:xfrm>
            <a:off x="3502918" y="3845182"/>
            <a:ext cx="2252582" cy="877163"/>
          </a:xfrm>
          <a:prstGeom prst="rect">
            <a:avLst/>
          </a:prstGeom>
        </p:spPr>
        <p:txBody>
          <a:bodyPr wrap="square">
            <a:spAutoFit/>
          </a:bodyPr>
          <a:lstStyle/>
          <a:p>
            <a:pPr>
              <a:lnSpc>
                <a:spcPct val="150000"/>
              </a:lnSpc>
            </a:pPr>
            <a:r>
              <a:rPr lang="zh-CN" altLang="zh-CN" sz="1700" kern="0" dirty="0">
                <a:solidFill>
                  <a:srgbClr val="595959"/>
                </a:solidFill>
                <a:latin typeface="华文中宋" panose="02010600040101010101" pitchFamily="2" charset="-122"/>
                <a:ea typeface="华文中宋" panose="02010600040101010101" pitchFamily="2" charset="-122"/>
              </a:rPr>
              <a:t>用于反映一组或多组数据的</a:t>
            </a:r>
            <a:r>
              <a:rPr lang="zh-CN" altLang="zh-CN" sz="1700" kern="0" dirty="0">
                <a:solidFill>
                  <a:srgbClr val="1369B2"/>
                </a:solidFill>
                <a:latin typeface="华文中宋" panose="02010600040101010101" pitchFamily="2" charset="-122"/>
                <a:ea typeface="华文中宋" panose="02010600040101010101" pitchFamily="2" charset="-122"/>
              </a:rPr>
              <a:t>变化趋势</a:t>
            </a:r>
            <a:r>
              <a:rPr lang="zh-CN" altLang="en-US" sz="1700" kern="0" dirty="0">
                <a:solidFill>
                  <a:srgbClr val="595959"/>
                </a:solidFill>
                <a:latin typeface="华文中宋" panose="02010600040101010101" pitchFamily="2" charset="-122"/>
                <a:ea typeface="华文中宋" panose="02010600040101010101" pitchFamily="2" charset="-122"/>
              </a:rPr>
              <a:t>。</a:t>
            </a:r>
          </a:p>
        </p:txBody>
      </p:sp>
      <p:sp>
        <p:nvSpPr>
          <p:cNvPr id="26" name="矩形 25"/>
          <p:cNvSpPr/>
          <p:nvPr/>
        </p:nvSpPr>
        <p:spPr>
          <a:xfrm>
            <a:off x="3502918" y="4855957"/>
            <a:ext cx="2252582" cy="877163"/>
          </a:xfrm>
          <a:prstGeom prst="rect">
            <a:avLst/>
          </a:prstGeom>
        </p:spPr>
        <p:txBody>
          <a:bodyPr wrap="square">
            <a:spAutoFit/>
          </a:bodyPr>
          <a:lstStyle/>
          <a:p>
            <a:pPr>
              <a:lnSpc>
                <a:spcPct val="150000"/>
              </a:lnSpc>
            </a:pPr>
            <a:r>
              <a:rPr lang="zh-CN" altLang="zh-CN" sz="1700" kern="0" dirty="0">
                <a:solidFill>
                  <a:srgbClr val="595959"/>
                </a:solidFill>
                <a:latin typeface="华文中宋" panose="02010600040101010101" pitchFamily="2" charset="-122"/>
                <a:ea typeface="华文中宋" panose="02010600040101010101" pitchFamily="2" charset="-122"/>
              </a:rPr>
              <a:t>用于比较不同分类之间的</a:t>
            </a:r>
            <a:r>
              <a:rPr lang="zh-CN" altLang="zh-CN" sz="1700" kern="0" dirty="0">
                <a:solidFill>
                  <a:srgbClr val="1369B2"/>
                </a:solidFill>
                <a:latin typeface="华文中宋" panose="02010600040101010101" pitchFamily="2" charset="-122"/>
                <a:ea typeface="华文中宋" panose="02010600040101010101" pitchFamily="2" charset="-122"/>
              </a:rPr>
              <a:t>差异情况</a:t>
            </a:r>
            <a:r>
              <a:rPr lang="zh-CN" altLang="zh-CN" sz="1700" kern="0" dirty="0">
                <a:solidFill>
                  <a:srgbClr val="595959"/>
                </a:solidFill>
                <a:latin typeface="华文中宋" panose="02010600040101010101" pitchFamily="2" charset="-122"/>
                <a:ea typeface="华文中宋" panose="02010600040101010101" pitchFamily="2" charset="-122"/>
              </a:rPr>
              <a:t>。</a:t>
            </a:r>
            <a:endParaRPr lang="zh-CN" altLang="en-US" sz="1700" kern="0" dirty="0">
              <a:solidFill>
                <a:srgbClr val="595959"/>
              </a:solidFill>
              <a:latin typeface="华文中宋" panose="02010600040101010101" pitchFamily="2" charset="-122"/>
              <a:ea typeface="华文中宋" panose="02010600040101010101" pitchFamily="2" charset="-122"/>
            </a:endParaRPr>
          </a:p>
        </p:txBody>
      </p:sp>
      <p:sp>
        <p:nvSpPr>
          <p:cNvPr id="27" name="矩形 26"/>
          <p:cNvSpPr/>
          <p:nvPr/>
        </p:nvSpPr>
        <p:spPr>
          <a:xfrm>
            <a:off x="6174289" y="2825329"/>
            <a:ext cx="2252582" cy="877163"/>
          </a:xfrm>
          <a:prstGeom prst="rect">
            <a:avLst/>
          </a:prstGeom>
        </p:spPr>
        <p:txBody>
          <a:bodyPr wrap="square">
            <a:spAutoFit/>
          </a:bodyPr>
          <a:lstStyle/>
          <a:p>
            <a:pPr algn="r">
              <a:lnSpc>
                <a:spcPct val="150000"/>
              </a:lnSpc>
            </a:pPr>
            <a:r>
              <a:rPr lang="zh-CN" altLang="zh-CN" sz="1700" kern="0" dirty="0">
                <a:solidFill>
                  <a:srgbClr val="595959"/>
                </a:solidFill>
                <a:latin typeface="华文中宋" panose="02010600040101010101" pitchFamily="2" charset="-122"/>
                <a:ea typeface="华文中宋" panose="02010600040101010101" pitchFamily="2" charset="-122"/>
              </a:rPr>
              <a:t>用于显示一组数据中每个分类的</a:t>
            </a:r>
            <a:r>
              <a:rPr lang="zh-CN" altLang="zh-CN" sz="1700" kern="0" dirty="0">
                <a:solidFill>
                  <a:srgbClr val="1369B2"/>
                </a:solidFill>
                <a:latin typeface="华文中宋" panose="02010600040101010101" pitchFamily="2" charset="-122"/>
                <a:ea typeface="华文中宋" panose="02010600040101010101" pitchFamily="2" charset="-122"/>
              </a:rPr>
              <a:t>分配情况</a:t>
            </a:r>
            <a:r>
              <a:rPr lang="zh-CN" altLang="zh-CN" sz="1700" kern="0" dirty="0">
                <a:solidFill>
                  <a:srgbClr val="595959"/>
                </a:solidFill>
                <a:latin typeface="华文中宋" panose="02010600040101010101" pitchFamily="2" charset="-122"/>
                <a:ea typeface="华文中宋" panose="02010600040101010101" pitchFamily="2" charset="-122"/>
              </a:rPr>
              <a:t>。</a:t>
            </a:r>
            <a:endParaRPr lang="zh-CN" altLang="en-US" sz="1700" kern="0" dirty="0">
              <a:solidFill>
                <a:srgbClr val="595959"/>
              </a:solidFill>
              <a:latin typeface="华文中宋" panose="02010600040101010101" pitchFamily="2" charset="-122"/>
              <a:ea typeface="华文中宋" panose="02010600040101010101" pitchFamily="2" charset="-122"/>
            </a:endParaRPr>
          </a:p>
        </p:txBody>
      </p:sp>
      <p:sp>
        <p:nvSpPr>
          <p:cNvPr id="28" name="矩形 27"/>
          <p:cNvSpPr/>
          <p:nvPr/>
        </p:nvSpPr>
        <p:spPr>
          <a:xfrm>
            <a:off x="6174289" y="3925855"/>
            <a:ext cx="2252582" cy="877163"/>
          </a:xfrm>
          <a:prstGeom prst="rect">
            <a:avLst/>
          </a:prstGeom>
        </p:spPr>
        <p:txBody>
          <a:bodyPr wrap="square">
            <a:spAutoFit/>
          </a:bodyPr>
          <a:lstStyle/>
          <a:p>
            <a:pPr algn="r">
              <a:lnSpc>
                <a:spcPct val="150000"/>
              </a:lnSpc>
            </a:pPr>
            <a:r>
              <a:rPr lang="zh-CN" altLang="zh-CN" sz="1700" kern="0" dirty="0">
                <a:solidFill>
                  <a:srgbClr val="595959"/>
                </a:solidFill>
                <a:latin typeface="华文中宋" panose="02010600040101010101" pitchFamily="2" charset="-122"/>
                <a:ea typeface="华文中宋" panose="02010600040101010101" pitchFamily="2" charset="-122"/>
              </a:rPr>
              <a:t>判断两变量之间</a:t>
            </a:r>
            <a:r>
              <a:rPr lang="zh-CN" altLang="zh-CN" sz="1700" kern="0" dirty="0">
                <a:solidFill>
                  <a:srgbClr val="1369B2"/>
                </a:solidFill>
                <a:latin typeface="华文中宋" panose="02010600040101010101" pitchFamily="2" charset="-122"/>
                <a:ea typeface="华文中宋" panose="02010600040101010101" pitchFamily="2" charset="-122"/>
              </a:rPr>
              <a:t>是否存在某种关联</a:t>
            </a:r>
            <a:r>
              <a:rPr lang="zh-CN" altLang="zh-CN" sz="1700" kern="0" dirty="0">
                <a:solidFill>
                  <a:srgbClr val="595959"/>
                </a:solidFill>
                <a:latin typeface="华文中宋" panose="02010600040101010101" pitchFamily="2" charset="-122"/>
                <a:ea typeface="华文中宋" panose="02010600040101010101" pitchFamily="2" charset="-122"/>
              </a:rPr>
              <a:t>。</a:t>
            </a:r>
            <a:endParaRPr lang="zh-CN" altLang="en-US" sz="1700" kern="0" dirty="0">
              <a:solidFill>
                <a:srgbClr val="595959"/>
              </a:solidFill>
              <a:latin typeface="华文中宋" panose="02010600040101010101" pitchFamily="2" charset="-122"/>
              <a:ea typeface="华文中宋" panose="02010600040101010101" pitchFamily="2" charset="-122"/>
            </a:endParaRPr>
          </a:p>
        </p:txBody>
      </p:sp>
      <p:sp>
        <p:nvSpPr>
          <p:cNvPr id="29" name="矩形 28"/>
          <p:cNvSpPr/>
          <p:nvPr/>
        </p:nvSpPr>
        <p:spPr>
          <a:xfrm>
            <a:off x="6174289" y="4916422"/>
            <a:ext cx="2252582" cy="877163"/>
          </a:xfrm>
          <a:prstGeom prst="rect">
            <a:avLst/>
          </a:prstGeom>
        </p:spPr>
        <p:txBody>
          <a:bodyPr wrap="square">
            <a:spAutoFit/>
          </a:bodyPr>
          <a:lstStyle/>
          <a:p>
            <a:pPr algn="r">
              <a:lnSpc>
                <a:spcPct val="150000"/>
              </a:lnSpc>
            </a:pPr>
            <a:r>
              <a:rPr lang="zh-CN" altLang="zh-CN" sz="1700" kern="0" dirty="0">
                <a:solidFill>
                  <a:srgbClr val="1369B2"/>
                </a:solidFill>
                <a:latin typeface="华文中宋" panose="02010600040101010101" pitchFamily="2" charset="-122"/>
                <a:ea typeface="华文中宋" panose="02010600040101010101" pitchFamily="2" charset="-122"/>
              </a:rPr>
              <a:t>识别异常值</a:t>
            </a:r>
            <a:r>
              <a:rPr lang="zh-CN" altLang="zh-CN" sz="1700" kern="0" dirty="0">
                <a:solidFill>
                  <a:srgbClr val="595959"/>
                </a:solidFill>
                <a:latin typeface="华文中宋" panose="02010600040101010101" pitchFamily="2" charset="-122"/>
                <a:ea typeface="华文中宋" panose="02010600040101010101" pitchFamily="2" charset="-122"/>
              </a:rPr>
              <a:t>方面有一定的优越性。</a:t>
            </a:r>
            <a:endParaRPr lang="zh-CN" altLang="en-US" sz="1700" kern="0" dirty="0">
              <a:solidFill>
                <a:srgbClr val="595959"/>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894847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常见的图表类型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F020FC58-F57A-90E6-0933-809BA27516EE}"/>
              </a:ext>
            </a:extLst>
          </p:cNvPr>
          <p:cNvSpPr/>
          <p:nvPr/>
        </p:nvSpPr>
        <p:spPr>
          <a:xfrm>
            <a:off x="1276318" y="1701602"/>
            <a:ext cx="208258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注意</a:t>
            </a:r>
          </a:p>
        </p:txBody>
      </p:sp>
      <p:grpSp>
        <p:nvGrpSpPr>
          <p:cNvPr id="30" name="Группа 65">
            <a:extLst>
              <a:ext uri="{FF2B5EF4-FFF2-40B4-BE49-F238E27FC236}">
                <a16:creationId xmlns:a16="http://schemas.microsoft.com/office/drawing/2014/main" id="{60A30B51-585D-B299-A3F2-0268BA0A90E9}"/>
              </a:ext>
            </a:extLst>
          </p:cNvPr>
          <p:cNvGrpSpPr/>
          <p:nvPr/>
        </p:nvGrpSpPr>
        <p:grpSpPr>
          <a:xfrm>
            <a:off x="1846734" y="2853730"/>
            <a:ext cx="1680756" cy="2528914"/>
            <a:chOff x="10248578" y="3546427"/>
            <a:chExt cx="4067901" cy="6120679"/>
          </a:xfrm>
        </p:grpSpPr>
        <p:grpSp>
          <p:nvGrpSpPr>
            <p:cNvPr id="32" name="Группа 66">
              <a:extLst>
                <a:ext uri="{FF2B5EF4-FFF2-40B4-BE49-F238E27FC236}">
                  <a16:creationId xmlns:a16="http://schemas.microsoft.com/office/drawing/2014/main" id="{ED98AC13-151D-F7E1-CCE5-52C194CA0E6E}"/>
                </a:ext>
              </a:extLst>
            </p:cNvPr>
            <p:cNvGrpSpPr/>
            <p:nvPr/>
          </p:nvGrpSpPr>
          <p:grpSpPr>
            <a:xfrm>
              <a:off x="10248578" y="3656158"/>
              <a:ext cx="4067901" cy="6010948"/>
              <a:chOff x="15868751" y="9379074"/>
              <a:chExt cx="1136650" cy="1679575"/>
            </a:xfrm>
          </p:grpSpPr>
          <p:sp>
            <p:nvSpPr>
              <p:cNvPr id="34" name="Freeform 917">
                <a:extLst>
                  <a:ext uri="{FF2B5EF4-FFF2-40B4-BE49-F238E27FC236}">
                    <a16:creationId xmlns:a16="http://schemas.microsoft.com/office/drawing/2014/main" id="{3D81C9B1-722E-55CB-0FAD-C0C80D587BCE}"/>
                  </a:ext>
                </a:extLst>
              </p:cNvPr>
              <p:cNvSpPr>
                <a:spLocks/>
              </p:cNvSpPr>
              <p:nvPr/>
            </p:nvSpPr>
            <p:spPr bwMode="auto">
              <a:xfrm>
                <a:off x="16608526" y="10871324"/>
                <a:ext cx="165100" cy="187325"/>
              </a:xfrm>
              <a:custGeom>
                <a:avLst/>
                <a:gdLst>
                  <a:gd name="T0" fmla="*/ 42 w 52"/>
                  <a:gd name="T1" fmla="*/ 34 h 59"/>
                  <a:gd name="T2" fmla="*/ 42 w 52"/>
                  <a:gd name="T3" fmla="*/ 10 h 59"/>
                  <a:gd name="T4" fmla="*/ 43 w 52"/>
                  <a:gd name="T5" fmla="*/ 4 h 59"/>
                  <a:gd name="T6" fmla="*/ 7 w 52"/>
                  <a:gd name="T7" fmla="*/ 0 h 59"/>
                  <a:gd name="T8" fmla="*/ 9 w 52"/>
                  <a:gd name="T9" fmla="*/ 10 h 59"/>
                  <a:gd name="T10" fmla="*/ 10 w 52"/>
                  <a:gd name="T11" fmla="*/ 34 h 59"/>
                  <a:gd name="T12" fmla="*/ 0 w 52"/>
                  <a:gd name="T13" fmla="*/ 51 h 59"/>
                  <a:gd name="T14" fmla="*/ 26 w 52"/>
                  <a:gd name="T15" fmla="*/ 57 h 59"/>
                  <a:gd name="T16" fmla="*/ 52 w 52"/>
                  <a:gd name="T17" fmla="*/ 51 h 59"/>
                  <a:gd name="T18" fmla="*/ 42 w 52"/>
                  <a:gd name="T19" fmla="*/ 3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9">
                    <a:moveTo>
                      <a:pt x="42" y="34"/>
                    </a:moveTo>
                    <a:cubicBezTo>
                      <a:pt x="42" y="29"/>
                      <a:pt x="41" y="22"/>
                      <a:pt x="42" y="10"/>
                    </a:cubicBezTo>
                    <a:cubicBezTo>
                      <a:pt x="43" y="8"/>
                      <a:pt x="43" y="6"/>
                      <a:pt x="43" y="4"/>
                    </a:cubicBezTo>
                    <a:cubicBezTo>
                      <a:pt x="35" y="3"/>
                      <a:pt x="21" y="2"/>
                      <a:pt x="7" y="0"/>
                    </a:cubicBezTo>
                    <a:cubicBezTo>
                      <a:pt x="8" y="3"/>
                      <a:pt x="9" y="6"/>
                      <a:pt x="9" y="10"/>
                    </a:cubicBezTo>
                    <a:cubicBezTo>
                      <a:pt x="11" y="22"/>
                      <a:pt x="10" y="29"/>
                      <a:pt x="10" y="34"/>
                    </a:cubicBezTo>
                    <a:cubicBezTo>
                      <a:pt x="4" y="38"/>
                      <a:pt x="0" y="44"/>
                      <a:pt x="0" y="51"/>
                    </a:cubicBezTo>
                    <a:cubicBezTo>
                      <a:pt x="0" y="59"/>
                      <a:pt x="11" y="57"/>
                      <a:pt x="26" y="57"/>
                    </a:cubicBezTo>
                    <a:cubicBezTo>
                      <a:pt x="40" y="57"/>
                      <a:pt x="52" y="59"/>
                      <a:pt x="52" y="51"/>
                    </a:cubicBezTo>
                    <a:cubicBezTo>
                      <a:pt x="52" y="44"/>
                      <a:pt x="48" y="38"/>
                      <a:pt x="42" y="34"/>
                    </a:cubicBezTo>
                    <a:close/>
                  </a:path>
                </a:pathLst>
              </a:custGeom>
              <a:solidFill>
                <a:srgbClr val="BD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35" name="Freeform 918">
                <a:extLst>
                  <a:ext uri="{FF2B5EF4-FFF2-40B4-BE49-F238E27FC236}">
                    <a16:creationId xmlns:a16="http://schemas.microsoft.com/office/drawing/2014/main" id="{8A09C348-1A61-2263-59ED-EDB2DF9CCE64}"/>
                  </a:ext>
                </a:extLst>
              </p:cNvPr>
              <p:cNvSpPr>
                <a:spLocks/>
              </p:cNvSpPr>
              <p:nvPr/>
            </p:nvSpPr>
            <p:spPr bwMode="auto">
              <a:xfrm>
                <a:off x="16075126" y="9379074"/>
                <a:ext cx="930275" cy="1676400"/>
              </a:xfrm>
              <a:custGeom>
                <a:avLst/>
                <a:gdLst>
                  <a:gd name="T0" fmla="*/ 229 w 293"/>
                  <a:gd name="T1" fmla="*/ 347 h 528"/>
                  <a:gd name="T2" fmla="*/ 271 w 293"/>
                  <a:gd name="T3" fmla="*/ 308 h 528"/>
                  <a:gd name="T4" fmla="*/ 189 w 293"/>
                  <a:gd name="T5" fmla="*/ 215 h 528"/>
                  <a:gd name="T6" fmla="*/ 276 w 293"/>
                  <a:gd name="T7" fmla="*/ 100 h 528"/>
                  <a:gd name="T8" fmla="*/ 76 w 293"/>
                  <a:gd name="T9" fmla="*/ 100 h 528"/>
                  <a:gd name="T10" fmla="*/ 141 w 293"/>
                  <a:gd name="T11" fmla="*/ 215 h 528"/>
                  <a:gd name="T12" fmla="*/ 19 w 293"/>
                  <a:gd name="T13" fmla="*/ 284 h 528"/>
                  <a:gd name="T14" fmla="*/ 1 w 293"/>
                  <a:gd name="T15" fmla="*/ 294 h 528"/>
                  <a:gd name="T16" fmla="*/ 7 w 293"/>
                  <a:gd name="T17" fmla="*/ 302 h 528"/>
                  <a:gd name="T18" fmla="*/ 10 w 293"/>
                  <a:gd name="T19" fmla="*/ 295 h 528"/>
                  <a:gd name="T20" fmla="*/ 8 w 293"/>
                  <a:gd name="T21" fmla="*/ 315 h 528"/>
                  <a:gd name="T22" fmla="*/ 16 w 293"/>
                  <a:gd name="T23" fmla="*/ 302 h 528"/>
                  <a:gd name="T24" fmla="*/ 18 w 293"/>
                  <a:gd name="T25" fmla="*/ 302 h 528"/>
                  <a:gd name="T26" fmla="*/ 25 w 293"/>
                  <a:gd name="T27" fmla="*/ 320 h 528"/>
                  <a:gd name="T28" fmla="*/ 27 w 293"/>
                  <a:gd name="T29" fmla="*/ 300 h 528"/>
                  <a:gd name="T30" fmla="*/ 34 w 293"/>
                  <a:gd name="T31" fmla="*/ 317 h 528"/>
                  <a:gd name="T32" fmla="*/ 43 w 293"/>
                  <a:gd name="T33" fmla="*/ 292 h 528"/>
                  <a:gd name="T34" fmla="*/ 45 w 293"/>
                  <a:gd name="T35" fmla="*/ 293 h 528"/>
                  <a:gd name="T36" fmla="*/ 56 w 293"/>
                  <a:gd name="T37" fmla="*/ 299 h 528"/>
                  <a:gd name="T38" fmla="*/ 89 w 293"/>
                  <a:gd name="T39" fmla="*/ 264 h 528"/>
                  <a:gd name="T40" fmla="*/ 116 w 293"/>
                  <a:gd name="T41" fmla="*/ 308 h 528"/>
                  <a:gd name="T42" fmla="*/ 135 w 293"/>
                  <a:gd name="T43" fmla="*/ 439 h 528"/>
                  <a:gd name="T44" fmla="*/ 214 w 293"/>
                  <a:gd name="T45" fmla="*/ 467 h 528"/>
                  <a:gd name="T46" fmla="*/ 220 w 293"/>
                  <a:gd name="T47" fmla="*/ 496 h 528"/>
                  <a:gd name="T48" fmla="*/ 257 w 293"/>
                  <a:gd name="T49" fmla="*/ 488 h 528"/>
                  <a:gd name="T50" fmla="*/ 238 w 293"/>
                  <a:gd name="T51" fmla="*/ 434 h 528"/>
                  <a:gd name="T52" fmla="*/ 203 w 293"/>
                  <a:gd name="T53" fmla="*/ 424 h 528"/>
                  <a:gd name="T54" fmla="*/ 171 w 293"/>
                  <a:gd name="T55" fmla="*/ 375 h 528"/>
                  <a:gd name="T56" fmla="*/ 208 w 293"/>
                  <a:gd name="T57" fmla="*/ 420 h 528"/>
                  <a:gd name="T58" fmla="*/ 224 w 293"/>
                  <a:gd name="T59" fmla="*/ 413 h 528"/>
                  <a:gd name="T60" fmla="*/ 223 w 293"/>
                  <a:gd name="T61" fmla="*/ 351 h 528"/>
                  <a:gd name="T62" fmla="*/ 212 w 293"/>
                  <a:gd name="T63" fmla="*/ 316 h 528"/>
                  <a:gd name="T64" fmla="*/ 211 w 293"/>
                  <a:gd name="T65" fmla="*/ 314 h 528"/>
                  <a:gd name="T66" fmla="*/ 219 w 293"/>
                  <a:gd name="T67" fmla="*/ 295 h 528"/>
                  <a:gd name="T68" fmla="*/ 261 w 293"/>
                  <a:gd name="T69" fmla="*/ 276 h 528"/>
                  <a:gd name="T70" fmla="*/ 236 w 293"/>
                  <a:gd name="T71" fmla="*/ 296 h 528"/>
                  <a:gd name="T72" fmla="*/ 216 w 293"/>
                  <a:gd name="T73" fmla="*/ 311 h 528"/>
                  <a:gd name="T74" fmla="*/ 218 w 293"/>
                  <a:gd name="T75" fmla="*/ 31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528">
                    <a:moveTo>
                      <a:pt x="218" y="318"/>
                    </a:moveTo>
                    <a:cubicBezTo>
                      <a:pt x="216" y="324"/>
                      <a:pt x="222" y="348"/>
                      <a:pt x="229" y="347"/>
                    </a:cubicBezTo>
                    <a:cubicBezTo>
                      <a:pt x="239" y="345"/>
                      <a:pt x="252" y="333"/>
                      <a:pt x="258" y="326"/>
                    </a:cubicBezTo>
                    <a:cubicBezTo>
                      <a:pt x="266" y="316"/>
                      <a:pt x="266" y="315"/>
                      <a:pt x="271" y="308"/>
                    </a:cubicBezTo>
                    <a:cubicBezTo>
                      <a:pt x="275" y="301"/>
                      <a:pt x="293" y="280"/>
                      <a:pt x="291" y="273"/>
                    </a:cubicBezTo>
                    <a:cubicBezTo>
                      <a:pt x="283" y="246"/>
                      <a:pt x="218" y="222"/>
                      <a:pt x="189" y="215"/>
                    </a:cubicBezTo>
                    <a:cubicBezTo>
                      <a:pt x="186" y="215"/>
                      <a:pt x="186" y="205"/>
                      <a:pt x="191" y="199"/>
                    </a:cubicBezTo>
                    <a:cubicBezTo>
                      <a:pt x="239" y="192"/>
                      <a:pt x="276" y="151"/>
                      <a:pt x="276" y="100"/>
                    </a:cubicBezTo>
                    <a:cubicBezTo>
                      <a:pt x="276" y="45"/>
                      <a:pt x="231" y="0"/>
                      <a:pt x="176" y="0"/>
                    </a:cubicBezTo>
                    <a:cubicBezTo>
                      <a:pt x="121" y="0"/>
                      <a:pt x="76" y="45"/>
                      <a:pt x="76" y="100"/>
                    </a:cubicBezTo>
                    <a:cubicBezTo>
                      <a:pt x="76" y="144"/>
                      <a:pt x="103" y="180"/>
                      <a:pt x="142" y="194"/>
                    </a:cubicBezTo>
                    <a:cubicBezTo>
                      <a:pt x="146" y="201"/>
                      <a:pt x="147" y="215"/>
                      <a:pt x="141" y="215"/>
                    </a:cubicBezTo>
                    <a:cubicBezTo>
                      <a:pt x="107" y="218"/>
                      <a:pt x="92" y="228"/>
                      <a:pt x="85" y="233"/>
                    </a:cubicBezTo>
                    <a:cubicBezTo>
                      <a:pt x="74" y="242"/>
                      <a:pt x="33" y="275"/>
                      <a:pt x="19" y="284"/>
                    </a:cubicBezTo>
                    <a:cubicBezTo>
                      <a:pt x="18" y="284"/>
                      <a:pt x="18" y="284"/>
                      <a:pt x="18" y="284"/>
                    </a:cubicBezTo>
                    <a:cubicBezTo>
                      <a:pt x="5" y="286"/>
                      <a:pt x="1" y="291"/>
                      <a:pt x="1" y="294"/>
                    </a:cubicBezTo>
                    <a:cubicBezTo>
                      <a:pt x="1" y="301"/>
                      <a:pt x="1" y="301"/>
                      <a:pt x="1" y="301"/>
                    </a:cubicBezTo>
                    <a:cubicBezTo>
                      <a:pt x="0" y="307"/>
                      <a:pt x="6" y="308"/>
                      <a:pt x="7" y="302"/>
                    </a:cubicBezTo>
                    <a:cubicBezTo>
                      <a:pt x="7" y="302"/>
                      <a:pt x="7" y="305"/>
                      <a:pt x="8" y="298"/>
                    </a:cubicBezTo>
                    <a:cubicBezTo>
                      <a:pt x="8" y="297"/>
                      <a:pt x="9" y="296"/>
                      <a:pt x="10" y="295"/>
                    </a:cubicBezTo>
                    <a:cubicBezTo>
                      <a:pt x="9" y="296"/>
                      <a:pt x="9" y="297"/>
                      <a:pt x="8" y="298"/>
                    </a:cubicBezTo>
                    <a:cubicBezTo>
                      <a:pt x="8" y="306"/>
                      <a:pt x="8" y="315"/>
                      <a:pt x="8" y="315"/>
                    </a:cubicBezTo>
                    <a:cubicBezTo>
                      <a:pt x="7" y="321"/>
                      <a:pt x="15" y="322"/>
                      <a:pt x="16" y="316"/>
                    </a:cubicBezTo>
                    <a:cubicBezTo>
                      <a:pt x="16" y="316"/>
                      <a:pt x="15" y="310"/>
                      <a:pt x="16" y="302"/>
                    </a:cubicBezTo>
                    <a:cubicBezTo>
                      <a:pt x="16" y="301"/>
                      <a:pt x="18" y="299"/>
                      <a:pt x="19" y="298"/>
                    </a:cubicBezTo>
                    <a:cubicBezTo>
                      <a:pt x="18" y="299"/>
                      <a:pt x="18" y="301"/>
                      <a:pt x="18" y="302"/>
                    </a:cubicBezTo>
                    <a:cubicBezTo>
                      <a:pt x="17" y="309"/>
                      <a:pt x="17" y="319"/>
                      <a:pt x="17" y="319"/>
                    </a:cubicBezTo>
                    <a:cubicBezTo>
                      <a:pt x="16" y="325"/>
                      <a:pt x="24" y="326"/>
                      <a:pt x="25" y="320"/>
                    </a:cubicBezTo>
                    <a:cubicBezTo>
                      <a:pt x="25" y="320"/>
                      <a:pt x="25" y="311"/>
                      <a:pt x="26" y="303"/>
                    </a:cubicBezTo>
                    <a:cubicBezTo>
                      <a:pt x="26" y="302"/>
                      <a:pt x="26" y="301"/>
                      <a:pt x="27" y="300"/>
                    </a:cubicBezTo>
                    <a:cubicBezTo>
                      <a:pt x="27" y="308"/>
                      <a:pt x="26" y="316"/>
                      <a:pt x="26" y="316"/>
                    </a:cubicBezTo>
                    <a:cubicBezTo>
                      <a:pt x="26" y="322"/>
                      <a:pt x="34" y="323"/>
                      <a:pt x="34" y="317"/>
                    </a:cubicBezTo>
                    <a:cubicBezTo>
                      <a:pt x="34" y="317"/>
                      <a:pt x="35" y="308"/>
                      <a:pt x="35" y="300"/>
                    </a:cubicBezTo>
                    <a:cubicBezTo>
                      <a:pt x="36" y="297"/>
                      <a:pt x="40" y="292"/>
                      <a:pt x="43" y="292"/>
                    </a:cubicBezTo>
                    <a:cubicBezTo>
                      <a:pt x="46" y="292"/>
                      <a:pt x="49" y="290"/>
                      <a:pt x="49" y="290"/>
                    </a:cubicBezTo>
                    <a:cubicBezTo>
                      <a:pt x="49" y="293"/>
                      <a:pt x="47" y="293"/>
                      <a:pt x="45" y="293"/>
                    </a:cubicBezTo>
                    <a:cubicBezTo>
                      <a:pt x="39" y="293"/>
                      <a:pt x="39" y="302"/>
                      <a:pt x="45" y="302"/>
                    </a:cubicBezTo>
                    <a:cubicBezTo>
                      <a:pt x="45" y="302"/>
                      <a:pt x="54" y="301"/>
                      <a:pt x="56" y="299"/>
                    </a:cubicBezTo>
                    <a:cubicBezTo>
                      <a:pt x="59" y="294"/>
                      <a:pt x="59" y="289"/>
                      <a:pt x="55" y="285"/>
                    </a:cubicBezTo>
                    <a:cubicBezTo>
                      <a:pt x="62" y="280"/>
                      <a:pt x="75" y="275"/>
                      <a:pt x="89" y="264"/>
                    </a:cubicBezTo>
                    <a:cubicBezTo>
                      <a:pt x="102" y="254"/>
                      <a:pt x="112" y="255"/>
                      <a:pt x="113" y="259"/>
                    </a:cubicBezTo>
                    <a:cubicBezTo>
                      <a:pt x="114" y="264"/>
                      <a:pt x="115" y="288"/>
                      <a:pt x="116" y="308"/>
                    </a:cubicBezTo>
                    <a:cubicBezTo>
                      <a:pt x="118" y="330"/>
                      <a:pt x="112" y="350"/>
                      <a:pt x="113" y="370"/>
                    </a:cubicBezTo>
                    <a:cubicBezTo>
                      <a:pt x="113" y="388"/>
                      <a:pt x="120" y="423"/>
                      <a:pt x="135" y="439"/>
                    </a:cubicBezTo>
                    <a:cubicBezTo>
                      <a:pt x="142" y="447"/>
                      <a:pt x="150" y="453"/>
                      <a:pt x="157" y="457"/>
                    </a:cubicBezTo>
                    <a:cubicBezTo>
                      <a:pt x="180" y="466"/>
                      <a:pt x="204" y="467"/>
                      <a:pt x="214" y="467"/>
                    </a:cubicBezTo>
                    <a:cubicBezTo>
                      <a:pt x="232" y="467"/>
                      <a:pt x="227" y="479"/>
                      <a:pt x="226" y="482"/>
                    </a:cubicBezTo>
                    <a:cubicBezTo>
                      <a:pt x="225" y="490"/>
                      <a:pt x="222" y="493"/>
                      <a:pt x="220" y="496"/>
                    </a:cubicBezTo>
                    <a:cubicBezTo>
                      <a:pt x="214" y="509"/>
                      <a:pt x="223" y="527"/>
                      <a:pt x="235" y="527"/>
                    </a:cubicBezTo>
                    <a:cubicBezTo>
                      <a:pt x="246" y="528"/>
                      <a:pt x="252" y="504"/>
                      <a:pt x="257" y="488"/>
                    </a:cubicBezTo>
                    <a:cubicBezTo>
                      <a:pt x="262" y="472"/>
                      <a:pt x="274" y="436"/>
                      <a:pt x="244" y="434"/>
                    </a:cubicBezTo>
                    <a:cubicBezTo>
                      <a:pt x="243" y="434"/>
                      <a:pt x="241" y="434"/>
                      <a:pt x="238" y="434"/>
                    </a:cubicBezTo>
                    <a:cubicBezTo>
                      <a:pt x="238" y="434"/>
                      <a:pt x="238" y="434"/>
                      <a:pt x="238" y="434"/>
                    </a:cubicBezTo>
                    <a:cubicBezTo>
                      <a:pt x="230" y="434"/>
                      <a:pt x="213" y="430"/>
                      <a:pt x="203" y="424"/>
                    </a:cubicBezTo>
                    <a:cubicBezTo>
                      <a:pt x="196" y="420"/>
                      <a:pt x="182" y="413"/>
                      <a:pt x="178" y="412"/>
                    </a:cubicBezTo>
                    <a:cubicBezTo>
                      <a:pt x="177" y="384"/>
                      <a:pt x="170" y="374"/>
                      <a:pt x="171" y="375"/>
                    </a:cubicBezTo>
                    <a:cubicBezTo>
                      <a:pt x="177" y="382"/>
                      <a:pt x="181" y="390"/>
                      <a:pt x="183" y="409"/>
                    </a:cubicBezTo>
                    <a:cubicBezTo>
                      <a:pt x="192" y="412"/>
                      <a:pt x="201" y="416"/>
                      <a:pt x="208" y="420"/>
                    </a:cubicBezTo>
                    <a:cubicBezTo>
                      <a:pt x="212" y="423"/>
                      <a:pt x="217" y="424"/>
                      <a:pt x="222" y="426"/>
                    </a:cubicBezTo>
                    <a:cubicBezTo>
                      <a:pt x="223" y="422"/>
                      <a:pt x="224" y="417"/>
                      <a:pt x="224" y="413"/>
                    </a:cubicBezTo>
                    <a:cubicBezTo>
                      <a:pt x="227" y="396"/>
                      <a:pt x="224" y="368"/>
                      <a:pt x="224" y="368"/>
                    </a:cubicBezTo>
                    <a:cubicBezTo>
                      <a:pt x="224" y="368"/>
                      <a:pt x="224" y="360"/>
                      <a:pt x="223" y="351"/>
                    </a:cubicBezTo>
                    <a:cubicBezTo>
                      <a:pt x="222" y="350"/>
                      <a:pt x="221" y="349"/>
                      <a:pt x="220" y="348"/>
                    </a:cubicBezTo>
                    <a:cubicBezTo>
                      <a:pt x="214" y="341"/>
                      <a:pt x="211" y="323"/>
                      <a:pt x="212" y="316"/>
                    </a:cubicBezTo>
                    <a:cubicBezTo>
                      <a:pt x="212" y="316"/>
                      <a:pt x="212" y="316"/>
                      <a:pt x="212" y="316"/>
                    </a:cubicBezTo>
                    <a:cubicBezTo>
                      <a:pt x="212" y="315"/>
                      <a:pt x="211" y="315"/>
                      <a:pt x="211" y="314"/>
                    </a:cubicBezTo>
                    <a:cubicBezTo>
                      <a:pt x="209" y="310"/>
                      <a:pt x="209" y="306"/>
                      <a:pt x="211" y="302"/>
                    </a:cubicBezTo>
                    <a:cubicBezTo>
                      <a:pt x="213" y="300"/>
                      <a:pt x="216" y="297"/>
                      <a:pt x="219" y="295"/>
                    </a:cubicBezTo>
                    <a:cubicBezTo>
                      <a:pt x="219" y="284"/>
                      <a:pt x="220" y="275"/>
                      <a:pt x="219" y="268"/>
                    </a:cubicBezTo>
                    <a:cubicBezTo>
                      <a:pt x="227" y="273"/>
                      <a:pt x="260" y="274"/>
                      <a:pt x="261" y="276"/>
                    </a:cubicBezTo>
                    <a:cubicBezTo>
                      <a:pt x="261" y="277"/>
                      <a:pt x="258" y="290"/>
                      <a:pt x="255" y="292"/>
                    </a:cubicBezTo>
                    <a:cubicBezTo>
                      <a:pt x="246" y="297"/>
                      <a:pt x="241" y="297"/>
                      <a:pt x="236" y="296"/>
                    </a:cubicBezTo>
                    <a:cubicBezTo>
                      <a:pt x="230" y="296"/>
                      <a:pt x="219" y="300"/>
                      <a:pt x="217" y="305"/>
                    </a:cubicBezTo>
                    <a:cubicBezTo>
                      <a:pt x="215" y="308"/>
                      <a:pt x="216" y="310"/>
                      <a:pt x="216" y="311"/>
                    </a:cubicBezTo>
                    <a:cubicBezTo>
                      <a:pt x="218" y="315"/>
                      <a:pt x="230" y="306"/>
                      <a:pt x="231" y="306"/>
                    </a:cubicBezTo>
                    <a:cubicBezTo>
                      <a:pt x="236" y="305"/>
                      <a:pt x="219" y="313"/>
                      <a:pt x="218" y="318"/>
                    </a:cubicBezTo>
                    <a:close/>
                  </a:path>
                </a:pathLst>
              </a:custGeom>
              <a:solidFill>
                <a:srgbClr val="BD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36" name="Freeform 919">
                <a:extLst>
                  <a:ext uri="{FF2B5EF4-FFF2-40B4-BE49-F238E27FC236}">
                    <a16:creationId xmlns:a16="http://schemas.microsoft.com/office/drawing/2014/main" id="{BC0E9E5E-9F0D-8651-57EE-D6254D477A03}"/>
                  </a:ext>
                </a:extLst>
              </p:cNvPr>
              <p:cNvSpPr>
                <a:spLocks/>
              </p:cNvSpPr>
              <p:nvPr/>
            </p:nvSpPr>
            <p:spPr bwMode="auto">
              <a:xfrm>
                <a:off x="15868751" y="10306174"/>
                <a:ext cx="581025" cy="746125"/>
              </a:xfrm>
              <a:custGeom>
                <a:avLst/>
                <a:gdLst>
                  <a:gd name="T0" fmla="*/ 176 w 183"/>
                  <a:gd name="T1" fmla="*/ 198 h 235"/>
                  <a:gd name="T2" fmla="*/ 154 w 183"/>
                  <a:gd name="T3" fmla="*/ 198 h 235"/>
                  <a:gd name="T4" fmla="*/ 147 w 183"/>
                  <a:gd name="T5" fmla="*/ 191 h 235"/>
                  <a:gd name="T6" fmla="*/ 147 w 183"/>
                  <a:gd name="T7" fmla="*/ 6 h 235"/>
                  <a:gd name="T8" fmla="*/ 141 w 183"/>
                  <a:gd name="T9" fmla="*/ 0 h 235"/>
                  <a:gd name="T10" fmla="*/ 129 w 183"/>
                  <a:gd name="T11" fmla="*/ 0 h 235"/>
                  <a:gd name="T12" fmla="*/ 126 w 183"/>
                  <a:gd name="T13" fmla="*/ 10 h 235"/>
                  <a:gd name="T14" fmla="*/ 110 w 183"/>
                  <a:gd name="T15" fmla="*/ 16 h 235"/>
                  <a:gd name="T16" fmla="*/ 109 w 183"/>
                  <a:gd name="T17" fmla="*/ 16 h 235"/>
                  <a:gd name="T18" fmla="*/ 106 w 183"/>
                  <a:gd name="T19" fmla="*/ 15 h 235"/>
                  <a:gd name="T20" fmla="*/ 105 w 183"/>
                  <a:gd name="T21" fmla="*/ 25 h 235"/>
                  <a:gd name="T22" fmla="*/ 105 w 183"/>
                  <a:gd name="T23" fmla="*/ 26 h 235"/>
                  <a:gd name="T24" fmla="*/ 105 w 183"/>
                  <a:gd name="T25" fmla="*/ 26 h 235"/>
                  <a:gd name="T26" fmla="*/ 95 w 183"/>
                  <a:gd name="T27" fmla="*/ 35 h 235"/>
                  <a:gd name="T28" fmla="*/ 93 w 183"/>
                  <a:gd name="T29" fmla="*/ 35 h 235"/>
                  <a:gd name="T30" fmla="*/ 85 w 183"/>
                  <a:gd name="T31" fmla="*/ 38 h 235"/>
                  <a:gd name="T32" fmla="*/ 78 w 183"/>
                  <a:gd name="T33" fmla="*/ 35 h 235"/>
                  <a:gd name="T34" fmla="*/ 77 w 183"/>
                  <a:gd name="T35" fmla="*/ 34 h 235"/>
                  <a:gd name="T36" fmla="*/ 76 w 183"/>
                  <a:gd name="T37" fmla="*/ 34 h 235"/>
                  <a:gd name="T38" fmla="*/ 69 w 183"/>
                  <a:gd name="T39" fmla="*/ 30 h 235"/>
                  <a:gd name="T40" fmla="*/ 67 w 183"/>
                  <a:gd name="T41" fmla="*/ 23 h 235"/>
                  <a:gd name="T42" fmla="*/ 67 w 183"/>
                  <a:gd name="T43" fmla="*/ 20 h 235"/>
                  <a:gd name="T44" fmla="*/ 62 w 183"/>
                  <a:gd name="T45" fmla="*/ 17 h 235"/>
                  <a:gd name="T46" fmla="*/ 60 w 183"/>
                  <a:gd name="T47" fmla="*/ 10 h 235"/>
                  <a:gd name="T48" fmla="*/ 60 w 183"/>
                  <a:gd name="T49" fmla="*/ 1 h 235"/>
                  <a:gd name="T50" fmla="*/ 60 w 183"/>
                  <a:gd name="T51" fmla="*/ 0 h 235"/>
                  <a:gd name="T52" fmla="*/ 7 w 183"/>
                  <a:gd name="T53" fmla="*/ 0 h 235"/>
                  <a:gd name="T54" fmla="*/ 0 w 183"/>
                  <a:gd name="T55" fmla="*/ 6 h 235"/>
                  <a:gd name="T56" fmla="*/ 0 w 183"/>
                  <a:gd name="T57" fmla="*/ 30 h 235"/>
                  <a:gd name="T58" fmla="*/ 7 w 183"/>
                  <a:gd name="T59" fmla="*/ 37 h 235"/>
                  <a:gd name="T60" fmla="*/ 29 w 183"/>
                  <a:gd name="T61" fmla="*/ 37 h 235"/>
                  <a:gd name="T62" fmla="*/ 36 w 183"/>
                  <a:gd name="T63" fmla="*/ 43 h 235"/>
                  <a:gd name="T64" fmla="*/ 36 w 183"/>
                  <a:gd name="T65" fmla="*/ 191 h 235"/>
                  <a:gd name="T66" fmla="*/ 29 w 183"/>
                  <a:gd name="T67" fmla="*/ 198 h 235"/>
                  <a:gd name="T68" fmla="*/ 7 w 183"/>
                  <a:gd name="T69" fmla="*/ 198 h 235"/>
                  <a:gd name="T70" fmla="*/ 0 w 183"/>
                  <a:gd name="T71" fmla="*/ 204 h 235"/>
                  <a:gd name="T72" fmla="*/ 0 w 183"/>
                  <a:gd name="T73" fmla="*/ 228 h 235"/>
                  <a:gd name="T74" fmla="*/ 7 w 183"/>
                  <a:gd name="T75" fmla="*/ 235 h 235"/>
                  <a:gd name="T76" fmla="*/ 176 w 183"/>
                  <a:gd name="T77" fmla="*/ 235 h 235"/>
                  <a:gd name="T78" fmla="*/ 183 w 183"/>
                  <a:gd name="T79" fmla="*/ 228 h 235"/>
                  <a:gd name="T80" fmla="*/ 183 w 183"/>
                  <a:gd name="T81" fmla="*/ 204 h 235"/>
                  <a:gd name="T82" fmla="*/ 176 w 183"/>
                  <a:gd name="T83" fmla="*/ 19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 h="235">
                    <a:moveTo>
                      <a:pt x="176" y="198"/>
                    </a:moveTo>
                    <a:cubicBezTo>
                      <a:pt x="154" y="198"/>
                      <a:pt x="154" y="198"/>
                      <a:pt x="154" y="198"/>
                    </a:cubicBezTo>
                    <a:cubicBezTo>
                      <a:pt x="150" y="198"/>
                      <a:pt x="147" y="195"/>
                      <a:pt x="147" y="191"/>
                    </a:cubicBezTo>
                    <a:cubicBezTo>
                      <a:pt x="147" y="6"/>
                      <a:pt x="147" y="6"/>
                      <a:pt x="147" y="6"/>
                    </a:cubicBezTo>
                    <a:cubicBezTo>
                      <a:pt x="147" y="3"/>
                      <a:pt x="144" y="0"/>
                      <a:pt x="141" y="0"/>
                    </a:cubicBezTo>
                    <a:cubicBezTo>
                      <a:pt x="129" y="0"/>
                      <a:pt x="129" y="0"/>
                      <a:pt x="129" y="0"/>
                    </a:cubicBezTo>
                    <a:cubicBezTo>
                      <a:pt x="129" y="3"/>
                      <a:pt x="128" y="6"/>
                      <a:pt x="126" y="10"/>
                    </a:cubicBezTo>
                    <a:cubicBezTo>
                      <a:pt x="124" y="13"/>
                      <a:pt x="118" y="15"/>
                      <a:pt x="110" y="16"/>
                    </a:cubicBezTo>
                    <a:cubicBezTo>
                      <a:pt x="110" y="16"/>
                      <a:pt x="110" y="16"/>
                      <a:pt x="109" y="16"/>
                    </a:cubicBezTo>
                    <a:cubicBezTo>
                      <a:pt x="108" y="16"/>
                      <a:pt x="107" y="15"/>
                      <a:pt x="106" y="15"/>
                    </a:cubicBezTo>
                    <a:cubicBezTo>
                      <a:pt x="105" y="20"/>
                      <a:pt x="105" y="25"/>
                      <a:pt x="105" y="25"/>
                    </a:cubicBezTo>
                    <a:cubicBezTo>
                      <a:pt x="105" y="26"/>
                      <a:pt x="105" y="26"/>
                      <a:pt x="105" y="26"/>
                    </a:cubicBezTo>
                    <a:cubicBezTo>
                      <a:pt x="105" y="26"/>
                      <a:pt x="105" y="26"/>
                      <a:pt x="105" y="26"/>
                    </a:cubicBezTo>
                    <a:cubicBezTo>
                      <a:pt x="105" y="32"/>
                      <a:pt x="100" y="36"/>
                      <a:pt x="95" y="35"/>
                    </a:cubicBezTo>
                    <a:cubicBezTo>
                      <a:pt x="94" y="35"/>
                      <a:pt x="94" y="35"/>
                      <a:pt x="93" y="35"/>
                    </a:cubicBezTo>
                    <a:cubicBezTo>
                      <a:pt x="91" y="37"/>
                      <a:pt x="88" y="38"/>
                      <a:pt x="85" y="38"/>
                    </a:cubicBezTo>
                    <a:cubicBezTo>
                      <a:pt x="82" y="38"/>
                      <a:pt x="80" y="37"/>
                      <a:pt x="78" y="35"/>
                    </a:cubicBezTo>
                    <a:cubicBezTo>
                      <a:pt x="78" y="35"/>
                      <a:pt x="78" y="34"/>
                      <a:pt x="77" y="34"/>
                    </a:cubicBezTo>
                    <a:cubicBezTo>
                      <a:pt x="77" y="34"/>
                      <a:pt x="76" y="34"/>
                      <a:pt x="76" y="34"/>
                    </a:cubicBezTo>
                    <a:cubicBezTo>
                      <a:pt x="73" y="34"/>
                      <a:pt x="71" y="33"/>
                      <a:pt x="69" y="30"/>
                    </a:cubicBezTo>
                    <a:cubicBezTo>
                      <a:pt x="67" y="28"/>
                      <a:pt x="66" y="26"/>
                      <a:pt x="67" y="23"/>
                    </a:cubicBezTo>
                    <a:cubicBezTo>
                      <a:pt x="67" y="22"/>
                      <a:pt x="67" y="21"/>
                      <a:pt x="67" y="20"/>
                    </a:cubicBezTo>
                    <a:cubicBezTo>
                      <a:pt x="65" y="20"/>
                      <a:pt x="63" y="19"/>
                      <a:pt x="62" y="17"/>
                    </a:cubicBezTo>
                    <a:cubicBezTo>
                      <a:pt x="60" y="15"/>
                      <a:pt x="60" y="12"/>
                      <a:pt x="60" y="10"/>
                    </a:cubicBezTo>
                    <a:cubicBezTo>
                      <a:pt x="60" y="8"/>
                      <a:pt x="60" y="5"/>
                      <a:pt x="60" y="1"/>
                    </a:cubicBezTo>
                    <a:cubicBezTo>
                      <a:pt x="60" y="1"/>
                      <a:pt x="60" y="0"/>
                      <a:pt x="60" y="0"/>
                    </a:cubicBezTo>
                    <a:cubicBezTo>
                      <a:pt x="7" y="0"/>
                      <a:pt x="7" y="0"/>
                      <a:pt x="7" y="0"/>
                    </a:cubicBezTo>
                    <a:cubicBezTo>
                      <a:pt x="3" y="0"/>
                      <a:pt x="0" y="3"/>
                      <a:pt x="0" y="6"/>
                    </a:cubicBezTo>
                    <a:cubicBezTo>
                      <a:pt x="0" y="30"/>
                      <a:pt x="0" y="30"/>
                      <a:pt x="0" y="30"/>
                    </a:cubicBezTo>
                    <a:cubicBezTo>
                      <a:pt x="0" y="34"/>
                      <a:pt x="3" y="37"/>
                      <a:pt x="7" y="37"/>
                    </a:cubicBezTo>
                    <a:cubicBezTo>
                      <a:pt x="29" y="37"/>
                      <a:pt x="29" y="37"/>
                      <a:pt x="29" y="37"/>
                    </a:cubicBezTo>
                    <a:cubicBezTo>
                      <a:pt x="33" y="37"/>
                      <a:pt x="36" y="40"/>
                      <a:pt x="36" y="43"/>
                    </a:cubicBezTo>
                    <a:cubicBezTo>
                      <a:pt x="36" y="191"/>
                      <a:pt x="36" y="191"/>
                      <a:pt x="36" y="191"/>
                    </a:cubicBezTo>
                    <a:cubicBezTo>
                      <a:pt x="36" y="195"/>
                      <a:pt x="33" y="198"/>
                      <a:pt x="29" y="198"/>
                    </a:cubicBezTo>
                    <a:cubicBezTo>
                      <a:pt x="7" y="198"/>
                      <a:pt x="7" y="198"/>
                      <a:pt x="7" y="198"/>
                    </a:cubicBezTo>
                    <a:cubicBezTo>
                      <a:pt x="3" y="198"/>
                      <a:pt x="0" y="201"/>
                      <a:pt x="0" y="204"/>
                    </a:cubicBezTo>
                    <a:cubicBezTo>
                      <a:pt x="0" y="228"/>
                      <a:pt x="0" y="228"/>
                      <a:pt x="0" y="228"/>
                    </a:cubicBezTo>
                    <a:cubicBezTo>
                      <a:pt x="0" y="232"/>
                      <a:pt x="3" y="235"/>
                      <a:pt x="7" y="235"/>
                    </a:cubicBezTo>
                    <a:cubicBezTo>
                      <a:pt x="176" y="235"/>
                      <a:pt x="176" y="235"/>
                      <a:pt x="176" y="235"/>
                    </a:cubicBezTo>
                    <a:cubicBezTo>
                      <a:pt x="180" y="235"/>
                      <a:pt x="183" y="232"/>
                      <a:pt x="183" y="228"/>
                    </a:cubicBezTo>
                    <a:cubicBezTo>
                      <a:pt x="183" y="204"/>
                      <a:pt x="183" y="204"/>
                      <a:pt x="183" y="204"/>
                    </a:cubicBezTo>
                    <a:cubicBezTo>
                      <a:pt x="183" y="201"/>
                      <a:pt x="180" y="198"/>
                      <a:pt x="176" y="198"/>
                    </a:cubicBezTo>
                    <a:close/>
                  </a:path>
                </a:pathLst>
              </a:custGeom>
              <a:solidFill>
                <a:srgbClr val="C00000"/>
              </a:solidFill>
              <a:ln>
                <a:noFill/>
              </a:ln>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37" name="Oval 920">
                <a:extLst>
                  <a:ext uri="{FF2B5EF4-FFF2-40B4-BE49-F238E27FC236}">
                    <a16:creationId xmlns:a16="http://schemas.microsoft.com/office/drawing/2014/main" id="{D7237683-5E18-C587-F8EE-8E1DCD35AED4}"/>
                  </a:ext>
                </a:extLst>
              </p:cNvPr>
              <p:cNvSpPr>
                <a:spLocks noChangeArrowheads="1"/>
              </p:cNvSpPr>
              <p:nvPr/>
            </p:nvSpPr>
            <p:spPr bwMode="auto">
              <a:xfrm>
                <a:off x="15967176" y="9807699"/>
                <a:ext cx="384175" cy="381000"/>
              </a:xfrm>
              <a:prstGeom prst="ellipse">
                <a:avLst/>
              </a:prstGeom>
              <a:solidFill>
                <a:srgbClr val="C00000"/>
              </a:solidFill>
              <a:ln>
                <a:noFill/>
              </a:ln>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grpSp>
        <p:sp>
          <p:nvSpPr>
            <p:cNvPr id="33" name="Овал 67">
              <a:extLst>
                <a:ext uri="{FF2B5EF4-FFF2-40B4-BE49-F238E27FC236}">
                  <a16:creationId xmlns:a16="http://schemas.microsoft.com/office/drawing/2014/main" id="{98030250-CC27-990D-779E-A9B1B3A6D36A}"/>
                </a:ext>
              </a:extLst>
            </p:cNvPr>
            <p:cNvSpPr/>
            <p:nvPr/>
          </p:nvSpPr>
          <p:spPr>
            <a:xfrm rot="10800000">
              <a:off x="12001341" y="3546427"/>
              <a:ext cx="2135669" cy="1941517"/>
            </a:xfrm>
            <a:prstGeom prst="ellipse">
              <a:avLst/>
            </a:prstGeom>
            <a:gradFill>
              <a:gsLst>
                <a:gs pos="0">
                  <a:schemeClr val="bg1">
                    <a:alpha val="0"/>
                  </a:schemeClr>
                </a:gs>
                <a:gs pos="100000">
                  <a:schemeClr val="bg1">
                    <a:alpha val="4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cs typeface="+mn-ea"/>
                <a:sym typeface="+mn-lt"/>
              </a:endParaRPr>
            </a:p>
          </p:txBody>
        </p:sp>
      </p:grpSp>
      <p:sp>
        <p:nvSpPr>
          <p:cNvPr id="38" name="矩形 37"/>
          <p:cNvSpPr/>
          <p:nvPr/>
        </p:nvSpPr>
        <p:spPr>
          <a:xfrm>
            <a:off x="4655046" y="2638097"/>
            <a:ext cx="6624736" cy="3000821"/>
          </a:xfrm>
          <a:prstGeom prst="rect">
            <a:avLst/>
          </a:prstGeom>
        </p:spPr>
        <p:txBody>
          <a:bodyPr wrap="square">
            <a:spAutoFit/>
          </a:bodyPr>
          <a:lstStyle/>
          <a:p>
            <a:pPr>
              <a:lnSpc>
                <a:spcPct val="150000"/>
              </a:lnSpc>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柱形图与直方图展示的效果非常相似，但两者又有着一些不同，主要可以分为以下两点：</a:t>
            </a:r>
            <a:endPar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a:p>
            <a:pPr lvl="0">
              <a:lnSpc>
                <a:spcPct val="150000"/>
              </a:lnSpc>
            </a:pPr>
            <a:r>
              <a:rPr lang="zh-CN" altLang="en-US" sz="1800" kern="0" dirty="0">
                <a:solidFill>
                  <a:srgbClr val="595959"/>
                </a:solidFill>
                <a:latin typeface="宋体" panose="02010600030101010101" pitchFamily="2" charset="-122"/>
                <a:ea typeface="宋体" panose="02010600030101010101" pitchFamily="2" charset="-122"/>
                <a:cs typeface="宋体" panose="02010600030101010101" pitchFamily="2" charset="-122"/>
              </a:rPr>
              <a:t>① </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柱形图用于展示</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离散型数据</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（由记录不同类别的数目所得到的数据）的分布，而直方图用于展示</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连续型数据</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（一定区间内连续数值所组成的数据）的分布。</a:t>
            </a:r>
          </a:p>
          <a:p>
            <a:pPr lvl="0">
              <a:lnSpc>
                <a:spcPct val="150000"/>
              </a:lnSpc>
            </a:pPr>
            <a:r>
              <a:rPr lang="zh-CN" altLang="en-US" sz="1800" kern="0" dirty="0">
                <a:solidFill>
                  <a:srgbClr val="595959"/>
                </a:solidFill>
                <a:latin typeface="宋体" panose="02010600030101010101" pitchFamily="2" charset="-122"/>
                <a:ea typeface="宋体" panose="02010600030101010101" pitchFamily="2" charset="-122"/>
                <a:cs typeface="宋体" panose="02010600030101010101" pitchFamily="2" charset="-122"/>
              </a:rPr>
              <a:t>② </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柱形图的各矩形条之间具</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有固定的间隙</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，而直方图的各矩形条之间</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没有任何间隙</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p>
        </p:txBody>
      </p:sp>
    </p:spTree>
    <p:extLst>
      <p:ext uri="{BB962C8B-B14F-4D97-AF65-F5344CB8AC3E}">
        <p14:creationId xmlns:p14="http://schemas.microsoft.com/office/powerpoint/2010/main" val="3759569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图表的辅助元素</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37363" cy="923330"/>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熟悉</a:t>
            </a:r>
            <a:r>
              <a:rPr lang="zh-CN" altLang="zh-CN" sz="1800" dirty="0">
                <a:solidFill>
                  <a:srgbClr val="1369B2"/>
                </a:solidFill>
                <a:latin typeface="微软雅黑" panose="020B0503020204020204" pitchFamily="34" charset="-122"/>
                <a:ea typeface="微软雅黑" panose="020B0503020204020204" pitchFamily="34" charset="-122"/>
                <a:cs typeface="+mn-ea"/>
              </a:rPr>
              <a:t>图表的基本组成元素</a:t>
            </a:r>
            <a:r>
              <a:rPr lang="zh-CN" altLang="zh-CN" sz="1800" dirty="0">
                <a:solidFill>
                  <a:srgbClr val="595959"/>
                </a:solidFill>
                <a:latin typeface="微软雅黑" panose="020B0503020204020204" pitchFamily="34" charset="-122"/>
                <a:ea typeface="微软雅黑" panose="020B0503020204020204" pitchFamily="34" charset="-122"/>
                <a:cs typeface="+mn-ea"/>
              </a:rPr>
              <a:t>，能够说出每个组成元素的用途</a:t>
            </a: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3302949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图表的辅助元素</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nvSpPr>
        <p:spPr>
          <a:xfrm>
            <a:off x="4520003" y="2595237"/>
            <a:ext cx="6615763" cy="2585323"/>
          </a:xfrm>
          <a:prstGeom prst="rect">
            <a:avLst/>
          </a:prstGeom>
        </p:spPr>
        <p:txBody>
          <a:bodyPr wrap="square">
            <a:spAutoFit/>
          </a:bodyPr>
          <a:lstStyle/>
          <a:p>
            <a:pPr>
              <a:lnSpc>
                <a:spcPct val="150000"/>
              </a:lnSpc>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数据可视化支持的图表类型有很多，但大部分图表的组成部分基本是相同的，一般包括数据系列和辅助元素，其中数据系列表示在绘图区域中根据一组数据形成的点线面等图像；</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辅助元素是指除了根据数据绘制的图像之外的内容，常用的辅助元素包括坐标轴、标题、图例、网格、参考线、参考区域、注释文本</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，它们都可以对图形进行补充说明。</a:t>
            </a:r>
          </a:p>
        </p:txBody>
      </p:sp>
      <p:pic>
        <p:nvPicPr>
          <p:cNvPr id="8" name="Picture 7" descr="总结小人"/>
          <p:cNvPicPr>
            <a:picLocks noChangeAspect="1" noChangeArrowheads="1"/>
          </p:cNvPicPr>
          <p:nvPr/>
        </p:nvPicPr>
        <p:blipFill rotWithShape="1">
          <a:blip r:embed="rId3">
            <a:extLst>
              <a:ext uri="{28A0092B-C50C-407E-A947-70E740481C1C}">
                <a14:useLocalDpi xmlns:a14="http://schemas.microsoft.com/office/drawing/2010/main" val="0"/>
              </a:ext>
            </a:extLst>
          </a:blip>
          <a:srcRect b="13369"/>
          <a:stretch/>
        </p:blipFill>
        <p:spPr bwMode="auto">
          <a:xfrm>
            <a:off x="591836" y="1321668"/>
            <a:ext cx="3908398" cy="5132462"/>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5528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图表的辅助元素</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2050" name="Picture 2" descr="12"/>
          <p:cNvPicPr>
            <a:picLocks noChangeAspect="1" noChangeArrowheads="1"/>
          </p:cNvPicPr>
          <p:nvPr/>
        </p:nvPicPr>
        <p:blipFill>
          <a:blip r:embed="rId3">
            <a:extLst>
              <a:ext uri="{28A0092B-C50C-407E-A947-70E740481C1C}">
                <a14:useLocalDpi xmlns:a14="http://schemas.microsoft.com/office/drawing/2010/main" val="0"/>
              </a:ext>
            </a:extLst>
          </a:blip>
          <a:srcRect b="6604"/>
          <a:stretch>
            <a:fillRect/>
          </a:stretch>
        </p:blipFill>
        <p:spPr bwMode="auto">
          <a:xfrm>
            <a:off x="3214886" y="2205657"/>
            <a:ext cx="5904656" cy="418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圆角 139">
            <a:extLst>
              <a:ext uri="{FF2B5EF4-FFF2-40B4-BE49-F238E27FC236}">
                <a16:creationId xmlns:a16="http://schemas.microsoft.com/office/drawing/2014/main" id="{18096A58-1789-EEAE-4098-FE0F6DF9454A}"/>
              </a:ext>
            </a:extLst>
          </p:cNvPr>
          <p:cNvSpPr/>
          <p:nvPr/>
        </p:nvSpPr>
        <p:spPr>
          <a:xfrm>
            <a:off x="1276318" y="1406568"/>
            <a:ext cx="301868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常用的辅助元素</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Tree>
    <p:extLst>
      <p:ext uri="{BB962C8B-B14F-4D97-AF65-F5344CB8AC3E}">
        <p14:creationId xmlns:p14="http://schemas.microsoft.com/office/powerpoint/2010/main" val="1316477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图表的辅助元素</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406568"/>
            <a:ext cx="301868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常用的辅助元素</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38" name="矩形 37"/>
          <p:cNvSpPr/>
          <p:nvPr/>
        </p:nvSpPr>
        <p:spPr>
          <a:xfrm>
            <a:off x="1640330" y="2605431"/>
            <a:ext cx="8919372" cy="1338828"/>
          </a:xfrm>
          <a:prstGeom prst="rect">
            <a:avLst/>
          </a:prstGeom>
        </p:spPr>
        <p:txBody>
          <a:bodyPr wrap="square">
            <a:spAutoFit/>
          </a:bodyPr>
          <a:lstStyle/>
          <a:p>
            <a:pPr>
              <a:lnSpc>
                <a:spcPct val="150000"/>
              </a:lnSpc>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坐标轴是</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用于界定图表绘图区的一组直线，用作度量的参照框架</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。坐标轴可以细分为单坐标轴和双坐标轴，</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单坐标轴按不同的方向可以分为横轴和纵轴，其中横轴为</a:t>
            </a: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x</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轴，纵轴为</a:t>
            </a: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y</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轴</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。每个坐标轴上包括刻度标签、刻度线、轴脊和坐标轴标签这几个要素。</a:t>
            </a:r>
          </a:p>
        </p:txBody>
      </p:sp>
      <p:sp>
        <p:nvSpPr>
          <p:cNvPr id="39" name="文本框 38">
            <a:extLst>
              <a:ext uri="{FF2B5EF4-FFF2-40B4-BE49-F238E27FC236}">
                <a16:creationId xmlns:a16="http://schemas.microsoft.com/office/drawing/2014/main" id="{44D2FD6C-003F-F869-7647-9C0767F43D17}"/>
              </a:ext>
            </a:extLst>
          </p:cNvPr>
          <p:cNvSpPr txBox="1"/>
          <p:nvPr/>
        </p:nvSpPr>
        <p:spPr>
          <a:xfrm>
            <a:off x="1640330" y="2144724"/>
            <a:ext cx="1579278"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1.</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坐标轴</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pic>
        <p:nvPicPr>
          <p:cNvPr id="3081" name="Picture 9" descr="A6462742"/>
          <p:cNvPicPr>
            <a:picLocks noChangeAspect="1" noChangeArrowheads="1"/>
          </p:cNvPicPr>
          <p:nvPr/>
        </p:nvPicPr>
        <p:blipFill rotWithShape="1">
          <a:blip r:embed="rId3">
            <a:extLst>
              <a:ext uri="{28A0092B-C50C-407E-A947-70E740481C1C}">
                <a14:useLocalDpi xmlns:a14="http://schemas.microsoft.com/office/drawing/2010/main" val="0"/>
              </a:ext>
            </a:extLst>
          </a:blip>
          <a:srcRect t="88233"/>
          <a:stretch/>
        </p:blipFill>
        <p:spPr bwMode="auto">
          <a:xfrm>
            <a:off x="1774726" y="4868900"/>
            <a:ext cx="6826211"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矩形标注 65">
            <a:extLst>
              <a:ext uri="{FF2B5EF4-FFF2-40B4-BE49-F238E27FC236}">
                <a16:creationId xmlns:a16="http://schemas.microsoft.com/office/drawing/2014/main" id="{2DD36134-4B9C-75E2-A84F-506C84C246CB}"/>
              </a:ext>
            </a:extLst>
          </p:cNvPr>
          <p:cNvSpPr/>
          <p:nvPr/>
        </p:nvSpPr>
        <p:spPr>
          <a:xfrm>
            <a:off x="4157304" y="4082390"/>
            <a:ext cx="995484" cy="498785"/>
          </a:xfrm>
          <a:prstGeom prst="wedgeRectCallout">
            <a:avLst>
              <a:gd name="adj1" fmla="val -63128"/>
              <a:gd name="adj2" fmla="val 9467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文本框 66">
            <a:extLst>
              <a:ext uri="{FF2B5EF4-FFF2-40B4-BE49-F238E27FC236}">
                <a16:creationId xmlns:a16="http://schemas.microsoft.com/office/drawing/2014/main" id="{5C2B2685-DAA3-969A-369C-E6BBAFDE9C01}"/>
              </a:ext>
            </a:extLst>
          </p:cNvPr>
          <p:cNvSpPr txBox="1"/>
          <p:nvPr/>
        </p:nvSpPr>
        <p:spPr>
          <a:xfrm>
            <a:off x="4157304" y="4077866"/>
            <a:ext cx="995484" cy="458908"/>
          </a:xfrm>
          <a:prstGeom prst="rect">
            <a:avLst/>
          </a:prstGeom>
          <a:noFill/>
        </p:spPr>
        <p:txBody>
          <a:bodyPr wrap="square" rtlCol="0">
            <a:spAutoFit/>
          </a:bodyPr>
          <a:lstStyle/>
          <a:p>
            <a:pPr algn="ctr">
              <a:lnSpc>
                <a:spcPct val="150000"/>
              </a:lnSpc>
            </a:pP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刻度线</a:t>
            </a:r>
          </a:p>
        </p:txBody>
      </p:sp>
      <p:sp>
        <p:nvSpPr>
          <p:cNvPr id="68" name="矩形标注 67">
            <a:extLst>
              <a:ext uri="{FF2B5EF4-FFF2-40B4-BE49-F238E27FC236}">
                <a16:creationId xmlns:a16="http://schemas.microsoft.com/office/drawing/2014/main" id="{2DD36134-4B9C-75E2-A84F-506C84C246CB}"/>
              </a:ext>
            </a:extLst>
          </p:cNvPr>
          <p:cNvSpPr/>
          <p:nvPr/>
        </p:nvSpPr>
        <p:spPr>
          <a:xfrm>
            <a:off x="3718942" y="5636911"/>
            <a:ext cx="1433846" cy="498785"/>
          </a:xfrm>
          <a:prstGeom prst="wedgeRectCallout">
            <a:avLst>
              <a:gd name="adj1" fmla="val 56475"/>
              <a:gd name="adj2" fmla="val -924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文本框 68">
            <a:extLst>
              <a:ext uri="{FF2B5EF4-FFF2-40B4-BE49-F238E27FC236}">
                <a16:creationId xmlns:a16="http://schemas.microsoft.com/office/drawing/2014/main" id="{5C2B2685-DAA3-969A-369C-E6BBAFDE9C01}"/>
              </a:ext>
            </a:extLst>
          </p:cNvPr>
          <p:cNvSpPr txBox="1"/>
          <p:nvPr/>
        </p:nvSpPr>
        <p:spPr>
          <a:xfrm>
            <a:off x="3718942" y="5632387"/>
            <a:ext cx="1433846" cy="507831"/>
          </a:xfrm>
          <a:prstGeom prst="rect">
            <a:avLst/>
          </a:prstGeom>
          <a:noFill/>
        </p:spPr>
        <p:txBody>
          <a:bodyPr wrap="square" rtlCol="0">
            <a:spAutoFit/>
          </a:bodyPr>
          <a:lstStyle/>
          <a:p>
            <a:pPr algn="ctr">
              <a:lnSpc>
                <a:spcPct val="150000"/>
              </a:lnSpc>
            </a:pP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坐标轴标签</a:t>
            </a:r>
          </a:p>
        </p:txBody>
      </p:sp>
      <p:sp>
        <p:nvSpPr>
          <p:cNvPr id="70" name="矩形标注 69">
            <a:extLst>
              <a:ext uri="{FF2B5EF4-FFF2-40B4-BE49-F238E27FC236}">
                <a16:creationId xmlns:a16="http://schemas.microsoft.com/office/drawing/2014/main" id="{2DD36134-4B9C-75E2-A84F-506C84C246CB}"/>
              </a:ext>
            </a:extLst>
          </p:cNvPr>
          <p:cNvSpPr/>
          <p:nvPr/>
        </p:nvSpPr>
        <p:spPr>
          <a:xfrm>
            <a:off x="6815286" y="5636911"/>
            <a:ext cx="1433846" cy="498785"/>
          </a:xfrm>
          <a:prstGeom prst="wedgeRectCallout">
            <a:avLst>
              <a:gd name="adj1" fmla="val 3331"/>
              <a:gd name="adj2" fmla="val -14021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文本框 70">
            <a:extLst>
              <a:ext uri="{FF2B5EF4-FFF2-40B4-BE49-F238E27FC236}">
                <a16:creationId xmlns:a16="http://schemas.microsoft.com/office/drawing/2014/main" id="{5C2B2685-DAA3-969A-369C-E6BBAFDE9C01}"/>
              </a:ext>
            </a:extLst>
          </p:cNvPr>
          <p:cNvSpPr txBox="1"/>
          <p:nvPr/>
        </p:nvSpPr>
        <p:spPr>
          <a:xfrm>
            <a:off x="6815286" y="5632387"/>
            <a:ext cx="1433846" cy="458908"/>
          </a:xfrm>
          <a:prstGeom prst="rect">
            <a:avLst/>
          </a:prstGeom>
          <a:noFill/>
        </p:spPr>
        <p:txBody>
          <a:bodyPr wrap="square" rtlCol="0">
            <a:spAutoFit/>
          </a:bodyPr>
          <a:lstStyle/>
          <a:p>
            <a:pPr algn="ctr">
              <a:lnSpc>
                <a:spcPct val="150000"/>
              </a:lnSpc>
            </a:pP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刻度标签</a:t>
            </a:r>
          </a:p>
        </p:txBody>
      </p:sp>
      <p:sp>
        <p:nvSpPr>
          <p:cNvPr id="72" name="矩形标注 71">
            <a:extLst>
              <a:ext uri="{FF2B5EF4-FFF2-40B4-BE49-F238E27FC236}">
                <a16:creationId xmlns:a16="http://schemas.microsoft.com/office/drawing/2014/main" id="{2DD36134-4B9C-75E2-A84F-506C84C246CB}"/>
              </a:ext>
            </a:extLst>
          </p:cNvPr>
          <p:cNvSpPr/>
          <p:nvPr/>
        </p:nvSpPr>
        <p:spPr>
          <a:xfrm>
            <a:off x="8831510" y="4729408"/>
            <a:ext cx="1080120" cy="498785"/>
          </a:xfrm>
          <a:prstGeom prst="wedgeRectCallout">
            <a:avLst>
              <a:gd name="adj1" fmla="val -87677"/>
              <a:gd name="adj2" fmla="val -81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文本框 72">
            <a:extLst>
              <a:ext uri="{FF2B5EF4-FFF2-40B4-BE49-F238E27FC236}">
                <a16:creationId xmlns:a16="http://schemas.microsoft.com/office/drawing/2014/main" id="{5C2B2685-DAA3-969A-369C-E6BBAFDE9C01}"/>
              </a:ext>
            </a:extLst>
          </p:cNvPr>
          <p:cNvSpPr txBox="1"/>
          <p:nvPr/>
        </p:nvSpPr>
        <p:spPr>
          <a:xfrm>
            <a:off x="8831510" y="4724884"/>
            <a:ext cx="1080120" cy="507831"/>
          </a:xfrm>
          <a:prstGeom prst="rect">
            <a:avLst/>
          </a:prstGeom>
          <a:noFill/>
        </p:spPr>
        <p:txBody>
          <a:bodyPr wrap="square" rtlCol="0">
            <a:spAutoFit/>
          </a:bodyPr>
          <a:lstStyle/>
          <a:p>
            <a:pPr algn="ctr">
              <a:lnSpc>
                <a:spcPct val="150000"/>
              </a:lnSpc>
            </a:pP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轴脊</a:t>
            </a:r>
          </a:p>
        </p:txBody>
      </p:sp>
    </p:spTree>
    <p:extLst>
      <p:ext uri="{BB962C8B-B14F-4D97-AF65-F5344CB8AC3E}">
        <p14:creationId xmlns:p14="http://schemas.microsoft.com/office/powerpoint/2010/main" val="3626602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图表的辅助元素</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406568"/>
            <a:ext cx="301868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常用的辅助元素</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38" name="矩形 37"/>
          <p:cNvSpPr/>
          <p:nvPr/>
        </p:nvSpPr>
        <p:spPr>
          <a:xfrm>
            <a:off x="1640330" y="2605431"/>
            <a:ext cx="8919372" cy="1015663"/>
          </a:xfrm>
          <a:prstGeom prst="rect">
            <a:avLst/>
          </a:prstGeom>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标题是图表的说明性文本，</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用于描述图表的大致内容，便于用户了解到图表的主旨</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。标题分为总标题和副标题，一般位于图表上方的中心位置。</a:t>
            </a:r>
          </a:p>
        </p:txBody>
      </p:sp>
      <p:sp>
        <p:nvSpPr>
          <p:cNvPr id="39" name="文本框 38">
            <a:extLst>
              <a:ext uri="{FF2B5EF4-FFF2-40B4-BE49-F238E27FC236}">
                <a16:creationId xmlns:a16="http://schemas.microsoft.com/office/drawing/2014/main" id="{44D2FD6C-003F-F869-7647-9C0767F43D17}"/>
              </a:ext>
            </a:extLst>
          </p:cNvPr>
          <p:cNvSpPr txBox="1"/>
          <p:nvPr/>
        </p:nvSpPr>
        <p:spPr>
          <a:xfrm>
            <a:off x="1640330" y="2144724"/>
            <a:ext cx="1269899"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2.</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标题</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pic>
        <p:nvPicPr>
          <p:cNvPr id="9218" name="Picture 2" descr="https://p3.itc.cn/q_70/images03/20200924/c1815078d06c4efcbab6572e467d5440.png"/>
          <p:cNvPicPr>
            <a:picLocks noChangeAspect="1" noChangeArrowheads="1"/>
          </p:cNvPicPr>
          <p:nvPr/>
        </p:nvPicPr>
        <p:blipFill rotWithShape="1">
          <a:blip r:embed="rId3">
            <a:extLst>
              <a:ext uri="{28A0092B-C50C-407E-A947-70E740481C1C}">
                <a14:useLocalDpi xmlns:a14="http://schemas.microsoft.com/office/drawing/2010/main" val="0"/>
              </a:ext>
            </a:extLst>
          </a:blip>
          <a:srcRect l="5743" t="8091" r="52607" b="75726"/>
          <a:stretch/>
        </p:blipFill>
        <p:spPr bwMode="auto">
          <a:xfrm>
            <a:off x="4222998" y="4179679"/>
            <a:ext cx="4722422" cy="1302737"/>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标注 17">
            <a:extLst>
              <a:ext uri="{FF2B5EF4-FFF2-40B4-BE49-F238E27FC236}">
                <a16:creationId xmlns:a16="http://schemas.microsoft.com/office/drawing/2014/main" id="{2DD36134-4B9C-75E2-A84F-506C84C246CB}"/>
              </a:ext>
            </a:extLst>
          </p:cNvPr>
          <p:cNvSpPr/>
          <p:nvPr/>
        </p:nvSpPr>
        <p:spPr>
          <a:xfrm>
            <a:off x="3070870" y="4154398"/>
            <a:ext cx="1080120" cy="498785"/>
          </a:xfrm>
          <a:prstGeom prst="wedgeRectCallout">
            <a:avLst>
              <a:gd name="adj1" fmla="val 87811"/>
              <a:gd name="adj2" fmla="val 4501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5C2B2685-DAA3-969A-369C-E6BBAFDE9C01}"/>
              </a:ext>
            </a:extLst>
          </p:cNvPr>
          <p:cNvSpPr txBox="1"/>
          <p:nvPr/>
        </p:nvSpPr>
        <p:spPr>
          <a:xfrm>
            <a:off x="3070870" y="4149874"/>
            <a:ext cx="1080120" cy="458908"/>
          </a:xfrm>
          <a:prstGeom prst="rect">
            <a:avLst/>
          </a:prstGeom>
          <a:noFill/>
        </p:spPr>
        <p:txBody>
          <a:bodyPr wrap="square" rtlCol="0">
            <a:spAutoFit/>
          </a:bodyPr>
          <a:lstStyle/>
          <a:p>
            <a:pPr algn="ctr">
              <a:lnSpc>
                <a:spcPct val="150000"/>
              </a:lnSpc>
            </a:pP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主标题</a:t>
            </a:r>
          </a:p>
        </p:txBody>
      </p:sp>
      <p:sp>
        <p:nvSpPr>
          <p:cNvPr id="20" name="矩形标注 19">
            <a:extLst>
              <a:ext uri="{FF2B5EF4-FFF2-40B4-BE49-F238E27FC236}">
                <a16:creationId xmlns:a16="http://schemas.microsoft.com/office/drawing/2014/main" id="{2DD36134-4B9C-75E2-A84F-506C84C246CB}"/>
              </a:ext>
            </a:extLst>
          </p:cNvPr>
          <p:cNvSpPr/>
          <p:nvPr/>
        </p:nvSpPr>
        <p:spPr>
          <a:xfrm>
            <a:off x="3070870" y="4930673"/>
            <a:ext cx="1080120" cy="498785"/>
          </a:xfrm>
          <a:prstGeom prst="wedgeRectCallout">
            <a:avLst>
              <a:gd name="adj1" fmla="val 81638"/>
              <a:gd name="adj2" fmla="val -1608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5C2B2685-DAA3-969A-369C-E6BBAFDE9C01}"/>
              </a:ext>
            </a:extLst>
          </p:cNvPr>
          <p:cNvSpPr txBox="1"/>
          <p:nvPr/>
        </p:nvSpPr>
        <p:spPr>
          <a:xfrm>
            <a:off x="3070870" y="4926149"/>
            <a:ext cx="1080120" cy="458908"/>
          </a:xfrm>
          <a:prstGeom prst="rect">
            <a:avLst/>
          </a:prstGeom>
          <a:noFill/>
        </p:spPr>
        <p:txBody>
          <a:bodyPr wrap="square" rtlCol="0">
            <a:spAutoFit/>
          </a:bodyPr>
          <a:lstStyle/>
          <a:p>
            <a:pPr algn="ctr">
              <a:lnSpc>
                <a:spcPct val="150000"/>
              </a:lnSpc>
            </a:pP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副标题</a:t>
            </a:r>
          </a:p>
        </p:txBody>
      </p:sp>
    </p:spTree>
    <p:extLst>
      <p:ext uri="{BB962C8B-B14F-4D97-AF65-F5344CB8AC3E}">
        <p14:creationId xmlns:p14="http://schemas.microsoft.com/office/powerpoint/2010/main" val="3161507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图表的辅助元素</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406568"/>
            <a:ext cx="301868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常用的辅助元素</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38" name="矩形 37"/>
          <p:cNvSpPr/>
          <p:nvPr/>
        </p:nvSpPr>
        <p:spPr>
          <a:xfrm>
            <a:off x="1640330" y="2605431"/>
            <a:ext cx="8919372" cy="1408078"/>
          </a:xfrm>
          <a:prstGeom prst="rect">
            <a:avLst/>
          </a:prstGeom>
        </p:spPr>
        <p:txBody>
          <a:bodyPr wrap="square">
            <a:spAutoFit/>
          </a:bodyPr>
          <a:lstStyle/>
          <a:p>
            <a:pPr>
              <a:lnSpc>
                <a:spcPct val="150000"/>
              </a:lnSpc>
            </a:pPr>
            <a:r>
              <a:rPr lang="zh-CN" altLang="zh-CN" sz="19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图例是集中在图表一角或一侧的方框，主要作用是</a:t>
            </a:r>
            <a:r>
              <a:rPr lang="zh-CN" altLang="zh-CN" sz="19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标识为图表中的数据系列或分类指定的图案或颜色</a:t>
            </a:r>
            <a:r>
              <a:rPr lang="zh-CN" altLang="zh-CN" sz="19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。图例一般由图例标识和图例项组成，其中图例标识指的是标识各组图形的图案；图例项是与图例标识对应的名称。</a:t>
            </a:r>
          </a:p>
        </p:txBody>
      </p:sp>
      <p:sp>
        <p:nvSpPr>
          <p:cNvPr id="39" name="文本框 38">
            <a:extLst>
              <a:ext uri="{FF2B5EF4-FFF2-40B4-BE49-F238E27FC236}">
                <a16:creationId xmlns:a16="http://schemas.microsoft.com/office/drawing/2014/main" id="{44D2FD6C-003F-F869-7647-9C0767F43D17}"/>
              </a:ext>
            </a:extLst>
          </p:cNvPr>
          <p:cNvSpPr txBox="1"/>
          <p:nvPr/>
        </p:nvSpPr>
        <p:spPr>
          <a:xfrm>
            <a:off x="1640330" y="2144724"/>
            <a:ext cx="1269899"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3.</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图例</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pic>
        <p:nvPicPr>
          <p:cNvPr id="3081" name="Picture 9" descr="A6462742"/>
          <p:cNvPicPr>
            <a:picLocks noChangeAspect="1" noChangeArrowheads="1"/>
          </p:cNvPicPr>
          <p:nvPr/>
        </p:nvPicPr>
        <p:blipFill rotWithShape="1">
          <a:blip r:embed="rId3">
            <a:extLst>
              <a:ext uri="{28A0092B-C50C-407E-A947-70E740481C1C}">
                <a14:useLocalDpi xmlns:a14="http://schemas.microsoft.com/office/drawing/2010/main" val="0"/>
              </a:ext>
            </a:extLst>
          </a:blip>
          <a:srcRect l="81613" t="7721" r="3266" b="81632"/>
          <a:stretch/>
        </p:blipFill>
        <p:spPr bwMode="auto">
          <a:xfrm>
            <a:off x="5281759" y="4467370"/>
            <a:ext cx="1872208" cy="106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标注 6">
            <a:extLst>
              <a:ext uri="{FF2B5EF4-FFF2-40B4-BE49-F238E27FC236}">
                <a16:creationId xmlns:a16="http://schemas.microsoft.com/office/drawing/2014/main" id="{2DD36134-4B9C-75E2-A84F-506C84C246CB}"/>
              </a:ext>
            </a:extLst>
          </p:cNvPr>
          <p:cNvSpPr/>
          <p:nvPr/>
        </p:nvSpPr>
        <p:spPr>
          <a:xfrm>
            <a:off x="3790950" y="5168256"/>
            <a:ext cx="1368152" cy="498785"/>
          </a:xfrm>
          <a:prstGeom prst="wedgeRectCallout">
            <a:avLst>
              <a:gd name="adj1" fmla="val 71103"/>
              <a:gd name="adj2" fmla="val -4664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5C2B2685-DAA3-969A-369C-E6BBAFDE9C01}"/>
              </a:ext>
            </a:extLst>
          </p:cNvPr>
          <p:cNvSpPr txBox="1"/>
          <p:nvPr/>
        </p:nvSpPr>
        <p:spPr>
          <a:xfrm>
            <a:off x="3826954" y="5163732"/>
            <a:ext cx="1296144" cy="507831"/>
          </a:xfrm>
          <a:prstGeom prst="rect">
            <a:avLst/>
          </a:prstGeom>
          <a:noFill/>
        </p:spPr>
        <p:txBody>
          <a:bodyPr wrap="square" rtlCol="0">
            <a:spAutoFit/>
          </a:bodyPr>
          <a:lstStyle/>
          <a:p>
            <a:pPr algn="ctr">
              <a:lnSpc>
                <a:spcPct val="150000"/>
              </a:lnSpc>
            </a:pPr>
            <a:r>
              <a:rPr lang="zh-C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图例标识</a:t>
            </a:r>
            <a:endPar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sp>
        <p:nvSpPr>
          <p:cNvPr id="9" name="矩形标注 8">
            <a:extLst>
              <a:ext uri="{FF2B5EF4-FFF2-40B4-BE49-F238E27FC236}">
                <a16:creationId xmlns:a16="http://schemas.microsoft.com/office/drawing/2014/main" id="{2DD36134-4B9C-75E2-A84F-506C84C246CB}"/>
              </a:ext>
            </a:extLst>
          </p:cNvPr>
          <p:cNvSpPr/>
          <p:nvPr/>
        </p:nvSpPr>
        <p:spPr>
          <a:xfrm>
            <a:off x="7317537" y="4654073"/>
            <a:ext cx="1368152" cy="498785"/>
          </a:xfrm>
          <a:prstGeom prst="wedgeRectCallout">
            <a:avLst>
              <a:gd name="adj1" fmla="val -74402"/>
              <a:gd name="adj2" fmla="val -2563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5C2B2685-DAA3-969A-369C-E6BBAFDE9C01}"/>
              </a:ext>
            </a:extLst>
          </p:cNvPr>
          <p:cNvSpPr txBox="1"/>
          <p:nvPr/>
        </p:nvSpPr>
        <p:spPr>
          <a:xfrm>
            <a:off x="7353541" y="4649549"/>
            <a:ext cx="1296144" cy="458908"/>
          </a:xfrm>
          <a:prstGeom prst="rect">
            <a:avLst/>
          </a:prstGeom>
          <a:noFill/>
        </p:spPr>
        <p:txBody>
          <a:bodyPr wrap="square" rtlCol="0">
            <a:spAutoFit/>
          </a:bodyPr>
          <a:lstStyle/>
          <a:p>
            <a:pPr algn="ctr">
              <a:lnSpc>
                <a:spcPct val="150000"/>
              </a:lnSpc>
            </a:pPr>
            <a:r>
              <a:rPr lang="zh-C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图例项</a:t>
            </a:r>
            <a:endPar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spTree>
    <p:extLst>
      <p:ext uri="{BB962C8B-B14F-4D97-AF65-F5344CB8AC3E}">
        <p14:creationId xmlns:p14="http://schemas.microsoft.com/office/powerpoint/2010/main" val="617426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图表的辅助元素</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406568"/>
            <a:ext cx="301868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常用的辅助元素</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38" name="矩形 37"/>
          <p:cNvSpPr/>
          <p:nvPr/>
        </p:nvSpPr>
        <p:spPr>
          <a:xfrm>
            <a:off x="1640330" y="2605431"/>
            <a:ext cx="8919372" cy="1408078"/>
          </a:xfrm>
          <a:prstGeom prst="rect">
            <a:avLst/>
          </a:prstGeom>
        </p:spPr>
        <p:txBody>
          <a:bodyPr wrap="square">
            <a:spAutoFit/>
          </a:bodyPr>
          <a:lstStyle/>
          <a:p>
            <a:pPr>
              <a:lnSpc>
                <a:spcPct val="150000"/>
              </a:lnSpc>
            </a:pPr>
            <a:r>
              <a:rPr lang="zh-CN" altLang="zh-CN" sz="19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网格是</a:t>
            </a:r>
            <a:r>
              <a:rPr lang="zh-CN" altLang="zh-CN" sz="19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从坐标轴的刻度线开始、贯穿绘图区域的若干条线</a:t>
            </a:r>
            <a:r>
              <a:rPr lang="zh-CN" altLang="zh-CN" sz="19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sz="19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作为估算图形所示值的标准</a:t>
            </a:r>
            <a:r>
              <a:rPr lang="zh-CN" altLang="zh-CN" sz="19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。网格按不同的方向可以分为垂直网格和水平网格，这两种网格既可以单独被使用，也可以同时被使用。</a:t>
            </a:r>
          </a:p>
        </p:txBody>
      </p:sp>
      <p:sp>
        <p:nvSpPr>
          <p:cNvPr id="39" name="文本框 38">
            <a:extLst>
              <a:ext uri="{FF2B5EF4-FFF2-40B4-BE49-F238E27FC236}">
                <a16:creationId xmlns:a16="http://schemas.microsoft.com/office/drawing/2014/main" id="{44D2FD6C-003F-F869-7647-9C0767F43D17}"/>
              </a:ext>
            </a:extLst>
          </p:cNvPr>
          <p:cNvSpPr txBox="1"/>
          <p:nvPr/>
        </p:nvSpPr>
        <p:spPr>
          <a:xfrm>
            <a:off x="1640330" y="2144724"/>
            <a:ext cx="1269899"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4.</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网格</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
        <p:nvSpPr>
          <p:cNvPr id="11" name="矩形 10"/>
          <p:cNvSpPr/>
          <p:nvPr/>
        </p:nvSpPr>
        <p:spPr>
          <a:xfrm>
            <a:off x="1640330" y="4725938"/>
            <a:ext cx="8919372" cy="1408078"/>
          </a:xfrm>
          <a:prstGeom prst="rect">
            <a:avLst/>
          </a:prstGeom>
        </p:spPr>
        <p:txBody>
          <a:bodyPr wrap="square">
            <a:spAutoFit/>
          </a:bodyPr>
          <a:lstStyle/>
          <a:p>
            <a:pPr>
              <a:lnSpc>
                <a:spcPct val="150000"/>
              </a:lnSpc>
            </a:pPr>
            <a:r>
              <a:rPr lang="zh-CN" altLang="zh-CN" sz="19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参考线是</a:t>
            </a:r>
            <a:r>
              <a:rPr lang="zh-CN" altLang="zh-CN" sz="19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标记坐标轴上特殊值的一条直线</a:t>
            </a:r>
            <a:r>
              <a:rPr lang="zh-CN" altLang="zh-CN" sz="19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sz="19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用于为图表中图形的比较提供参考依据</a:t>
            </a:r>
            <a:r>
              <a:rPr lang="zh-CN" altLang="zh-CN" sz="19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，例如目标线、平均线、预算线等。参考线按方向的不同可以分为水平参考线和垂直参考线。</a:t>
            </a:r>
          </a:p>
        </p:txBody>
      </p:sp>
      <p:sp>
        <p:nvSpPr>
          <p:cNvPr id="12" name="文本框 11">
            <a:extLst>
              <a:ext uri="{FF2B5EF4-FFF2-40B4-BE49-F238E27FC236}">
                <a16:creationId xmlns:a16="http://schemas.microsoft.com/office/drawing/2014/main" id="{44D2FD6C-003F-F869-7647-9C0767F43D17}"/>
              </a:ext>
            </a:extLst>
          </p:cNvPr>
          <p:cNvSpPr txBox="1"/>
          <p:nvPr/>
        </p:nvSpPr>
        <p:spPr>
          <a:xfrm>
            <a:off x="1640330" y="4265231"/>
            <a:ext cx="1579278"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5.</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参考线</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Tree>
    <p:extLst>
      <p:ext uri="{BB962C8B-B14F-4D97-AF65-F5344CB8AC3E}">
        <p14:creationId xmlns:p14="http://schemas.microsoft.com/office/powerpoint/2010/main" val="3310780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图表的辅助元素</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406568"/>
            <a:ext cx="301868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常用的辅助元素</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38" name="矩形 37"/>
          <p:cNvSpPr/>
          <p:nvPr/>
        </p:nvSpPr>
        <p:spPr>
          <a:xfrm>
            <a:off x="1640330" y="2605431"/>
            <a:ext cx="8919372" cy="530915"/>
          </a:xfrm>
          <a:prstGeom prst="rect">
            <a:avLst/>
          </a:prstGeom>
        </p:spPr>
        <p:txBody>
          <a:bodyPr wrap="square">
            <a:spAutoFit/>
          </a:bodyPr>
          <a:lstStyle/>
          <a:p>
            <a:pPr>
              <a:lnSpc>
                <a:spcPct val="150000"/>
              </a:lnSpc>
            </a:pPr>
            <a:r>
              <a:rPr lang="zh-CN" altLang="zh-CN" sz="19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参考区域是</a:t>
            </a:r>
            <a:r>
              <a:rPr lang="zh-CN" altLang="zh-CN" sz="19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标记坐标轴上特殊范围的一块区域</a:t>
            </a:r>
            <a:r>
              <a:rPr lang="zh-CN" altLang="zh-CN" sz="19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p>
        </p:txBody>
      </p:sp>
      <p:sp>
        <p:nvSpPr>
          <p:cNvPr id="39" name="文本框 38">
            <a:extLst>
              <a:ext uri="{FF2B5EF4-FFF2-40B4-BE49-F238E27FC236}">
                <a16:creationId xmlns:a16="http://schemas.microsoft.com/office/drawing/2014/main" id="{44D2FD6C-003F-F869-7647-9C0767F43D17}"/>
              </a:ext>
            </a:extLst>
          </p:cNvPr>
          <p:cNvSpPr txBox="1"/>
          <p:nvPr/>
        </p:nvSpPr>
        <p:spPr>
          <a:xfrm>
            <a:off x="1640330" y="2144724"/>
            <a:ext cx="1888659"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6.</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参考区域</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
        <p:nvSpPr>
          <p:cNvPr id="11" name="矩形 10"/>
          <p:cNvSpPr/>
          <p:nvPr/>
        </p:nvSpPr>
        <p:spPr>
          <a:xfrm>
            <a:off x="1640330" y="4036256"/>
            <a:ext cx="8919372" cy="1408078"/>
          </a:xfrm>
          <a:prstGeom prst="rect">
            <a:avLst/>
          </a:prstGeom>
        </p:spPr>
        <p:txBody>
          <a:bodyPr wrap="square">
            <a:spAutoFit/>
          </a:bodyPr>
          <a:lstStyle/>
          <a:p>
            <a:pPr>
              <a:lnSpc>
                <a:spcPct val="150000"/>
              </a:lnSpc>
            </a:pPr>
            <a:r>
              <a:rPr lang="zh-CN" altLang="zh-CN" sz="19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注释文本表示</a:t>
            </a:r>
            <a:r>
              <a:rPr lang="zh-CN" altLang="zh-CN" sz="19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对图形的一些注释和说明</a:t>
            </a:r>
            <a:r>
              <a:rPr lang="zh-CN" altLang="zh-CN" sz="19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。注释文本按注释对象的不同主要分为指向型注释文本和无指向型注释文本，其中指向型注释文本一般是针对图表某一部分的特定说明，无指向型注释文本一般是针对图表整体的特定说明。</a:t>
            </a:r>
          </a:p>
        </p:txBody>
      </p:sp>
      <p:sp>
        <p:nvSpPr>
          <p:cNvPr id="12" name="文本框 11">
            <a:extLst>
              <a:ext uri="{FF2B5EF4-FFF2-40B4-BE49-F238E27FC236}">
                <a16:creationId xmlns:a16="http://schemas.microsoft.com/office/drawing/2014/main" id="{44D2FD6C-003F-F869-7647-9C0767F43D17}"/>
              </a:ext>
            </a:extLst>
          </p:cNvPr>
          <p:cNvSpPr txBox="1"/>
          <p:nvPr/>
        </p:nvSpPr>
        <p:spPr>
          <a:xfrm>
            <a:off x="1640330" y="3575549"/>
            <a:ext cx="1888659"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7.</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注释文本</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Tree>
    <p:extLst>
      <p:ext uri="{BB962C8B-B14F-4D97-AF65-F5344CB8AC3E}">
        <p14:creationId xmlns:p14="http://schemas.microsoft.com/office/powerpoint/2010/main" val="319093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15308" y="572758"/>
            <a:ext cx="4775842"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学习目标</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dirty="0">
                <a:solidFill>
                  <a:srgbClr val="1369B2"/>
                </a:solidFill>
                <a:latin typeface="微软雅黑" panose="020B0503020204020204" pitchFamily="34" charset="-122"/>
                <a:ea typeface="微软雅黑" panose="020B0503020204020204" pitchFamily="34" charset="-122"/>
                <a:cs typeface="+mn-ea"/>
                <a:sym typeface="+mn-lt"/>
              </a:rPr>
              <a:t>Target</a:t>
            </a:r>
            <a:endParaRPr lang="en-GB" altLang="zh-CN"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16" name="组合 15"/>
          <p:cNvGrpSpPr/>
          <p:nvPr/>
        </p:nvGrpSpPr>
        <p:grpSpPr>
          <a:xfrm>
            <a:off x="1702718" y="2781722"/>
            <a:ext cx="9001000" cy="688075"/>
            <a:chOff x="978872" y="1800500"/>
            <a:chExt cx="5471124" cy="515937"/>
          </a:xfrm>
        </p:grpSpPr>
        <p:sp>
          <p:nvSpPr>
            <p:cNvPr id="17" name="Pentagon 3"/>
            <p:cNvSpPr/>
            <p:nvPr/>
          </p:nvSpPr>
          <p:spPr bwMode="auto">
            <a:xfrm>
              <a:off x="978872" y="1800500"/>
              <a:ext cx="5471124"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en-US" altLang="zh-CN" sz="2000" dirty="0" err="1">
                  <a:solidFill>
                    <a:srgbClr val="1369B2"/>
                  </a:solidFill>
                  <a:latin typeface="微软雅黑" panose="020B0503020204020204" pitchFamily="34" charset="-122"/>
                  <a:ea typeface="微软雅黑" panose="020B0503020204020204" pitchFamily="34" charset="-122"/>
                  <a:cs typeface="+mn-ea"/>
                </a:rPr>
                <a:t>Matplotlib</a:t>
              </a:r>
              <a:r>
                <a:rPr lang="zh-CN" altLang="zh-CN" sz="2000" dirty="0">
                  <a:solidFill>
                    <a:srgbClr val="1369B2"/>
                  </a:solidFill>
                  <a:latin typeface="微软雅黑" panose="020B0503020204020204" pitchFamily="34" charset="-122"/>
                  <a:ea typeface="微软雅黑" panose="020B0503020204020204" pitchFamily="34" charset="-122"/>
                  <a:cs typeface="+mn-ea"/>
                </a:rPr>
                <a:t>库的基本使用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，能够使用</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Matplotlib</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库绘制常见的图表</a:t>
              </a:r>
            </a:p>
          </p:txBody>
        </p:sp>
        <p:sp>
          <p:nvSpPr>
            <p:cNvPr id="18"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19" name="组合 18"/>
          <p:cNvGrpSpPr/>
          <p:nvPr/>
        </p:nvGrpSpPr>
        <p:grpSpPr>
          <a:xfrm>
            <a:off x="1702718" y="3693367"/>
            <a:ext cx="9001000" cy="685959"/>
            <a:chOff x="978872" y="2570437"/>
            <a:chExt cx="5437064" cy="514350"/>
          </a:xfrm>
        </p:grpSpPr>
        <p:sp>
          <p:nvSpPr>
            <p:cNvPr id="20"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en-US" altLang="zh-CN" sz="2000" dirty="0" err="1">
                  <a:solidFill>
                    <a:srgbClr val="1369B2"/>
                  </a:solidFill>
                  <a:latin typeface="微软雅黑" panose="020B0503020204020204" pitchFamily="34" charset="-122"/>
                  <a:ea typeface="微软雅黑" panose="020B0503020204020204" pitchFamily="34" charset="-122"/>
                  <a:cs typeface="+mn-ea"/>
                </a:rPr>
                <a:t>Seaborn</a:t>
              </a:r>
              <a:r>
                <a:rPr lang="zh-CN" altLang="zh-CN" sz="2000" dirty="0">
                  <a:solidFill>
                    <a:srgbClr val="1369B2"/>
                  </a:solidFill>
                  <a:latin typeface="微软雅黑" panose="020B0503020204020204" pitchFamily="34" charset="-122"/>
                  <a:ea typeface="微软雅黑" panose="020B0503020204020204" pitchFamily="34" charset="-122"/>
                  <a:cs typeface="+mn-ea"/>
                </a:rPr>
                <a:t>库的基本使用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，能够使用</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Seaborn</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库绘制常见的图表</a:t>
              </a:r>
            </a:p>
          </p:txBody>
        </p:sp>
        <p:sp>
          <p:nvSpPr>
            <p:cNvPr id="21"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22" name="组合 21"/>
          <p:cNvGrpSpPr/>
          <p:nvPr/>
        </p:nvGrpSpPr>
        <p:grpSpPr>
          <a:xfrm>
            <a:off x="1702718" y="4602896"/>
            <a:ext cx="9001000" cy="688077"/>
            <a:chOff x="978872" y="3338787"/>
            <a:chExt cx="5437064" cy="515938"/>
          </a:xfrm>
        </p:grpSpPr>
        <p:sp>
          <p:nvSpPr>
            <p:cNvPr id="23" name="Pentagon 6"/>
            <p:cNvSpPr/>
            <p:nvPr/>
          </p:nvSpPr>
          <p:spPr bwMode="auto">
            <a:xfrm>
              <a:off x="978872" y="3338787"/>
              <a:ext cx="5437064" cy="515938"/>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en-US" altLang="zh-CN" sz="2000" dirty="0" err="1">
                  <a:solidFill>
                    <a:srgbClr val="1369B2"/>
                  </a:solidFill>
                  <a:latin typeface="微软雅黑" panose="020B0503020204020204" pitchFamily="34" charset="-122"/>
                  <a:ea typeface="微软雅黑" panose="020B0503020204020204" pitchFamily="34" charset="-122"/>
                  <a:cs typeface="+mn-ea"/>
                </a:rPr>
                <a:t>Pyecharts</a:t>
              </a:r>
              <a:r>
                <a:rPr lang="zh-CN" altLang="zh-CN" sz="2000" dirty="0">
                  <a:solidFill>
                    <a:srgbClr val="1369B2"/>
                  </a:solidFill>
                  <a:latin typeface="微软雅黑" panose="020B0503020204020204" pitchFamily="34" charset="-122"/>
                  <a:ea typeface="微软雅黑" panose="020B0503020204020204" pitchFamily="34" charset="-122"/>
                  <a:cs typeface="+mn-ea"/>
                </a:rPr>
                <a:t>库的基本使用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，能够使用</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Pyecharts</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库绘制常见的图表</a:t>
              </a:r>
            </a:p>
          </p:txBody>
        </p:sp>
        <p:sp>
          <p:nvSpPr>
            <p:cNvPr id="24" name="MH_Others_1"/>
            <p:cNvSpPr/>
            <p:nvPr/>
          </p:nvSpPr>
          <p:spPr bwMode="auto">
            <a:xfrm>
              <a:off x="985222" y="3338787"/>
              <a:ext cx="82550" cy="515938"/>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Tree>
    <p:extLst>
      <p:ext uri="{BB962C8B-B14F-4D97-AF65-F5344CB8AC3E}">
        <p14:creationId xmlns:p14="http://schemas.microsoft.com/office/powerpoint/2010/main" val="1935959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ctr"/>
            <a:r>
              <a:rPr lang="zh-CN" altLang="zh-CN" sz="4800" b="1" dirty="0">
                <a:solidFill>
                  <a:srgbClr val="595959"/>
                </a:solidFill>
                <a:latin typeface="微软雅黑" panose="020B0503020204020204" pitchFamily="34" charset="-122"/>
                <a:ea typeface="微软雅黑" panose="020B0503020204020204" pitchFamily="34" charset="-122"/>
                <a:cs typeface="+mn-ea"/>
              </a:rPr>
              <a:t>使用</a:t>
            </a:r>
            <a:r>
              <a:rPr lang="en-US" altLang="zh-CN" sz="4800" b="1" dirty="0" err="1">
                <a:solidFill>
                  <a:srgbClr val="595959"/>
                </a:solidFill>
                <a:latin typeface="微软雅黑" panose="020B0503020204020204" pitchFamily="34" charset="-122"/>
                <a:ea typeface="微软雅黑" panose="020B0503020204020204" pitchFamily="34" charset="-122"/>
                <a:cs typeface="+mn-ea"/>
              </a:rPr>
              <a:t>Matplotlib</a:t>
            </a:r>
            <a:r>
              <a:rPr lang="zh-CN" altLang="zh-CN" sz="4800" b="1" dirty="0">
                <a:solidFill>
                  <a:srgbClr val="595959"/>
                </a:solidFill>
                <a:latin typeface="微软雅黑" panose="020B0503020204020204" pitchFamily="34" charset="-122"/>
                <a:ea typeface="微软雅黑" panose="020B0503020204020204" pitchFamily="34" charset="-122"/>
                <a:cs typeface="+mn-ea"/>
              </a:rPr>
              <a:t>绘图</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US" altLang="zh-CN" sz="5400" b="1" dirty="0">
                <a:solidFill>
                  <a:srgbClr val="FAFAFA"/>
                </a:solidFill>
                <a:latin typeface="微软雅黑" panose="020B0503020204020204" pitchFamily="34" charset="-122"/>
                <a:ea typeface="微软雅黑" panose="020B0503020204020204" pitchFamily="34" charset="-122"/>
                <a:cs typeface="+mn-ea"/>
              </a:rPr>
              <a:t>13.2</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686499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13.2.1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绘制折线图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37363" cy="1338828"/>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a:t>
            </a:r>
            <a:r>
              <a:rPr lang="zh-CN" altLang="en-US" sz="1800" dirty="0">
                <a:solidFill>
                  <a:srgbClr val="1369B2"/>
                </a:solidFill>
                <a:latin typeface="微软雅黑" panose="020B0503020204020204" pitchFamily="34" charset="-122"/>
                <a:ea typeface="微软雅黑" panose="020B0503020204020204" pitchFamily="34" charset="-122"/>
                <a:cs typeface="+mn-ea"/>
              </a:rPr>
              <a:t>绘制折线图的方式</a:t>
            </a:r>
            <a:r>
              <a:rPr lang="zh-CN" altLang="zh-CN" sz="1800" dirty="0">
                <a:solidFill>
                  <a:srgbClr val="595959"/>
                </a:solidFill>
                <a:latin typeface="微软雅黑" panose="020B0503020204020204" pitchFamily="34" charset="-122"/>
                <a:ea typeface="微软雅黑" panose="020B0503020204020204" pitchFamily="34" charset="-122"/>
                <a:cs typeface="+mn-ea"/>
              </a:rPr>
              <a:t>，能够</a:t>
            </a:r>
            <a:r>
              <a:rPr lang="zh-CN" altLang="en-US" sz="1800" dirty="0">
                <a:solidFill>
                  <a:srgbClr val="595959"/>
                </a:solidFill>
                <a:latin typeface="微软雅黑" panose="020B0503020204020204" pitchFamily="34" charset="-122"/>
                <a:ea typeface="微软雅黑" panose="020B0503020204020204" pitchFamily="34" charset="-122"/>
                <a:cs typeface="+mn-ea"/>
              </a:rPr>
              <a:t>根据需要通过</a:t>
            </a:r>
            <a:r>
              <a:rPr lang="en-US" altLang="zh-CN" sz="1800" dirty="0">
                <a:solidFill>
                  <a:srgbClr val="595959"/>
                </a:solidFill>
                <a:latin typeface="微软雅黑" panose="020B0503020204020204" pitchFamily="34" charset="-122"/>
                <a:ea typeface="微软雅黑" panose="020B0503020204020204" pitchFamily="34" charset="-122"/>
                <a:cs typeface="+mn-ea"/>
              </a:rPr>
              <a:t>pyplot</a:t>
            </a:r>
            <a:r>
              <a:rPr lang="zh-CN" altLang="zh-CN" sz="1800" dirty="0">
                <a:solidFill>
                  <a:srgbClr val="595959"/>
                </a:solidFill>
                <a:latin typeface="微软雅黑" panose="020B0503020204020204" pitchFamily="34" charset="-122"/>
                <a:ea typeface="微软雅黑" panose="020B0503020204020204" pitchFamily="34" charset="-122"/>
                <a:cs typeface="+mn-ea"/>
              </a:rPr>
              <a:t>模块</a:t>
            </a:r>
            <a:r>
              <a:rPr lang="zh-CN" altLang="en-US" sz="1800" dirty="0">
                <a:solidFill>
                  <a:srgbClr val="595959"/>
                </a:solidFill>
                <a:latin typeface="微软雅黑" panose="020B0503020204020204" pitchFamily="34" charset="-122"/>
                <a:ea typeface="微软雅黑" panose="020B0503020204020204" pitchFamily="34" charset="-122"/>
                <a:cs typeface="+mn-ea"/>
              </a:rPr>
              <a:t>绘制指定样式的折线图</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1830484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13.2.1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绘制折线图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nvSpPr>
        <p:spPr>
          <a:xfrm>
            <a:off x="4871070" y="2918403"/>
            <a:ext cx="5895683" cy="1938992"/>
          </a:xfrm>
          <a:prstGeom prst="rect">
            <a:avLst/>
          </a:prstGeom>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折线图是我们在日常生活中经常见到的图表，比如</a:t>
            </a:r>
            <a:r>
              <a:rPr lang="en-US"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24</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小时天气预报图、股票实时行情图等。折线图具有一些子类型，包括</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普通折线图</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和</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带数据标记的折线图</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等。</a:t>
            </a:r>
          </a:p>
        </p:txBody>
      </p:sp>
      <p:pic>
        <p:nvPicPr>
          <p:cNvPr id="11" name="Picture 7" descr="总结小人"/>
          <p:cNvPicPr>
            <a:picLocks noChangeAspect="1" noChangeArrowheads="1"/>
          </p:cNvPicPr>
          <p:nvPr/>
        </p:nvPicPr>
        <p:blipFill rotWithShape="1">
          <a:blip r:embed="rId3">
            <a:extLst>
              <a:ext uri="{28A0092B-C50C-407E-A947-70E740481C1C}">
                <a14:useLocalDpi xmlns:a14="http://schemas.microsoft.com/office/drawing/2010/main" val="0"/>
              </a:ext>
            </a:extLst>
          </a:blip>
          <a:srcRect b="13369"/>
          <a:stretch/>
        </p:blipFill>
        <p:spPr bwMode="auto">
          <a:xfrm>
            <a:off x="591836" y="1321668"/>
            <a:ext cx="3908398" cy="5132462"/>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1064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13.2.1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绘制折线图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8"/>
            <a:ext cx="203743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基本思路</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5" name="形状 14"/>
          <p:cNvSpPr/>
          <p:nvPr/>
        </p:nvSpPr>
        <p:spPr>
          <a:xfrm>
            <a:off x="2967990" y="3616486"/>
            <a:ext cx="2361565" cy="2361565"/>
          </a:xfrm>
          <a:prstGeom prst="leftCircularArrow">
            <a:avLst>
              <a:gd name="adj1" fmla="val 2872"/>
              <a:gd name="adj2" fmla="val 351158"/>
              <a:gd name="adj3" fmla="val 2126668"/>
              <a:gd name="adj4" fmla="val 9024489"/>
              <a:gd name="adj5" fmla="val 3351"/>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16" name="形状 16501"/>
          <p:cNvSpPr/>
          <p:nvPr/>
        </p:nvSpPr>
        <p:spPr>
          <a:xfrm>
            <a:off x="1397000" y="3358421"/>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91440" tIns="66040" rIns="66040" bIns="91440" anchor="t">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7" name="形状 16502"/>
          <p:cNvSpPr/>
          <p:nvPr/>
        </p:nvSpPr>
        <p:spPr>
          <a:xfrm>
            <a:off x="2802890" y="46074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18" name="形状 16503"/>
          <p:cNvSpPr/>
          <p:nvPr/>
        </p:nvSpPr>
        <p:spPr>
          <a:xfrm>
            <a:off x="5370078" y="2311995"/>
            <a:ext cx="2642870" cy="2642870"/>
          </a:xfrm>
          <a:prstGeom prst="circularArrow">
            <a:avLst>
              <a:gd name="adj1" fmla="val 2567"/>
              <a:gd name="adj2" fmla="val 311540"/>
              <a:gd name="adj3" fmla="val 19512949"/>
              <a:gd name="adj4" fmla="val 12575511"/>
              <a:gd name="adj5" fmla="val 2994"/>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19" name="形状 16504"/>
          <p:cNvSpPr/>
          <p:nvPr/>
        </p:nvSpPr>
        <p:spPr>
          <a:xfrm>
            <a:off x="3865245" y="335778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66040" tIns="292735" rIns="66040" bIns="66040" anchor="b">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21" name="形状 16506"/>
          <p:cNvSpPr/>
          <p:nvPr/>
        </p:nvSpPr>
        <p:spPr>
          <a:xfrm>
            <a:off x="6316980" y="337683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91440" tIns="66040" rIns="66040" bIns="91440" anchor="t">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23" name="形状 16508"/>
          <p:cNvSpPr/>
          <p:nvPr/>
        </p:nvSpPr>
        <p:spPr>
          <a:xfrm>
            <a:off x="8768080" y="337556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66040" tIns="292735" rIns="66040" bIns="66040" anchor="b">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25" name="文本框 24"/>
          <p:cNvSpPr txBox="1"/>
          <p:nvPr/>
        </p:nvSpPr>
        <p:spPr>
          <a:xfrm>
            <a:off x="2546350" y="4688756"/>
            <a:ext cx="1266190" cy="523220"/>
          </a:xfrm>
          <a:prstGeom prst="rect">
            <a:avLst/>
          </a:prstGeom>
          <a:noFill/>
        </p:spPr>
        <p:txBody>
          <a:bodyPr vert="horz" wrap="square" lIns="91440" tIns="45720" rIns="91440" bIns="45720" anchor="t">
            <a:spAutoFit/>
          </a:bodyPr>
          <a:lstStyle/>
          <a:p>
            <a:pPr marL="0" marR="0" lvl="0" indent="0" algn="ctr" defTabSz="508000" rtl="0" eaLnBrk="0"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黑体" panose="02010609060101010101" pitchFamily="49" charset="-122"/>
                <a:ea typeface="黑体" panose="02010609060101010101" pitchFamily="49" charset="-122"/>
                <a:sym typeface="+mn-ea"/>
              </a:rPr>
              <a:t>1</a:t>
            </a:r>
            <a:endParaRPr kumimoji="0" lang="zh-CN" altLang="en-US"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sym typeface="+mn-ea"/>
            </a:endParaRPr>
          </a:p>
        </p:txBody>
      </p:sp>
      <p:sp>
        <p:nvSpPr>
          <p:cNvPr id="29" name="形状 28"/>
          <p:cNvSpPr/>
          <p:nvPr/>
        </p:nvSpPr>
        <p:spPr>
          <a:xfrm>
            <a:off x="7829157" y="3617501"/>
            <a:ext cx="2361565" cy="2361565"/>
          </a:xfrm>
          <a:prstGeom prst="leftCircularArrow">
            <a:avLst>
              <a:gd name="adj1" fmla="val 2872"/>
              <a:gd name="adj2" fmla="val 351158"/>
              <a:gd name="adj3" fmla="val 2126668"/>
              <a:gd name="adj4" fmla="val 9024489"/>
              <a:gd name="adj5" fmla="val 3351"/>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30" name="文本框 29"/>
          <p:cNvSpPr txBox="1"/>
          <p:nvPr/>
        </p:nvSpPr>
        <p:spPr>
          <a:xfrm>
            <a:off x="1418906" y="3701227"/>
            <a:ext cx="1894842" cy="924612"/>
          </a:xfrm>
          <a:prstGeom prst="rect">
            <a:avLst/>
          </a:prstGeom>
          <a:noFill/>
          <a:ln w="0">
            <a:noFill/>
          </a:ln>
        </p:spPr>
        <p:txBody>
          <a:bodyPr vert="horz" wrap="square" lIns="89535" tIns="46355" rIns="89535" bIns="46355" anchor="t">
            <a:spAutoFit/>
          </a:bodyPr>
          <a:lstStyle/>
          <a:p>
            <a:pPr lvl="0"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导入</a:t>
            </a:r>
            <a:endPar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a:p>
            <a:pPr lvl="0" algn="ctr">
              <a:lnSpc>
                <a:spcPct val="150000"/>
              </a:lnSpc>
              <a:defRPr/>
            </a:pP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pyplot</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模块</a:t>
            </a:r>
            <a:endPar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32" name="文本框 31"/>
          <p:cNvSpPr txBox="1"/>
          <p:nvPr/>
        </p:nvSpPr>
        <p:spPr>
          <a:xfrm>
            <a:off x="6365723" y="3699665"/>
            <a:ext cx="1894842" cy="875689"/>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完善图表，</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添加辅助元素</a:t>
            </a:r>
            <a:endParaRPr lang="zh-CN" altLang="en-US"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33" name="文本框 32"/>
          <p:cNvSpPr txBox="1"/>
          <p:nvPr/>
        </p:nvSpPr>
        <p:spPr>
          <a:xfrm>
            <a:off x="3933073" y="3739013"/>
            <a:ext cx="1894842" cy="924612"/>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使用</a:t>
            </a: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plot()</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函数</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绘制线条</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34" name="文本框 33"/>
          <p:cNvSpPr txBox="1"/>
          <p:nvPr/>
        </p:nvSpPr>
        <p:spPr>
          <a:xfrm>
            <a:off x="8843008" y="3739013"/>
            <a:ext cx="1894842" cy="924612"/>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使用</a:t>
            </a: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show()</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函数</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展示图表</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35" name="形状 16502"/>
          <p:cNvSpPr/>
          <p:nvPr/>
        </p:nvSpPr>
        <p:spPr>
          <a:xfrm>
            <a:off x="5269865" y="30326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26" name="文本框 25"/>
          <p:cNvSpPr txBox="1"/>
          <p:nvPr/>
        </p:nvSpPr>
        <p:spPr>
          <a:xfrm>
            <a:off x="5327967" y="3108241"/>
            <a:ext cx="631825"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2</a:t>
            </a:r>
            <a:endParaRPr lang="zh-CN" altLang="en-US" sz="2800" b="1" dirty="0">
              <a:solidFill>
                <a:schemeClr val="bg1"/>
              </a:solidFill>
              <a:latin typeface="黑体" panose="02010609060101010101" pitchFamily="49" charset="-122"/>
              <a:ea typeface="黑体" panose="02010609060101010101" pitchFamily="49" charset="-122"/>
              <a:sym typeface="+mn-ea"/>
            </a:endParaRPr>
          </a:p>
        </p:txBody>
      </p:sp>
      <p:sp>
        <p:nvSpPr>
          <p:cNvPr id="38" name="形状 16502"/>
          <p:cNvSpPr/>
          <p:nvPr/>
        </p:nvSpPr>
        <p:spPr>
          <a:xfrm>
            <a:off x="7713303" y="46074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27" name="文本框 26"/>
          <p:cNvSpPr txBox="1"/>
          <p:nvPr/>
        </p:nvSpPr>
        <p:spPr>
          <a:xfrm>
            <a:off x="7472563" y="4688756"/>
            <a:ext cx="1230630"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3</a:t>
            </a:r>
            <a:endParaRPr lang="ko-KR" altLang="en-US" sz="2800" b="1" dirty="0">
              <a:solidFill>
                <a:schemeClr val="bg1"/>
              </a:solidFill>
              <a:latin typeface="黑体" panose="02010609060101010101" pitchFamily="49" charset="-122"/>
              <a:ea typeface="黑体" panose="02010609060101010101" pitchFamily="49" charset="-122"/>
            </a:endParaRPr>
          </a:p>
        </p:txBody>
      </p:sp>
      <p:sp>
        <p:nvSpPr>
          <p:cNvPr id="39" name="形状 16502"/>
          <p:cNvSpPr/>
          <p:nvPr/>
        </p:nvSpPr>
        <p:spPr>
          <a:xfrm>
            <a:off x="10138535" y="30326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28" name="文本框 27"/>
          <p:cNvSpPr txBox="1"/>
          <p:nvPr/>
        </p:nvSpPr>
        <p:spPr>
          <a:xfrm>
            <a:off x="9838096" y="3110210"/>
            <a:ext cx="1348105"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4</a:t>
            </a:r>
            <a:endParaRPr lang="zh-CN" altLang="en-US" sz="2800" b="1" dirty="0">
              <a:solidFill>
                <a:schemeClr val="bg1"/>
              </a:solidFill>
              <a:latin typeface="黑体" panose="02010609060101010101" pitchFamily="49" charset="-122"/>
              <a:ea typeface="黑体" panose="02010609060101010101" pitchFamily="49" charset="-122"/>
              <a:sym typeface="+mn-ea"/>
            </a:endParaRPr>
          </a:p>
        </p:txBody>
      </p:sp>
    </p:spTree>
    <p:extLst>
      <p:ext uri="{BB962C8B-B14F-4D97-AF65-F5344CB8AC3E}">
        <p14:creationId xmlns:p14="http://schemas.microsoft.com/office/powerpoint/2010/main" val="847284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13.2.1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绘制折线图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8"/>
            <a:ext cx="395479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绘制包含一条线的折线图</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4" name="矩形 23">
            <a:extLst>
              <a:ext uri="{FF2B5EF4-FFF2-40B4-BE49-F238E27FC236}">
                <a16:creationId xmlns:a16="http://schemas.microsoft.com/office/drawing/2014/main" id="{361CAA81-0507-65DC-AD31-AFCAEBF8588E}"/>
              </a:ext>
            </a:extLst>
          </p:cNvPr>
          <p:cNvSpPr/>
          <p:nvPr/>
        </p:nvSpPr>
        <p:spPr>
          <a:xfrm>
            <a:off x="1276318" y="2518495"/>
            <a:ext cx="4962904" cy="3456384"/>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B9F3DCC8-58F8-42D9-C2A9-18C2C694DAF0}"/>
              </a:ext>
            </a:extLst>
          </p:cNvPr>
          <p:cNvSpPr txBox="1"/>
          <p:nvPr/>
        </p:nvSpPr>
        <p:spPr>
          <a:xfrm>
            <a:off x="1636358" y="2734519"/>
            <a:ext cx="4818888" cy="2800767"/>
          </a:xfrm>
          <a:prstGeom prst="rect">
            <a:avLst/>
          </a:prstGeom>
          <a:noFill/>
        </p:spPr>
        <p:txBody>
          <a:bodyPr wrap="square">
            <a:spAutoFit/>
          </a:bodyPr>
          <a:lstStyle/>
          <a:p>
            <a:r>
              <a:rPr lang="en-US" altLang="zh-CN" sz="1600" dirty="0">
                <a:solidFill>
                  <a:srgbClr val="000000"/>
                </a:solidFill>
                <a:latin typeface="Courier New" panose="02070309020205020404" pitchFamily="49" charset="0"/>
                <a:ea typeface="宋体" panose="02010600030101010101" pitchFamily="2" charset="-122"/>
              </a:rPr>
              <a:t>import </a:t>
            </a:r>
            <a:r>
              <a:rPr lang="en-US" altLang="zh-CN" sz="1600" dirty="0" err="1">
                <a:solidFill>
                  <a:srgbClr val="000000"/>
                </a:solidFill>
                <a:latin typeface="Courier New" panose="02070309020205020404" pitchFamily="49" charset="0"/>
                <a:ea typeface="宋体" panose="02010600030101010101" pitchFamily="2" charset="-122"/>
              </a:rPr>
              <a:t>numpy</a:t>
            </a:r>
            <a:r>
              <a:rPr lang="en-US" altLang="zh-CN" sz="1600" dirty="0">
                <a:solidFill>
                  <a:srgbClr val="000000"/>
                </a:solidFill>
                <a:latin typeface="Courier New" panose="02070309020205020404" pitchFamily="49" charset="0"/>
                <a:ea typeface="宋体" panose="02010600030101010101" pitchFamily="2" charset="-122"/>
              </a:rPr>
              <a:t> as np</a:t>
            </a:r>
          </a:p>
          <a:p>
            <a:r>
              <a:rPr lang="en-US" altLang="zh-CN" sz="1600" dirty="0">
                <a:solidFill>
                  <a:srgbClr val="000000"/>
                </a:solidFill>
                <a:latin typeface="Courier New" panose="02070309020205020404" pitchFamily="49" charset="0"/>
                <a:ea typeface="宋体" panose="02010600030101010101" pitchFamily="2" charset="-122"/>
              </a:rPr>
              <a:t># 1.</a:t>
            </a:r>
            <a:r>
              <a:rPr lang="zh-CN" altLang="zh-CN" sz="1600" dirty="0">
                <a:solidFill>
                  <a:srgbClr val="000000"/>
                </a:solidFill>
                <a:latin typeface="Courier New" panose="02070309020205020404" pitchFamily="49" charset="0"/>
                <a:ea typeface="宋体" panose="02010600030101010101" pitchFamily="2" charset="-122"/>
              </a:rPr>
              <a:t>导入</a:t>
            </a:r>
            <a:r>
              <a:rPr lang="en-US" altLang="zh-CN" sz="1600" dirty="0">
                <a:solidFill>
                  <a:srgbClr val="000000"/>
                </a:solidFill>
                <a:latin typeface="Courier New" panose="02070309020205020404" pitchFamily="49" charset="0"/>
                <a:ea typeface="宋体" panose="02010600030101010101" pitchFamily="2" charset="-122"/>
              </a:rPr>
              <a:t>pyplot</a:t>
            </a:r>
            <a:r>
              <a:rPr lang="zh-CN" altLang="zh-CN" sz="1600" dirty="0">
                <a:solidFill>
                  <a:srgbClr val="000000"/>
                </a:solidFill>
                <a:latin typeface="Courier New" panose="02070309020205020404" pitchFamily="49" charset="0"/>
                <a:ea typeface="宋体" panose="02010600030101010101" pitchFamily="2" charset="-122"/>
              </a:rPr>
              <a:t>模块</a:t>
            </a:r>
          </a:p>
          <a:p>
            <a:r>
              <a:rPr lang="en-US" altLang="zh-CN" sz="1600" dirty="0">
                <a:solidFill>
                  <a:srgbClr val="000000"/>
                </a:solidFill>
                <a:latin typeface="Courier New" panose="02070309020205020404" pitchFamily="49" charset="0"/>
                <a:ea typeface="宋体" panose="02010600030101010101" pitchFamily="2" charset="-122"/>
              </a:rPr>
              <a:t>import </a:t>
            </a:r>
            <a:r>
              <a:rPr lang="en-US" altLang="zh-CN" sz="1600" dirty="0" err="1">
                <a:solidFill>
                  <a:srgbClr val="000000"/>
                </a:solidFill>
                <a:latin typeface="Courier New" panose="02070309020205020404" pitchFamily="49" charset="0"/>
                <a:ea typeface="宋体" panose="02010600030101010101" pitchFamily="2" charset="-122"/>
              </a:rPr>
              <a:t>matplotlib</a:t>
            </a:r>
            <a:r>
              <a:rPr lang="en-US" altLang="zh-CN" sz="1600" dirty="0">
                <a:solidFill>
                  <a:srgbClr val="000000"/>
                </a:solidFill>
                <a:latin typeface="Courier New" panose="02070309020205020404" pitchFamily="49" charset="0"/>
                <a:ea typeface="宋体" panose="02010600030101010101" pitchFamily="2" charset="-122"/>
              </a:rPr>
              <a:t>. pyplot as </a:t>
            </a:r>
            <a:r>
              <a:rPr lang="en-US" altLang="zh-CN" sz="1600" dirty="0" err="1">
                <a:solidFill>
                  <a:srgbClr val="000000"/>
                </a:solidFill>
                <a:latin typeface="Courier New" panose="02070309020205020404" pitchFamily="49" charset="0"/>
                <a:ea typeface="宋体" panose="02010600030101010101" pitchFamily="2" charset="-122"/>
              </a:rPr>
              <a:t>plt</a:t>
            </a:r>
            <a:endParaRPr lang="en-US" altLang="zh-CN" sz="1600" dirty="0">
              <a:solidFill>
                <a:srgbClr val="000000"/>
              </a:solidFill>
              <a:latin typeface="Courier New" panose="02070309020205020404" pitchFamily="49" charset="0"/>
              <a:ea typeface="宋体" panose="02010600030101010101" pitchFamily="2" charset="-122"/>
            </a:endParaRPr>
          </a:p>
          <a:p>
            <a:r>
              <a:rPr lang="en-US" altLang="zh-CN" sz="1600" dirty="0">
                <a:solidFill>
                  <a:srgbClr val="000000"/>
                </a:solidFill>
                <a:latin typeface="Courier New" panose="02070309020205020404" pitchFamily="49" charset="0"/>
                <a:ea typeface="宋体" panose="02010600030101010101" pitchFamily="2" charset="-122"/>
              </a:rPr>
              <a:t># 2.</a:t>
            </a:r>
            <a:r>
              <a:rPr lang="zh-CN" altLang="zh-CN" sz="1600" dirty="0">
                <a:solidFill>
                  <a:srgbClr val="000000"/>
                </a:solidFill>
                <a:latin typeface="Courier New" panose="02070309020205020404" pitchFamily="49" charset="0"/>
                <a:ea typeface="宋体" panose="02010600030101010101" pitchFamily="2" charset="-122"/>
              </a:rPr>
              <a:t>绘制线条</a:t>
            </a:r>
          </a:p>
          <a:p>
            <a:r>
              <a:rPr lang="en-US" altLang="zh-CN" sz="1600" dirty="0">
                <a:solidFill>
                  <a:srgbClr val="000000"/>
                </a:solidFill>
                <a:latin typeface="Courier New" panose="02070309020205020404" pitchFamily="49" charset="0"/>
                <a:ea typeface="宋体" panose="02010600030101010101" pitchFamily="2" charset="-122"/>
              </a:rPr>
              <a:t>x = </a:t>
            </a:r>
            <a:r>
              <a:rPr lang="en-US" altLang="zh-CN" sz="1600" dirty="0" err="1">
                <a:solidFill>
                  <a:srgbClr val="000000"/>
                </a:solidFill>
                <a:latin typeface="Courier New" panose="02070309020205020404" pitchFamily="49" charset="0"/>
                <a:ea typeface="宋体" panose="02010600030101010101" pitchFamily="2" charset="-122"/>
              </a:rPr>
              <a:t>np.arange</a:t>
            </a:r>
            <a:r>
              <a:rPr lang="en-US" altLang="zh-CN" sz="1600" dirty="0">
                <a:solidFill>
                  <a:srgbClr val="000000"/>
                </a:solidFill>
                <a:latin typeface="Courier New" panose="02070309020205020404" pitchFamily="49" charset="0"/>
                <a:ea typeface="宋体" panose="02010600030101010101" pitchFamily="2" charset="-122"/>
              </a:rPr>
              <a:t>(1, 16)  </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y_max</a:t>
            </a:r>
            <a:r>
              <a:rPr lang="en-US" altLang="zh-CN" sz="1600" dirty="0">
                <a:solidFill>
                  <a:srgbClr val="000000"/>
                </a:solidFill>
                <a:latin typeface="Courier New" panose="02070309020205020404" pitchFamily="49" charset="0"/>
                <a:ea typeface="宋体" panose="02010600030101010101" pitchFamily="2" charset="-122"/>
              </a:rPr>
              <a:t> = </a:t>
            </a:r>
            <a:r>
              <a:rPr lang="en-US" altLang="zh-CN" sz="1600" dirty="0" err="1">
                <a:solidFill>
                  <a:srgbClr val="000000"/>
                </a:solidFill>
                <a:latin typeface="Courier New" panose="02070309020205020404" pitchFamily="49" charset="0"/>
                <a:ea typeface="宋体" panose="02010600030101010101" pitchFamily="2" charset="-122"/>
              </a:rPr>
              <a:t>np.array</a:t>
            </a:r>
            <a:r>
              <a:rPr lang="en-US" altLang="zh-CN" sz="1600" dirty="0">
                <a:solidFill>
                  <a:srgbClr val="000000"/>
                </a:solidFill>
                <a:latin typeface="Courier New" panose="02070309020205020404" pitchFamily="49" charset="0"/>
                <a:ea typeface="宋体" panose="02010600030101010101" pitchFamily="2" charset="-122"/>
              </a:rPr>
              <a:t>([32, 33, 34, 34, </a:t>
            </a:r>
          </a:p>
          <a:p>
            <a:r>
              <a:rPr lang="en-US" altLang="zh-CN" sz="1600" dirty="0">
                <a:solidFill>
                  <a:srgbClr val="000000"/>
                </a:solidFill>
                <a:latin typeface="Courier New" panose="02070309020205020404" pitchFamily="49" charset="0"/>
                <a:ea typeface="宋体" panose="02010600030101010101" pitchFamily="2" charset="-122"/>
              </a:rPr>
              <a:t>  33, 31, 30, 29, 30, 29, 26, 23, </a:t>
            </a:r>
          </a:p>
          <a:p>
            <a:r>
              <a:rPr lang="en-US" altLang="zh-CN" sz="1600" dirty="0">
                <a:solidFill>
                  <a:srgbClr val="000000"/>
                </a:solidFill>
                <a:latin typeface="Courier New" panose="02070309020205020404" pitchFamily="49" charset="0"/>
                <a:ea typeface="宋体" panose="02010600030101010101" pitchFamily="2" charset="-122"/>
              </a:rPr>
              <a:t>  21, 25, 31])  </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plt.</a:t>
            </a:r>
            <a:r>
              <a:rPr lang="en-US" altLang="zh-CN" sz="1600" b="1" dirty="0" err="1">
                <a:solidFill>
                  <a:srgbClr val="1369B2"/>
                </a:solidFill>
                <a:latin typeface="Courier New" panose="02070309020205020404" pitchFamily="49" charset="0"/>
                <a:ea typeface="宋体" panose="02010600030101010101" pitchFamily="2" charset="-122"/>
              </a:rPr>
              <a:t>plot</a:t>
            </a:r>
            <a:r>
              <a:rPr lang="en-US" altLang="zh-CN" sz="1600" b="1" dirty="0">
                <a:solidFill>
                  <a:srgbClr val="1369B2"/>
                </a:solidFill>
                <a:latin typeface="Courier New" panose="02070309020205020404" pitchFamily="49" charset="0"/>
                <a:ea typeface="宋体" panose="02010600030101010101" pitchFamily="2" charset="-122"/>
              </a:rPr>
              <a:t>(x, </a:t>
            </a:r>
            <a:r>
              <a:rPr lang="en-US" altLang="zh-CN" sz="1600" b="1" dirty="0" err="1">
                <a:solidFill>
                  <a:srgbClr val="1369B2"/>
                </a:solidFill>
                <a:latin typeface="Courier New" panose="02070309020205020404" pitchFamily="49" charset="0"/>
                <a:ea typeface="宋体" panose="02010600030101010101" pitchFamily="2" charset="-122"/>
              </a:rPr>
              <a:t>y_max</a:t>
            </a:r>
            <a:r>
              <a:rPr lang="en-US" altLang="zh-CN" sz="1600" b="1" dirty="0">
                <a:solidFill>
                  <a:srgbClr val="1369B2"/>
                </a:solidFill>
                <a:latin typeface="Courier New" panose="02070309020205020404" pitchFamily="49" charset="0"/>
                <a:ea typeface="宋体" panose="02010600030101010101" pitchFamily="2" charset="-122"/>
              </a:rPr>
              <a:t>)</a:t>
            </a:r>
          </a:p>
          <a:p>
            <a:r>
              <a:rPr lang="en-US" altLang="zh-CN" sz="1600" dirty="0">
                <a:solidFill>
                  <a:srgbClr val="000000"/>
                </a:solidFill>
                <a:latin typeface="Courier New" panose="02070309020205020404" pitchFamily="49" charset="0"/>
                <a:ea typeface="宋体" panose="02010600030101010101" pitchFamily="2" charset="-122"/>
              </a:rPr>
              <a:t># 3.</a:t>
            </a:r>
            <a:r>
              <a:rPr lang="zh-CN" altLang="zh-CN" sz="1600" dirty="0">
                <a:solidFill>
                  <a:srgbClr val="000000"/>
                </a:solidFill>
                <a:latin typeface="Courier New" panose="02070309020205020404" pitchFamily="49" charset="0"/>
                <a:ea typeface="宋体" panose="02010600030101010101" pitchFamily="2" charset="-122"/>
              </a:rPr>
              <a:t>展示图表</a:t>
            </a:r>
          </a:p>
          <a:p>
            <a:r>
              <a:rPr lang="en-US" altLang="zh-CN" sz="1600" dirty="0" err="1">
                <a:solidFill>
                  <a:srgbClr val="000000"/>
                </a:solidFill>
                <a:latin typeface="Courier New" panose="02070309020205020404" pitchFamily="49" charset="0"/>
                <a:ea typeface="宋体" panose="02010600030101010101" pitchFamily="2" charset="-122"/>
              </a:rPr>
              <a:t>plt.show</a:t>
            </a:r>
            <a:r>
              <a:rPr lang="en-US" altLang="zh-CN" sz="1600" dirty="0">
                <a:solidFill>
                  <a:srgbClr val="000000"/>
                </a:solidFill>
                <a:latin typeface="Courier New" panose="02070309020205020404" pitchFamily="49" charset="0"/>
                <a:ea typeface="宋体" panose="02010600030101010101" pitchFamily="2" charset="-122"/>
              </a:rPr>
              <a:t>()</a:t>
            </a:r>
            <a:endParaRPr lang="zh-CN" altLang="zh-CN" sz="1600" dirty="0">
              <a:solidFill>
                <a:srgbClr val="000000"/>
              </a:solidFill>
              <a:latin typeface="Courier New" panose="02070309020205020404" pitchFamily="49" charset="0"/>
              <a:ea typeface="宋体" panose="02010600030101010101" pitchFamily="2" charset="-122"/>
            </a:endParaRPr>
          </a:p>
        </p:txBody>
      </p:sp>
      <p:pic>
        <p:nvPicPr>
          <p:cNvPr id="37" name="图片 36" descr="C:\Users\itcast\AppData\Local\Microsoft\Windows\INetCache\Content.MSO\314BFBE5.tmp"/>
          <p:cNvPicPr/>
          <p:nvPr/>
        </p:nvPicPr>
        <p:blipFill>
          <a:blip r:embed="rId3">
            <a:extLst>
              <a:ext uri="{28A0092B-C50C-407E-A947-70E740481C1C}">
                <a14:useLocalDpi xmlns:a14="http://schemas.microsoft.com/office/drawing/2010/main" val="0"/>
              </a:ext>
            </a:extLst>
          </a:blip>
          <a:srcRect/>
          <a:stretch>
            <a:fillRect/>
          </a:stretch>
        </p:blipFill>
        <p:spPr bwMode="auto">
          <a:xfrm>
            <a:off x="6959302" y="2493690"/>
            <a:ext cx="4515619" cy="3447327"/>
          </a:xfrm>
          <a:prstGeom prst="rect">
            <a:avLst/>
          </a:prstGeom>
          <a:noFill/>
          <a:ln>
            <a:noFill/>
          </a:ln>
        </p:spPr>
      </p:pic>
      <p:sp>
        <p:nvSpPr>
          <p:cNvPr id="40" name="下箭头 39"/>
          <p:cNvSpPr/>
          <p:nvPr/>
        </p:nvSpPr>
        <p:spPr>
          <a:xfrm rot="16200000">
            <a:off x="6321240" y="4039267"/>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标注 7">
            <a:extLst>
              <a:ext uri="{FF2B5EF4-FFF2-40B4-BE49-F238E27FC236}">
                <a16:creationId xmlns:a16="http://schemas.microsoft.com/office/drawing/2014/main" id="{2DD36134-4B9C-75E2-A84F-506C84C246CB}"/>
              </a:ext>
            </a:extLst>
          </p:cNvPr>
          <p:cNvSpPr/>
          <p:nvPr/>
        </p:nvSpPr>
        <p:spPr>
          <a:xfrm>
            <a:off x="3250890" y="5310357"/>
            <a:ext cx="1548172" cy="918806"/>
          </a:xfrm>
          <a:prstGeom prst="wedgeRectCallout">
            <a:avLst>
              <a:gd name="adj1" fmla="val -72556"/>
              <a:gd name="adj2" fmla="val -494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5C2B2685-DAA3-969A-369C-E6BBAFDE9C01}"/>
              </a:ext>
            </a:extLst>
          </p:cNvPr>
          <p:cNvSpPr txBox="1"/>
          <p:nvPr/>
        </p:nvSpPr>
        <p:spPr>
          <a:xfrm>
            <a:off x="3286894" y="5305832"/>
            <a:ext cx="1512168" cy="923330"/>
          </a:xfrm>
          <a:prstGeom prst="rect">
            <a:avLst/>
          </a:prstGeom>
          <a:noFill/>
        </p:spPr>
        <p:txBody>
          <a:bodyPr wrap="square" rtlCol="0">
            <a:spAutoFit/>
          </a:bodyPr>
          <a:lstStyle/>
          <a:p>
            <a:pPr algn="ctr">
              <a:lnSpc>
                <a:spcPct val="150000"/>
              </a:lnSpc>
            </a:pP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暂时没添加辅助元素</a:t>
            </a:r>
          </a:p>
        </p:txBody>
      </p:sp>
    </p:spTree>
    <p:extLst>
      <p:ext uri="{BB962C8B-B14F-4D97-AF65-F5344CB8AC3E}">
        <p14:creationId xmlns:p14="http://schemas.microsoft.com/office/powerpoint/2010/main" val="2225292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13.2.1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绘制折线图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8"/>
            <a:ext cx="395479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绘制包含两条线的折线图</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8" name="文本框 7">
            <a:extLst>
              <a:ext uri="{FF2B5EF4-FFF2-40B4-BE49-F238E27FC236}">
                <a16:creationId xmlns:a16="http://schemas.microsoft.com/office/drawing/2014/main" id="{ADBFC901-DC72-117B-8B4E-11B70FB484B6}"/>
              </a:ext>
            </a:extLst>
          </p:cNvPr>
          <p:cNvSpPr txBox="1"/>
          <p:nvPr/>
        </p:nvSpPr>
        <p:spPr>
          <a:xfrm>
            <a:off x="1486694" y="2442254"/>
            <a:ext cx="9073008" cy="553998"/>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en-US" b="1" dirty="0">
                <a:solidFill>
                  <a:schemeClr val="tx1"/>
                </a:solidFill>
              </a:rPr>
              <a:t>第</a:t>
            </a:r>
            <a:r>
              <a:rPr lang="en-US" altLang="zh-CN" b="1" dirty="0">
                <a:solidFill>
                  <a:schemeClr val="tx1"/>
                </a:solidFill>
              </a:rPr>
              <a:t>1</a:t>
            </a:r>
            <a:r>
              <a:rPr lang="zh-CN" altLang="en-US" b="1" dirty="0">
                <a:solidFill>
                  <a:schemeClr val="tx1"/>
                </a:solidFill>
              </a:rPr>
              <a:t>种方式：</a:t>
            </a:r>
            <a:r>
              <a:rPr lang="zh-CN" altLang="zh-CN" dirty="0">
                <a:solidFill>
                  <a:srgbClr val="1369B2"/>
                </a:solidFill>
              </a:rPr>
              <a:t>多次调用</a:t>
            </a:r>
            <a:r>
              <a:rPr lang="en-US" altLang="zh-CN" dirty="0">
                <a:solidFill>
                  <a:srgbClr val="1369B2"/>
                </a:solidFill>
              </a:rPr>
              <a:t>plot()</a:t>
            </a:r>
            <a:r>
              <a:rPr lang="zh-CN" altLang="zh-CN" dirty="0">
                <a:solidFill>
                  <a:srgbClr val="1369B2"/>
                </a:solidFill>
              </a:rPr>
              <a:t>函数</a:t>
            </a:r>
            <a:r>
              <a:rPr lang="zh-CN" altLang="zh-CN" dirty="0"/>
              <a:t>绘制多条线</a:t>
            </a:r>
            <a:r>
              <a:rPr lang="zh-CN" altLang="en-US" dirty="0"/>
              <a:t>。</a:t>
            </a:r>
            <a:endParaRPr lang="zh-CN" altLang="zh-CN" dirty="0"/>
          </a:p>
        </p:txBody>
      </p:sp>
      <p:sp>
        <p:nvSpPr>
          <p:cNvPr id="9" name="矩形 8">
            <a:extLst>
              <a:ext uri="{FF2B5EF4-FFF2-40B4-BE49-F238E27FC236}">
                <a16:creationId xmlns:a16="http://schemas.microsoft.com/office/drawing/2014/main" id="{C49064EA-F804-BC14-E703-CDE9B7972A19}"/>
              </a:ext>
            </a:extLst>
          </p:cNvPr>
          <p:cNvSpPr/>
          <p:nvPr/>
        </p:nvSpPr>
        <p:spPr>
          <a:xfrm>
            <a:off x="1486694" y="3069754"/>
            <a:ext cx="9073008" cy="1008112"/>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4D6635A-0BCE-CA74-FF0C-151A5A316414}"/>
              </a:ext>
            </a:extLst>
          </p:cNvPr>
          <p:cNvSpPr txBox="1"/>
          <p:nvPr/>
        </p:nvSpPr>
        <p:spPr>
          <a:xfrm>
            <a:off x="1585882" y="3250644"/>
            <a:ext cx="8901812" cy="646331"/>
          </a:xfrm>
          <a:prstGeom prst="rect">
            <a:avLst/>
          </a:prstGeom>
          <a:noFill/>
        </p:spPr>
        <p:txBody>
          <a:bodyPr wrap="square">
            <a:spAutoFit/>
          </a:bodyPr>
          <a:lstStyle/>
          <a:p>
            <a:pPr indent="228600"/>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plt.</a:t>
            </a:r>
            <a:r>
              <a:rPr lang="en-US" altLang="zh-CN" sz="1800" b="1" dirty="0" err="1">
                <a:solidFill>
                  <a:srgbClr val="1369B2"/>
                </a:solidFill>
                <a:latin typeface="Courier New" panose="02070309020205020404" pitchFamily="49" charset="0"/>
                <a:ea typeface="宋体" panose="02010600030101010101" pitchFamily="2" charset="-122"/>
                <a:cs typeface="Courier New" panose="02070309020205020404" pitchFamily="49" charset="0"/>
              </a:rPr>
              <a:t>plot</a:t>
            </a:r>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(x1, y1)</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 </a:t>
            </a:r>
            <a:r>
              <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绘制第一条线</a:t>
            </a:r>
          </a:p>
          <a:p>
            <a:pPr indent="228600"/>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plt.</a:t>
            </a:r>
            <a:r>
              <a:rPr lang="en-US" altLang="zh-CN" sz="1800" b="1" dirty="0" err="1">
                <a:solidFill>
                  <a:srgbClr val="1369B2"/>
                </a:solidFill>
                <a:latin typeface="Courier New" panose="02070309020205020404" pitchFamily="49" charset="0"/>
                <a:ea typeface="宋体" panose="02010600030101010101" pitchFamily="2" charset="-122"/>
                <a:cs typeface="Courier New" panose="02070309020205020404" pitchFamily="49" charset="0"/>
              </a:rPr>
              <a:t>plot</a:t>
            </a:r>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(x2, y2)</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 </a:t>
            </a:r>
            <a:r>
              <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绘制第二条线</a:t>
            </a:r>
          </a:p>
        </p:txBody>
      </p:sp>
      <p:sp>
        <p:nvSpPr>
          <p:cNvPr id="11" name="文本框 10">
            <a:extLst>
              <a:ext uri="{FF2B5EF4-FFF2-40B4-BE49-F238E27FC236}">
                <a16:creationId xmlns:a16="http://schemas.microsoft.com/office/drawing/2014/main" id="{ADBFC901-DC72-117B-8B4E-11B70FB484B6}"/>
              </a:ext>
            </a:extLst>
          </p:cNvPr>
          <p:cNvSpPr txBox="1"/>
          <p:nvPr/>
        </p:nvSpPr>
        <p:spPr>
          <a:xfrm>
            <a:off x="1486694" y="4495909"/>
            <a:ext cx="10009112" cy="553998"/>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en-US" b="1" dirty="0">
                <a:solidFill>
                  <a:schemeClr val="tx1"/>
                </a:solidFill>
              </a:rPr>
              <a:t>第</a:t>
            </a:r>
            <a:r>
              <a:rPr lang="en-US" altLang="zh-CN" b="1" dirty="0">
                <a:solidFill>
                  <a:schemeClr val="tx1"/>
                </a:solidFill>
              </a:rPr>
              <a:t>2</a:t>
            </a:r>
            <a:r>
              <a:rPr lang="zh-CN" altLang="en-US" b="1" dirty="0">
                <a:solidFill>
                  <a:schemeClr val="tx1"/>
                </a:solidFill>
              </a:rPr>
              <a:t>种方式：</a:t>
            </a:r>
            <a:r>
              <a:rPr lang="zh-CN" altLang="zh-CN" dirty="0"/>
              <a:t>调用</a:t>
            </a:r>
            <a:r>
              <a:rPr lang="en-US" altLang="zh-CN" dirty="0"/>
              <a:t>plot()</a:t>
            </a:r>
            <a:r>
              <a:rPr lang="zh-CN" altLang="zh-CN" dirty="0"/>
              <a:t>函数时</a:t>
            </a:r>
            <a:r>
              <a:rPr lang="zh-CN" altLang="zh-CN" dirty="0">
                <a:solidFill>
                  <a:srgbClr val="1369B2"/>
                </a:solidFill>
              </a:rPr>
              <a:t>传入多组数据</a:t>
            </a:r>
            <a:r>
              <a:rPr lang="zh-CN" altLang="zh-CN" dirty="0"/>
              <a:t>，</a:t>
            </a:r>
            <a:r>
              <a:rPr lang="zh-CN" altLang="en-US" dirty="0"/>
              <a:t>每组数据</a:t>
            </a:r>
            <a:r>
              <a:rPr lang="zh-CN" altLang="zh-CN" dirty="0"/>
              <a:t>之间使用逗号进行分隔</a:t>
            </a:r>
            <a:r>
              <a:rPr lang="zh-CN" altLang="en-US" dirty="0"/>
              <a:t>。</a:t>
            </a:r>
            <a:endParaRPr lang="zh-CN" altLang="zh-CN" dirty="0"/>
          </a:p>
        </p:txBody>
      </p:sp>
      <p:sp>
        <p:nvSpPr>
          <p:cNvPr id="12" name="矩形 11">
            <a:extLst>
              <a:ext uri="{FF2B5EF4-FFF2-40B4-BE49-F238E27FC236}">
                <a16:creationId xmlns:a16="http://schemas.microsoft.com/office/drawing/2014/main" id="{C49064EA-F804-BC14-E703-CDE9B7972A19}"/>
              </a:ext>
            </a:extLst>
          </p:cNvPr>
          <p:cNvSpPr/>
          <p:nvPr/>
        </p:nvSpPr>
        <p:spPr>
          <a:xfrm>
            <a:off x="1486694" y="5085978"/>
            <a:ext cx="9073008" cy="792088"/>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84D6635A-0BCE-CA74-FF0C-151A5A316414}"/>
              </a:ext>
            </a:extLst>
          </p:cNvPr>
          <p:cNvSpPr txBox="1"/>
          <p:nvPr/>
        </p:nvSpPr>
        <p:spPr>
          <a:xfrm>
            <a:off x="1585882" y="5266868"/>
            <a:ext cx="8901812" cy="369332"/>
          </a:xfrm>
          <a:prstGeom prst="rect">
            <a:avLst/>
          </a:prstGeom>
          <a:noFill/>
        </p:spPr>
        <p:txBody>
          <a:bodyPr wrap="square">
            <a:spAutoFit/>
          </a:bodyPr>
          <a:lstStyle/>
          <a:p>
            <a:pPr indent="228600"/>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plt.</a:t>
            </a:r>
            <a:r>
              <a:rPr lang="en-US" altLang="zh-CN" sz="1800" b="1" dirty="0" err="1">
                <a:solidFill>
                  <a:srgbClr val="1369B2"/>
                </a:solidFill>
                <a:latin typeface="Courier New" panose="02070309020205020404" pitchFamily="49" charset="0"/>
                <a:ea typeface="宋体" panose="02010600030101010101" pitchFamily="2" charset="-122"/>
                <a:cs typeface="Courier New" panose="02070309020205020404" pitchFamily="49" charset="0"/>
              </a:rPr>
              <a:t>plot</a:t>
            </a:r>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(x1, y1, x2, y2)</a:t>
            </a:r>
            <a:endParaRPr lang="zh-C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270215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13.2.1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绘制折线图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8"/>
            <a:ext cx="395479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绘制包含两条线的折线图</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4" name="矩形 13">
            <a:extLst>
              <a:ext uri="{FF2B5EF4-FFF2-40B4-BE49-F238E27FC236}">
                <a16:creationId xmlns:a16="http://schemas.microsoft.com/office/drawing/2014/main" id="{361CAA81-0507-65DC-AD31-AFCAEBF8588E}"/>
              </a:ext>
            </a:extLst>
          </p:cNvPr>
          <p:cNvSpPr/>
          <p:nvPr/>
        </p:nvSpPr>
        <p:spPr>
          <a:xfrm>
            <a:off x="1276318" y="2421682"/>
            <a:ext cx="4962904" cy="4032448"/>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B9F3DCC8-58F8-42D9-C2A9-18C2C694DAF0}"/>
              </a:ext>
            </a:extLst>
          </p:cNvPr>
          <p:cNvSpPr txBox="1"/>
          <p:nvPr/>
        </p:nvSpPr>
        <p:spPr>
          <a:xfrm>
            <a:off x="1636358" y="2493690"/>
            <a:ext cx="4818888" cy="3785652"/>
          </a:xfrm>
          <a:prstGeom prst="rect">
            <a:avLst/>
          </a:prstGeom>
          <a:noFill/>
        </p:spPr>
        <p:txBody>
          <a:bodyPr wrap="square">
            <a:spAutoFit/>
          </a:bodyPr>
          <a:lstStyle/>
          <a:p>
            <a:r>
              <a:rPr lang="en-US" altLang="zh-CN" sz="1600" dirty="0">
                <a:solidFill>
                  <a:srgbClr val="000000"/>
                </a:solidFill>
                <a:latin typeface="Courier New" panose="02070309020205020404" pitchFamily="49" charset="0"/>
                <a:ea typeface="宋体" panose="02010600030101010101" pitchFamily="2" charset="-122"/>
              </a:rPr>
              <a:t>import </a:t>
            </a:r>
            <a:r>
              <a:rPr lang="en-US" altLang="zh-CN" sz="1600" dirty="0" err="1">
                <a:solidFill>
                  <a:srgbClr val="000000"/>
                </a:solidFill>
                <a:latin typeface="Courier New" panose="02070309020205020404" pitchFamily="49" charset="0"/>
                <a:ea typeface="宋体" panose="02010600030101010101" pitchFamily="2" charset="-122"/>
              </a:rPr>
              <a:t>numpy</a:t>
            </a:r>
            <a:r>
              <a:rPr lang="en-US" altLang="zh-CN" sz="1600" dirty="0">
                <a:solidFill>
                  <a:srgbClr val="000000"/>
                </a:solidFill>
                <a:latin typeface="Courier New" panose="02070309020205020404" pitchFamily="49" charset="0"/>
                <a:ea typeface="宋体" panose="02010600030101010101" pitchFamily="2" charset="-122"/>
              </a:rPr>
              <a:t> as np</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a:solidFill>
                  <a:srgbClr val="000000"/>
                </a:solidFill>
                <a:latin typeface="Courier New" panose="02070309020205020404" pitchFamily="49" charset="0"/>
                <a:ea typeface="宋体" panose="02010600030101010101" pitchFamily="2" charset="-122"/>
              </a:rPr>
              <a:t># 1.</a:t>
            </a:r>
            <a:r>
              <a:rPr lang="zh-CN" altLang="zh-CN" sz="1600" dirty="0">
                <a:solidFill>
                  <a:srgbClr val="000000"/>
                </a:solidFill>
                <a:latin typeface="Courier New" panose="02070309020205020404" pitchFamily="49" charset="0"/>
                <a:ea typeface="宋体" panose="02010600030101010101" pitchFamily="2" charset="-122"/>
              </a:rPr>
              <a:t>导入</a:t>
            </a:r>
            <a:r>
              <a:rPr lang="en-US" altLang="zh-CN" sz="1600" dirty="0">
                <a:solidFill>
                  <a:srgbClr val="000000"/>
                </a:solidFill>
                <a:latin typeface="Courier New" panose="02070309020205020404" pitchFamily="49" charset="0"/>
                <a:ea typeface="宋体" panose="02010600030101010101" pitchFamily="2" charset="-122"/>
              </a:rPr>
              <a:t>pyplot</a:t>
            </a:r>
            <a:r>
              <a:rPr lang="zh-CN" altLang="zh-CN" sz="1600" dirty="0">
                <a:solidFill>
                  <a:srgbClr val="000000"/>
                </a:solidFill>
                <a:latin typeface="Courier New" panose="02070309020205020404" pitchFamily="49" charset="0"/>
                <a:ea typeface="宋体" panose="02010600030101010101" pitchFamily="2" charset="-122"/>
              </a:rPr>
              <a:t>模块</a:t>
            </a:r>
          </a:p>
          <a:p>
            <a:r>
              <a:rPr lang="en-US" altLang="zh-CN" sz="1600" dirty="0">
                <a:solidFill>
                  <a:srgbClr val="000000"/>
                </a:solidFill>
                <a:latin typeface="Courier New" panose="02070309020205020404" pitchFamily="49" charset="0"/>
                <a:ea typeface="宋体" panose="02010600030101010101" pitchFamily="2" charset="-122"/>
              </a:rPr>
              <a:t>import </a:t>
            </a:r>
            <a:r>
              <a:rPr lang="en-US" altLang="zh-CN" sz="1600" dirty="0" err="1">
                <a:solidFill>
                  <a:srgbClr val="000000"/>
                </a:solidFill>
                <a:latin typeface="Courier New" panose="02070309020205020404" pitchFamily="49" charset="0"/>
                <a:ea typeface="宋体" panose="02010600030101010101" pitchFamily="2" charset="-122"/>
              </a:rPr>
              <a:t>matplotlib</a:t>
            </a:r>
            <a:r>
              <a:rPr lang="en-US" altLang="zh-CN" sz="1600" dirty="0">
                <a:solidFill>
                  <a:srgbClr val="000000"/>
                </a:solidFill>
                <a:latin typeface="Courier New" panose="02070309020205020404" pitchFamily="49" charset="0"/>
                <a:ea typeface="宋体" panose="02010600030101010101" pitchFamily="2" charset="-122"/>
              </a:rPr>
              <a:t>. pyplot as </a:t>
            </a:r>
            <a:r>
              <a:rPr lang="en-US" altLang="zh-CN" sz="1600" dirty="0" err="1">
                <a:solidFill>
                  <a:srgbClr val="000000"/>
                </a:solidFill>
                <a:latin typeface="Courier New" panose="02070309020205020404" pitchFamily="49" charset="0"/>
                <a:ea typeface="宋体" panose="02010600030101010101" pitchFamily="2" charset="-122"/>
              </a:rPr>
              <a:t>plt</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a:solidFill>
                  <a:srgbClr val="000000"/>
                </a:solidFill>
                <a:latin typeface="Courier New" panose="02070309020205020404" pitchFamily="49" charset="0"/>
                <a:ea typeface="宋体" panose="02010600030101010101" pitchFamily="2" charset="-122"/>
              </a:rPr>
              <a:t># 2.</a:t>
            </a:r>
            <a:r>
              <a:rPr lang="zh-CN" altLang="zh-CN" sz="1600" dirty="0">
                <a:solidFill>
                  <a:srgbClr val="000000"/>
                </a:solidFill>
                <a:latin typeface="Courier New" panose="02070309020205020404" pitchFamily="49" charset="0"/>
                <a:ea typeface="宋体" panose="02010600030101010101" pitchFamily="2" charset="-122"/>
              </a:rPr>
              <a:t>绘制线条</a:t>
            </a:r>
          </a:p>
          <a:p>
            <a:r>
              <a:rPr lang="en-US" altLang="zh-CN" sz="1600" dirty="0">
                <a:solidFill>
                  <a:srgbClr val="000000"/>
                </a:solidFill>
                <a:latin typeface="Courier New" panose="02070309020205020404" pitchFamily="49" charset="0"/>
                <a:ea typeface="宋体" panose="02010600030101010101" pitchFamily="2" charset="-122"/>
              </a:rPr>
              <a:t>x = </a:t>
            </a:r>
            <a:r>
              <a:rPr lang="en-US" altLang="zh-CN" sz="1600" dirty="0" err="1">
                <a:solidFill>
                  <a:srgbClr val="000000"/>
                </a:solidFill>
                <a:latin typeface="Courier New" panose="02070309020205020404" pitchFamily="49" charset="0"/>
                <a:ea typeface="宋体" panose="02010600030101010101" pitchFamily="2" charset="-122"/>
              </a:rPr>
              <a:t>np.arange</a:t>
            </a:r>
            <a:r>
              <a:rPr lang="en-US" altLang="zh-CN" sz="1600" dirty="0">
                <a:solidFill>
                  <a:srgbClr val="000000"/>
                </a:solidFill>
                <a:latin typeface="Courier New" panose="02070309020205020404" pitchFamily="49" charset="0"/>
                <a:ea typeface="宋体" panose="02010600030101010101" pitchFamily="2" charset="-122"/>
              </a:rPr>
              <a:t>(1, 16)  </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y_max</a:t>
            </a:r>
            <a:r>
              <a:rPr lang="en-US" altLang="zh-CN" sz="1600" dirty="0">
                <a:solidFill>
                  <a:srgbClr val="000000"/>
                </a:solidFill>
                <a:latin typeface="Courier New" panose="02070309020205020404" pitchFamily="49" charset="0"/>
                <a:ea typeface="宋体" panose="02010600030101010101" pitchFamily="2" charset="-122"/>
              </a:rPr>
              <a:t> = </a:t>
            </a:r>
            <a:r>
              <a:rPr lang="en-US" altLang="zh-CN" sz="1600" dirty="0" err="1">
                <a:solidFill>
                  <a:srgbClr val="000000"/>
                </a:solidFill>
                <a:latin typeface="Courier New" panose="02070309020205020404" pitchFamily="49" charset="0"/>
                <a:ea typeface="宋体" panose="02010600030101010101" pitchFamily="2" charset="-122"/>
              </a:rPr>
              <a:t>np.array</a:t>
            </a:r>
            <a:r>
              <a:rPr lang="en-US" altLang="zh-CN" sz="1600" dirty="0">
                <a:solidFill>
                  <a:srgbClr val="000000"/>
                </a:solidFill>
                <a:latin typeface="Courier New" panose="02070309020205020404" pitchFamily="49" charset="0"/>
                <a:ea typeface="宋体" panose="02010600030101010101" pitchFamily="2" charset="-122"/>
              </a:rPr>
              <a:t>([32, 33, 34, 34, </a:t>
            </a:r>
          </a:p>
          <a:p>
            <a:r>
              <a:rPr lang="en-US" altLang="zh-CN" sz="1600" dirty="0">
                <a:solidFill>
                  <a:srgbClr val="000000"/>
                </a:solidFill>
                <a:latin typeface="Courier New" panose="02070309020205020404" pitchFamily="49" charset="0"/>
                <a:ea typeface="宋体" panose="02010600030101010101" pitchFamily="2" charset="-122"/>
              </a:rPr>
              <a:t>  33, 31, 30, 29, 30, 29, 26, 23, </a:t>
            </a:r>
          </a:p>
          <a:p>
            <a:r>
              <a:rPr lang="en-US" altLang="zh-CN" sz="1600" dirty="0">
                <a:solidFill>
                  <a:srgbClr val="000000"/>
                </a:solidFill>
                <a:latin typeface="Courier New" panose="02070309020205020404" pitchFamily="49" charset="0"/>
                <a:ea typeface="宋体" panose="02010600030101010101" pitchFamily="2" charset="-122"/>
              </a:rPr>
              <a:t>  21, 25, 31])  </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y_min</a:t>
            </a:r>
            <a:r>
              <a:rPr lang="en-US" altLang="zh-CN" sz="1600" dirty="0">
                <a:solidFill>
                  <a:srgbClr val="000000"/>
                </a:solidFill>
                <a:latin typeface="Courier New" panose="02070309020205020404" pitchFamily="49" charset="0"/>
                <a:ea typeface="宋体" panose="02010600030101010101" pitchFamily="2" charset="-122"/>
              </a:rPr>
              <a:t> = </a:t>
            </a:r>
            <a:r>
              <a:rPr lang="en-US" altLang="zh-CN" sz="1600" dirty="0" err="1">
                <a:solidFill>
                  <a:srgbClr val="000000"/>
                </a:solidFill>
                <a:latin typeface="Courier New" panose="02070309020205020404" pitchFamily="49" charset="0"/>
                <a:ea typeface="宋体" panose="02010600030101010101" pitchFamily="2" charset="-122"/>
              </a:rPr>
              <a:t>np.array</a:t>
            </a:r>
            <a:r>
              <a:rPr lang="en-US" altLang="zh-CN" sz="1600" dirty="0">
                <a:solidFill>
                  <a:srgbClr val="000000"/>
                </a:solidFill>
                <a:latin typeface="Courier New" panose="02070309020205020404" pitchFamily="49" charset="0"/>
                <a:ea typeface="宋体" panose="02010600030101010101" pitchFamily="2" charset="-122"/>
              </a:rPr>
              <a:t>([19, 19, 20, 22, </a:t>
            </a:r>
          </a:p>
          <a:p>
            <a:r>
              <a:rPr lang="en-US" altLang="zh-CN" sz="1600" dirty="0">
                <a:solidFill>
                  <a:srgbClr val="000000"/>
                </a:solidFill>
                <a:latin typeface="Courier New" panose="02070309020205020404" pitchFamily="49" charset="0"/>
                <a:ea typeface="宋体" panose="02010600030101010101" pitchFamily="2" charset="-122"/>
              </a:rPr>
              <a:t>  22, 21, 22, 16, 18, 18, 17, 14, </a:t>
            </a:r>
          </a:p>
          <a:p>
            <a:r>
              <a:rPr lang="en-US" altLang="zh-CN" sz="1600" dirty="0">
                <a:solidFill>
                  <a:srgbClr val="000000"/>
                </a:solidFill>
                <a:latin typeface="Courier New" panose="02070309020205020404" pitchFamily="49" charset="0"/>
                <a:ea typeface="宋体" panose="02010600030101010101" pitchFamily="2" charset="-122"/>
              </a:rPr>
              <a:t>  15, 16, 16])</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plt.</a:t>
            </a:r>
            <a:r>
              <a:rPr lang="en-US" altLang="zh-CN" sz="1600" b="1" dirty="0" err="1">
                <a:solidFill>
                  <a:srgbClr val="1369B2"/>
                </a:solidFill>
                <a:latin typeface="Courier New" panose="02070309020205020404" pitchFamily="49" charset="0"/>
                <a:ea typeface="宋体" panose="02010600030101010101" pitchFamily="2" charset="-122"/>
              </a:rPr>
              <a:t>plot</a:t>
            </a:r>
            <a:r>
              <a:rPr lang="en-US" altLang="zh-CN" sz="1600" b="1" dirty="0">
                <a:solidFill>
                  <a:srgbClr val="1369B2"/>
                </a:solidFill>
                <a:latin typeface="Courier New" panose="02070309020205020404" pitchFamily="49" charset="0"/>
                <a:ea typeface="宋体" panose="02010600030101010101" pitchFamily="2" charset="-122"/>
              </a:rPr>
              <a:t>(x, </a:t>
            </a:r>
            <a:r>
              <a:rPr lang="en-US" altLang="zh-CN" sz="1600" b="1" dirty="0" err="1">
                <a:solidFill>
                  <a:srgbClr val="1369B2"/>
                </a:solidFill>
                <a:latin typeface="Courier New" panose="02070309020205020404" pitchFamily="49" charset="0"/>
                <a:ea typeface="宋体" panose="02010600030101010101" pitchFamily="2" charset="-122"/>
              </a:rPr>
              <a:t>y_max</a:t>
            </a:r>
            <a:r>
              <a:rPr lang="en-US" altLang="zh-CN" sz="1600" b="1" dirty="0">
                <a:solidFill>
                  <a:srgbClr val="1369B2"/>
                </a:solidFill>
                <a:latin typeface="Courier New" panose="02070309020205020404" pitchFamily="49" charset="0"/>
                <a:ea typeface="宋体" panose="02010600030101010101" pitchFamily="2" charset="-122"/>
              </a:rPr>
              <a:t>)</a:t>
            </a:r>
            <a:endParaRPr lang="zh-CN" altLang="zh-CN" sz="1600" b="1" dirty="0">
              <a:solidFill>
                <a:srgbClr val="1369B2"/>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plt.</a:t>
            </a:r>
            <a:r>
              <a:rPr lang="en-US" altLang="zh-CN" sz="1600" b="1" dirty="0" err="1">
                <a:solidFill>
                  <a:srgbClr val="1369B2"/>
                </a:solidFill>
                <a:latin typeface="Courier New" panose="02070309020205020404" pitchFamily="49" charset="0"/>
                <a:ea typeface="宋体" panose="02010600030101010101" pitchFamily="2" charset="-122"/>
              </a:rPr>
              <a:t>plot</a:t>
            </a:r>
            <a:r>
              <a:rPr lang="en-US" altLang="zh-CN" sz="1600" b="1" dirty="0">
                <a:solidFill>
                  <a:srgbClr val="1369B2"/>
                </a:solidFill>
                <a:latin typeface="Courier New" panose="02070309020205020404" pitchFamily="49" charset="0"/>
                <a:ea typeface="宋体" panose="02010600030101010101" pitchFamily="2" charset="-122"/>
              </a:rPr>
              <a:t>(x, </a:t>
            </a:r>
            <a:r>
              <a:rPr lang="en-US" altLang="zh-CN" sz="1600" b="1" dirty="0" err="1">
                <a:solidFill>
                  <a:srgbClr val="1369B2"/>
                </a:solidFill>
                <a:latin typeface="Courier New" panose="02070309020205020404" pitchFamily="49" charset="0"/>
                <a:ea typeface="宋体" panose="02010600030101010101" pitchFamily="2" charset="-122"/>
              </a:rPr>
              <a:t>y_min</a:t>
            </a:r>
            <a:r>
              <a:rPr lang="en-US" altLang="zh-CN" sz="1600" b="1" dirty="0">
                <a:solidFill>
                  <a:srgbClr val="1369B2"/>
                </a:solidFill>
                <a:latin typeface="Courier New" panose="02070309020205020404" pitchFamily="49" charset="0"/>
                <a:ea typeface="宋体" panose="02010600030101010101" pitchFamily="2" charset="-122"/>
              </a:rPr>
              <a:t>)</a:t>
            </a:r>
            <a:endParaRPr lang="zh-CN" altLang="zh-CN" sz="1600" b="1" dirty="0">
              <a:solidFill>
                <a:srgbClr val="1369B2"/>
              </a:solidFill>
              <a:latin typeface="Courier New" panose="02070309020205020404" pitchFamily="49" charset="0"/>
              <a:ea typeface="宋体" panose="02010600030101010101" pitchFamily="2" charset="-122"/>
            </a:endParaRPr>
          </a:p>
          <a:p>
            <a:r>
              <a:rPr lang="en-US" altLang="zh-CN" sz="1600" dirty="0">
                <a:solidFill>
                  <a:srgbClr val="000000"/>
                </a:solidFill>
                <a:latin typeface="Courier New" panose="02070309020205020404" pitchFamily="49" charset="0"/>
                <a:ea typeface="宋体" panose="02010600030101010101" pitchFamily="2" charset="-122"/>
              </a:rPr>
              <a:t># 3.</a:t>
            </a:r>
            <a:r>
              <a:rPr lang="zh-CN" altLang="zh-CN" sz="1600" dirty="0">
                <a:solidFill>
                  <a:srgbClr val="000000"/>
                </a:solidFill>
                <a:latin typeface="Courier New" panose="02070309020205020404" pitchFamily="49" charset="0"/>
                <a:ea typeface="宋体" panose="02010600030101010101" pitchFamily="2" charset="-122"/>
              </a:rPr>
              <a:t>展示图表</a:t>
            </a:r>
          </a:p>
          <a:p>
            <a:r>
              <a:rPr lang="en-US" altLang="zh-CN" sz="1600" dirty="0" err="1">
                <a:solidFill>
                  <a:srgbClr val="000000"/>
                </a:solidFill>
                <a:latin typeface="Courier New" panose="02070309020205020404" pitchFamily="49" charset="0"/>
                <a:ea typeface="宋体" panose="02010600030101010101" pitchFamily="2" charset="-122"/>
              </a:rPr>
              <a:t>plt.show</a:t>
            </a:r>
            <a:r>
              <a:rPr lang="en-US" altLang="zh-CN" sz="1600" dirty="0">
                <a:solidFill>
                  <a:srgbClr val="000000"/>
                </a:solidFill>
                <a:latin typeface="Courier New" panose="02070309020205020404" pitchFamily="49" charset="0"/>
                <a:ea typeface="宋体" panose="02010600030101010101" pitchFamily="2" charset="-122"/>
              </a:rPr>
              <a:t>()</a:t>
            </a:r>
            <a:endParaRPr lang="zh-CN" altLang="zh-CN" sz="1600" dirty="0">
              <a:solidFill>
                <a:srgbClr val="000000"/>
              </a:solidFill>
              <a:latin typeface="Courier New" panose="02070309020205020404" pitchFamily="49" charset="0"/>
              <a:ea typeface="宋体" panose="02010600030101010101" pitchFamily="2" charset="-122"/>
            </a:endParaRPr>
          </a:p>
        </p:txBody>
      </p:sp>
      <p:sp>
        <p:nvSpPr>
          <p:cNvPr id="17" name="下箭头 16"/>
          <p:cNvSpPr/>
          <p:nvPr/>
        </p:nvSpPr>
        <p:spPr>
          <a:xfrm rot="16200000">
            <a:off x="6321240" y="4039267"/>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descr="C:\Users\itcast\AppData\Local\Microsoft\Windows\INetCache\Content.MSO\86E0FC3B.tmp"/>
          <p:cNvPicPr/>
          <p:nvPr/>
        </p:nvPicPr>
        <p:blipFill>
          <a:blip r:embed="rId3">
            <a:extLst>
              <a:ext uri="{28A0092B-C50C-407E-A947-70E740481C1C}">
                <a14:useLocalDpi xmlns:a14="http://schemas.microsoft.com/office/drawing/2010/main" val="0"/>
              </a:ext>
            </a:extLst>
          </a:blip>
          <a:srcRect/>
          <a:stretch>
            <a:fillRect/>
          </a:stretch>
        </p:blipFill>
        <p:spPr bwMode="auto">
          <a:xfrm>
            <a:off x="6966718" y="2421682"/>
            <a:ext cx="4688759" cy="3528392"/>
          </a:xfrm>
          <a:prstGeom prst="rect">
            <a:avLst/>
          </a:prstGeom>
          <a:noFill/>
          <a:ln>
            <a:noFill/>
          </a:ln>
        </p:spPr>
      </p:pic>
    </p:spTree>
    <p:extLst>
      <p:ext uri="{BB962C8B-B14F-4D97-AF65-F5344CB8AC3E}">
        <p14:creationId xmlns:p14="http://schemas.microsoft.com/office/powerpoint/2010/main" val="755446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13.2.1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绘制折线图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8"/>
            <a:ext cx="395479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绘制</a:t>
            </a:r>
            <a:r>
              <a:rPr lang="zh-CN" altLang="en-US" b="1" dirty="0">
                <a:latin typeface="宋体" panose="02010600030101010101" pitchFamily="2" charset="-122"/>
                <a:ea typeface="宋体" panose="02010600030101010101" pitchFamily="2" charset="-122"/>
              </a:rPr>
              <a:t>带数据标记</a:t>
            </a:r>
            <a:r>
              <a:rPr lang="zh-CN" altLang="zh-CN" b="1" dirty="0">
                <a:latin typeface="宋体" panose="02010600030101010101" pitchFamily="2" charset="-122"/>
                <a:ea typeface="宋体" panose="02010600030101010101" pitchFamily="2" charset="-122"/>
              </a:rPr>
              <a:t>的折线图</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8" name="文本框 7">
            <a:extLst>
              <a:ext uri="{FF2B5EF4-FFF2-40B4-BE49-F238E27FC236}">
                <a16:creationId xmlns:a16="http://schemas.microsoft.com/office/drawing/2014/main" id="{1E1BFBFC-8168-1953-8181-1D9657228AA6}"/>
              </a:ext>
            </a:extLst>
          </p:cNvPr>
          <p:cNvSpPr txBox="1"/>
          <p:nvPr/>
        </p:nvSpPr>
        <p:spPr>
          <a:xfrm>
            <a:off x="1287706" y="2065290"/>
            <a:ext cx="9560028" cy="1356462"/>
          </a:xfrm>
          <a:prstGeom prst="rect">
            <a:avLst/>
          </a:prstGeom>
          <a:noFill/>
        </p:spPr>
        <p:txBody>
          <a:bodyPr wrap="square">
            <a:spAutoFit/>
          </a:bodyPr>
          <a:lstStyle/>
          <a:p>
            <a:pPr>
              <a:lnSpc>
                <a:spcPct val="150000"/>
              </a:lnSpc>
            </a:pPr>
            <a:r>
              <a:rPr lang="zh-CN" altLang="zh-CN" sz="1900" kern="0" dirty="0">
                <a:solidFill>
                  <a:srgbClr val="595959"/>
                </a:solidFill>
                <a:latin typeface="Microsoft YaHei" panose="020B0503020204020204" pitchFamily="34" charset="-122"/>
                <a:ea typeface="Microsoft YaHei" panose="020B0503020204020204" pitchFamily="34" charset="-122"/>
              </a:rPr>
              <a:t>如果希望能够在线条上方添加数据标记，以标注出每个日期对应的数据点的位置，则可以在调用</a:t>
            </a:r>
            <a:r>
              <a:rPr lang="en-US" altLang="zh-CN" sz="1900" kern="0" dirty="0">
                <a:solidFill>
                  <a:srgbClr val="595959"/>
                </a:solidFill>
                <a:latin typeface="Microsoft YaHei" panose="020B0503020204020204" pitchFamily="34" charset="-122"/>
                <a:ea typeface="Microsoft YaHei" panose="020B0503020204020204" pitchFamily="34" charset="-122"/>
              </a:rPr>
              <a:t>plot()</a:t>
            </a:r>
            <a:r>
              <a:rPr lang="zh-CN" altLang="zh-CN" sz="1900" kern="0" dirty="0">
                <a:solidFill>
                  <a:srgbClr val="595959"/>
                </a:solidFill>
                <a:latin typeface="Microsoft YaHei" panose="020B0503020204020204" pitchFamily="34" charset="-122"/>
                <a:ea typeface="Microsoft YaHei" panose="020B0503020204020204" pitchFamily="34" charset="-122"/>
              </a:rPr>
              <a:t>函数绘制线条时</a:t>
            </a:r>
            <a:r>
              <a:rPr lang="zh-CN" altLang="zh-CN" sz="1900" kern="0" dirty="0">
                <a:solidFill>
                  <a:srgbClr val="1369B2"/>
                </a:solidFill>
                <a:latin typeface="Microsoft YaHei" panose="020B0503020204020204" pitchFamily="34" charset="-122"/>
                <a:ea typeface="Microsoft YaHei" panose="020B0503020204020204" pitchFamily="34" charset="-122"/>
              </a:rPr>
              <a:t>将标记取值传递给</a:t>
            </a:r>
            <a:r>
              <a:rPr lang="en-US" altLang="zh-CN" sz="1900" kern="0" dirty="0">
                <a:solidFill>
                  <a:srgbClr val="1369B2"/>
                </a:solidFill>
                <a:latin typeface="Microsoft YaHei" panose="020B0503020204020204" pitchFamily="34" charset="-122"/>
                <a:ea typeface="Microsoft YaHei" panose="020B0503020204020204" pitchFamily="34" charset="-122"/>
              </a:rPr>
              <a:t>marker</a:t>
            </a:r>
            <a:r>
              <a:rPr lang="zh-CN" altLang="zh-CN" sz="1900" kern="0" dirty="0">
                <a:solidFill>
                  <a:srgbClr val="1369B2"/>
                </a:solidFill>
                <a:latin typeface="Microsoft YaHei" panose="020B0503020204020204" pitchFamily="34" charset="-122"/>
                <a:ea typeface="Microsoft YaHei" panose="020B0503020204020204" pitchFamily="34" charset="-122"/>
              </a:rPr>
              <a:t>参数</a:t>
            </a:r>
            <a:r>
              <a:rPr lang="zh-CN" altLang="zh-CN" sz="1900" kern="0" dirty="0">
                <a:solidFill>
                  <a:srgbClr val="595959"/>
                </a:solidFill>
                <a:latin typeface="Microsoft YaHei" panose="020B0503020204020204" pitchFamily="34" charset="-122"/>
                <a:ea typeface="Microsoft YaHei" panose="020B0503020204020204" pitchFamily="34" charset="-122"/>
              </a:rPr>
              <a:t>，另外</a:t>
            </a:r>
            <a:r>
              <a:rPr lang="zh-CN" altLang="zh-CN" sz="1900" kern="0" dirty="0">
                <a:solidFill>
                  <a:srgbClr val="1369B2"/>
                </a:solidFill>
                <a:latin typeface="Microsoft YaHei" panose="020B0503020204020204" pitchFamily="34" charset="-122"/>
                <a:ea typeface="Microsoft YaHei" panose="020B0503020204020204" pitchFamily="34" charset="-122"/>
              </a:rPr>
              <a:t>还可以传入</a:t>
            </a:r>
            <a:r>
              <a:rPr lang="en-US" altLang="zh-CN" sz="1900" kern="0" dirty="0" err="1">
                <a:solidFill>
                  <a:srgbClr val="1369B2"/>
                </a:solidFill>
                <a:latin typeface="Microsoft YaHei" panose="020B0503020204020204" pitchFamily="34" charset="-122"/>
                <a:ea typeface="Microsoft YaHei" panose="020B0503020204020204" pitchFamily="34" charset="-122"/>
              </a:rPr>
              <a:t>markersize</a:t>
            </a:r>
            <a:r>
              <a:rPr lang="zh-CN" altLang="zh-CN" sz="1900" kern="0" dirty="0">
                <a:solidFill>
                  <a:srgbClr val="1369B2"/>
                </a:solidFill>
                <a:latin typeface="Microsoft YaHei" panose="020B0503020204020204" pitchFamily="34" charset="-122"/>
                <a:ea typeface="Microsoft YaHei" panose="020B0503020204020204" pitchFamily="34" charset="-122"/>
              </a:rPr>
              <a:t>或</a:t>
            </a:r>
            <a:r>
              <a:rPr lang="en-US" altLang="zh-CN" sz="1900" kern="0" dirty="0" err="1">
                <a:solidFill>
                  <a:srgbClr val="1369B2"/>
                </a:solidFill>
                <a:latin typeface="Microsoft YaHei" panose="020B0503020204020204" pitchFamily="34" charset="-122"/>
                <a:ea typeface="Microsoft YaHei" panose="020B0503020204020204" pitchFamily="34" charset="-122"/>
              </a:rPr>
              <a:t>ms</a:t>
            </a:r>
            <a:r>
              <a:rPr lang="zh-CN" altLang="zh-CN" sz="1900" kern="0" dirty="0">
                <a:solidFill>
                  <a:srgbClr val="1369B2"/>
                </a:solidFill>
                <a:latin typeface="Microsoft YaHei" panose="020B0503020204020204" pitchFamily="34" charset="-122"/>
                <a:ea typeface="Microsoft YaHei" panose="020B0503020204020204" pitchFamily="34" charset="-122"/>
              </a:rPr>
              <a:t>参数</a:t>
            </a:r>
            <a:r>
              <a:rPr lang="zh-CN" altLang="zh-CN" sz="1900" kern="0" dirty="0">
                <a:solidFill>
                  <a:srgbClr val="595959"/>
                </a:solidFill>
                <a:latin typeface="Microsoft YaHei" panose="020B0503020204020204" pitchFamily="34" charset="-122"/>
                <a:ea typeface="Microsoft YaHei" panose="020B0503020204020204" pitchFamily="34" charset="-122"/>
              </a:rPr>
              <a:t>，</a:t>
            </a:r>
            <a:r>
              <a:rPr lang="zh-CN" altLang="zh-CN" sz="1900" kern="0" dirty="0">
                <a:solidFill>
                  <a:srgbClr val="1369B2"/>
                </a:solidFill>
                <a:latin typeface="Microsoft YaHei" panose="020B0503020204020204" pitchFamily="34" charset="-122"/>
                <a:ea typeface="Microsoft YaHei" panose="020B0503020204020204" pitchFamily="34" charset="-122"/>
              </a:rPr>
              <a:t>用于设置标记的大小</a:t>
            </a:r>
            <a:r>
              <a:rPr lang="zh-CN" altLang="zh-CN" sz="1900" kern="0" dirty="0">
                <a:solidFill>
                  <a:srgbClr val="595959"/>
                </a:solidFill>
                <a:latin typeface="Microsoft YaHei" panose="020B0503020204020204" pitchFamily="34" charset="-122"/>
                <a:ea typeface="Microsoft YaHei" panose="020B0503020204020204" pitchFamily="34" charset="-122"/>
              </a:rPr>
              <a:t>。</a:t>
            </a:r>
          </a:p>
        </p:txBody>
      </p:sp>
      <p:sp>
        <p:nvSpPr>
          <p:cNvPr id="9" name="矩形 8">
            <a:extLst>
              <a:ext uri="{FF2B5EF4-FFF2-40B4-BE49-F238E27FC236}">
                <a16:creationId xmlns:a16="http://schemas.microsoft.com/office/drawing/2014/main" id="{C49064EA-F804-BC14-E703-CDE9B7972A19}"/>
              </a:ext>
            </a:extLst>
          </p:cNvPr>
          <p:cNvSpPr/>
          <p:nvPr/>
        </p:nvSpPr>
        <p:spPr>
          <a:xfrm>
            <a:off x="1260454" y="3861842"/>
            <a:ext cx="4531878" cy="1872208"/>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4D6635A-0BCE-CA74-FF0C-151A5A316414}"/>
              </a:ext>
            </a:extLst>
          </p:cNvPr>
          <p:cNvSpPr txBox="1"/>
          <p:nvPr/>
        </p:nvSpPr>
        <p:spPr>
          <a:xfrm>
            <a:off x="1518650" y="4197781"/>
            <a:ext cx="4015485" cy="1200329"/>
          </a:xfrm>
          <a:prstGeom prst="rect">
            <a:avLst/>
          </a:prstGeom>
          <a:noFill/>
        </p:spPr>
        <p:txBody>
          <a:bodyPr wrap="square">
            <a:spAutoFit/>
          </a:bodyPr>
          <a:lstStyle/>
          <a:p>
            <a:pPr indent="228600"/>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plt.plot</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(x, </a:t>
            </a:r>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y_max</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pPr indent="228600"/>
            <a:r>
              <a:rPr lang="en-US" altLang="zh-CN" sz="18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marker='o', </a:t>
            </a:r>
            <a:r>
              <a:rPr lang="en-US" altLang="zh-CN" sz="1800" b="1" dirty="0" err="1">
                <a:solidFill>
                  <a:srgbClr val="1369B2"/>
                </a:solidFill>
                <a:latin typeface="Courier New" panose="02070309020205020404" pitchFamily="49" charset="0"/>
                <a:ea typeface="宋体" panose="02010600030101010101" pitchFamily="2" charset="-122"/>
                <a:cs typeface="Courier New" panose="02070309020205020404" pitchFamily="49" charset="0"/>
              </a:rPr>
              <a:t>ms</a:t>
            </a:r>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=6</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plt.plot</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(x, </a:t>
            </a:r>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y_min</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pPr indent="228600"/>
            <a:r>
              <a:rPr lang="en-US" altLang="zh-CN" sz="18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marker='*', </a:t>
            </a:r>
            <a:r>
              <a:rPr lang="en-US" altLang="zh-CN" sz="1800" b="1" dirty="0" err="1">
                <a:solidFill>
                  <a:srgbClr val="1369B2"/>
                </a:solidFill>
                <a:latin typeface="Courier New" panose="02070309020205020404" pitchFamily="49" charset="0"/>
                <a:ea typeface="宋体" panose="02010600030101010101" pitchFamily="2" charset="-122"/>
                <a:cs typeface="Courier New" panose="02070309020205020404" pitchFamily="49" charset="0"/>
              </a:rPr>
              <a:t>ms</a:t>
            </a:r>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=8</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pic>
        <p:nvPicPr>
          <p:cNvPr id="12" name="图片 11" descr="C:\Users\itcast\AppData\Local\Microsoft\Windows\INetCache\Content.MSO\5F2D1D01.tmp"/>
          <p:cNvPicPr/>
          <p:nvPr/>
        </p:nvPicPr>
        <p:blipFill>
          <a:blip r:embed="rId3">
            <a:extLst>
              <a:ext uri="{28A0092B-C50C-407E-A947-70E740481C1C}">
                <a14:useLocalDpi xmlns:a14="http://schemas.microsoft.com/office/drawing/2010/main" val="0"/>
              </a:ext>
            </a:extLst>
          </a:blip>
          <a:srcRect/>
          <a:stretch>
            <a:fillRect/>
          </a:stretch>
        </p:blipFill>
        <p:spPr bwMode="auto">
          <a:xfrm>
            <a:off x="6537845" y="3355195"/>
            <a:ext cx="4320480" cy="3251766"/>
          </a:xfrm>
          <a:prstGeom prst="rect">
            <a:avLst/>
          </a:prstGeom>
          <a:noFill/>
          <a:ln>
            <a:noFill/>
          </a:ln>
        </p:spPr>
      </p:pic>
      <p:sp>
        <p:nvSpPr>
          <p:cNvPr id="11" name="下箭头 10"/>
          <p:cNvSpPr/>
          <p:nvPr/>
        </p:nvSpPr>
        <p:spPr>
          <a:xfrm rot="16200000">
            <a:off x="5883358" y="4513619"/>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9098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13.2.1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绘制折线图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8"/>
            <a:ext cx="395479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给</a:t>
            </a:r>
            <a:r>
              <a:rPr lang="zh-CN" altLang="zh-CN" b="1" dirty="0">
                <a:latin typeface="宋体" panose="02010600030101010101" pitchFamily="2" charset="-122"/>
                <a:ea typeface="宋体" panose="02010600030101010101" pitchFamily="2" charset="-122"/>
              </a:rPr>
              <a:t>折线图</a:t>
            </a:r>
            <a:r>
              <a:rPr lang="zh-CN" altLang="en-US" b="1" dirty="0">
                <a:latin typeface="宋体" panose="02010600030101010101" pitchFamily="2" charset="-122"/>
                <a:ea typeface="宋体" panose="02010600030101010101" pitchFamily="2" charset="-122"/>
              </a:rPr>
              <a:t>添加辅助元素</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9" name="矩形 8">
            <a:extLst>
              <a:ext uri="{FF2B5EF4-FFF2-40B4-BE49-F238E27FC236}">
                <a16:creationId xmlns:a16="http://schemas.microsoft.com/office/drawing/2014/main" id="{C49064EA-F804-BC14-E703-CDE9B7972A19}"/>
              </a:ext>
            </a:extLst>
          </p:cNvPr>
          <p:cNvSpPr/>
          <p:nvPr/>
        </p:nvSpPr>
        <p:spPr>
          <a:xfrm>
            <a:off x="1260454" y="2493690"/>
            <a:ext cx="4531878" cy="3347196"/>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4D6635A-0BCE-CA74-FF0C-151A5A316414}"/>
              </a:ext>
            </a:extLst>
          </p:cNvPr>
          <p:cNvSpPr txBox="1"/>
          <p:nvPr/>
        </p:nvSpPr>
        <p:spPr>
          <a:xfrm>
            <a:off x="1518650" y="2736127"/>
            <a:ext cx="4015485" cy="2862322"/>
          </a:xfrm>
          <a:prstGeom prst="rect">
            <a:avLst/>
          </a:prstGeom>
          <a:noFill/>
        </p:spPr>
        <p:txBody>
          <a:bodyPr wrap="square">
            <a:spAutoFit/>
          </a:bodyPr>
          <a:lstStyle/>
          <a:p>
            <a:pPr indent="228600"/>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3.</a:t>
            </a:r>
            <a:r>
              <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完善图表</a:t>
            </a:r>
          </a:p>
          <a:p>
            <a:pPr indent="228600"/>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plt.rcParams</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font.sans</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-serif'] = ['</a:t>
            </a:r>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SimHei</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p>
          <a:p>
            <a:pPr indent="228600"/>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plt.</a:t>
            </a:r>
            <a:r>
              <a:rPr lang="en-US" altLang="zh-CN" sz="1800" b="1" dirty="0" err="1">
                <a:solidFill>
                  <a:srgbClr val="1369B2"/>
                </a:solidFill>
                <a:latin typeface="Courier New" panose="02070309020205020404" pitchFamily="49" charset="0"/>
                <a:ea typeface="宋体" panose="02010600030101010101" pitchFamily="2" charset="-122"/>
                <a:cs typeface="Courier New" panose="02070309020205020404" pitchFamily="49" charset="0"/>
              </a:rPr>
              <a:t>title</a:t>
            </a:r>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a:t>
            </a:r>
            <a:r>
              <a:rPr lang="zh-CN" altLang="en-US"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北京未来</a:t>
            </a:r>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15</a:t>
            </a:r>
            <a:r>
              <a:rPr lang="zh-CN" altLang="en-US"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天的最</a:t>
            </a:r>
            <a:endPar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           </a:t>
            </a:r>
            <a:r>
              <a:rPr lang="zh-CN" altLang="en-US"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高气温和最低气温</a:t>
            </a:r>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a:t>
            </a:r>
            <a:endParaRPr lang="zh-C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plt.</a:t>
            </a:r>
            <a:r>
              <a:rPr lang="en-US" altLang="zh-CN" sz="1800" b="1" dirty="0" err="1">
                <a:solidFill>
                  <a:srgbClr val="1369B2"/>
                </a:solidFill>
                <a:latin typeface="Courier New" panose="02070309020205020404" pitchFamily="49" charset="0"/>
                <a:ea typeface="宋体" panose="02010600030101010101" pitchFamily="2" charset="-122"/>
                <a:cs typeface="Courier New" panose="02070309020205020404" pitchFamily="49" charset="0"/>
              </a:rPr>
              <a:t>xlabel</a:t>
            </a:r>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a:t>
            </a:r>
            <a:r>
              <a:rPr lang="zh-C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日期</a:t>
            </a:r>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a:t>
            </a:r>
            <a:endParaRPr lang="zh-C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plt.</a:t>
            </a:r>
            <a:r>
              <a:rPr lang="en-US" altLang="zh-CN" sz="1800" b="1" dirty="0" err="1">
                <a:solidFill>
                  <a:srgbClr val="1369B2"/>
                </a:solidFill>
                <a:latin typeface="Courier New" panose="02070309020205020404" pitchFamily="49" charset="0"/>
                <a:ea typeface="宋体" panose="02010600030101010101" pitchFamily="2" charset="-122"/>
                <a:cs typeface="Courier New" panose="02070309020205020404" pitchFamily="49" charset="0"/>
              </a:rPr>
              <a:t>ylabel</a:t>
            </a:r>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a:t>
            </a:r>
            <a:r>
              <a:rPr lang="zh-C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气温</a:t>
            </a:r>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a:t>
            </a:r>
            <a:r>
              <a:rPr lang="zh-C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摄氏度</a:t>
            </a:r>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a:t>
            </a:r>
            <a:endParaRPr lang="zh-C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4.</a:t>
            </a:r>
            <a:r>
              <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展示图表</a:t>
            </a:r>
          </a:p>
          <a:p>
            <a:pPr indent="228600"/>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plt.show</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11" name="下箭头 10"/>
          <p:cNvSpPr/>
          <p:nvPr/>
        </p:nvSpPr>
        <p:spPr>
          <a:xfrm rot="16200000">
            <a:off x="5883358" y="3882962"/>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266" name="Picture 2" descr="下载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7844" y="2382527"/>
            <a:ext cx="4381898" cy="345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2038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13.2.2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绘制柱形图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37363" cy="1338828"/>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a:t>
            </a:r>
            <a:r>
              <a:rPr lang="zh-CN" altLang="en-US" sz="1800" dirty="0">
                <a:solidFill>
                  <a:srgbClr val="1369B2"/>
                </a:solidFill>
                <a:latin typeface="微软雅黑" panose="020B0503020204020204" pitchFamily="34" charset="-122"/>
                <a:ea typeface="微软雅黑" panose="020B0503020204020204" pitchFamily="34" charset="-122"/>
                <a:cs typeface="+mn-ea"/>
              </a:rPr>
              <a:t>绘制柱形图的方式</a:t>
            </a:r>
            <a:r>
              <a:rPr lang="zh-CN" altLang="zh-CN" sz="1800" dirty="0">
                <a:solidFill>
                  <a:srgbClr val="595959"/>
                </a:solidFill>
                <a:latin typeface="微软雅黑" panose="020B0503020204020204" pitchFamily="34" charset="-122"/>
                <a:ea typeface="微软雅黑" panose="020B0503020204020204" pitchFamily="34" charset="-122"/>
                <a:cs typeface="+mn-ea"/>
              </a:rPr>
              <a:t>，能够</a:t>
            </a:r>
            <a:r>
              <a:rPr lang="zh-CN" altLang="en-US" sz="1800" dirty="0">
                <a:solidFill>
                  <a:srgbClr val="595959"/>
                </a:solidFill>
                <a:latin typeface="微软雅黑" panose="020B0503020204020204" pitchFamily="34" charset="-122"/>
                <a:ea typeface="微软雅黑" panose="020B0503020204020204" pitchFamily="34" charset="-122"/>
                <a:cs typeface="+mn-ea"/>
              </a:rPr>
              <a:t>根据需要通过</a:t>
            </a:r>
            <a:r>
              <a:rPr lang="en-US" altLang="zh-CN" sz="1800" dirty="0">
                <a:solidFill>
                  <a:srgbClr val="595959"/>
                </a:solidFill>
                <a:latin typeface="微软雅黑" panose="020B0503020204020204" pitchFamily="34" charset="-122"/>
                <a:ea typeface="微软雅黑" panose="020B0503020204020204" pitchFamily="34" charset="-122"/>
                <a:cs typeface="+mn-ea"/>
              </a:rPr>
              <a:t>pyplot</a:t>
            </a:r>
            <a:r>
              <a:rPr lang="zh-CN" altLang="zh-CN" sz="1800" dirty="0">
                <a:solidFill>
                  <a:srgbClr val="595959"/>
                </a:solidFill>
                <a:latin typeface="微软雅黑" panose="020B0503020204020204" pitchFamily="34" charset="-122"/>
                <a:ea typeface="微软雅黑" panose="020B0503020204020204" pitchFamily="34" charset="-122"/>
                <a:cs typeface="+mn-ea"/>
              </a:rPr>
              <a:t>模块</a:t>
            </a:r>
            <a:r>
              <a:rPr lang="zh-CN" altLang="en-US" sz="1800" dirty="0">
                <a:solidFill>
                  <a:srgbClr val="595959"/>
                </a:solidFill>
                <a:latin typeface="微软雅黑" panose="020B0503020204020204" pitchFamily="34" charset="-122"/>
                <a:ea typeface="微软雅黑" panose="020B0503020204020204" pitchFamily="34" charset="-122"/>
                <a:cs typeface="+mn-ea"/>
              </a:rPr>
              <a:t>绘制指定样式的柱形图</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1952171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671292" y="572758"/>
            <a:ext cx="3911746"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章节概述</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1369B2"/>
                </a:solidFill>
                <a:latin typeface="微软雅黑" panose="020B0503020204020204" pitchFamily="34" charset="-122"/>
                <a:ea typeface="微软雅黑" panose="020B0503020204020204" pitchFamily="34" charset="-122"/>
                <a:cs typeface="+mn-ea"/>
                <a:sym typeface="+mn-lt"/>
              </a:rPr>
              <a:t> Summary</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sp>
        <p:nvSpPr>
          <p:cNvPr id="80" name="TextBox 35"/>
          <p:cNvSpPr txBox="1">
            <a:spLocks noChangeArrowheads="1"/>
          </p:cNvSpPr>
          <p:nvPr/>
        </p:nvSpPr>
        <p:spPr bwMode="auto">
          <a:xfrm>
            <a:off x="1918742" y="2925738"/>
            <a:ext cx="8280920" cy="2616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nchor="t">
            <a:spAutoFit/>
          </a:bodyPr>
          <a:lstStyle>
            <a:lvl1pPr>
              <a:defRPr>
                <a:solidFill>
                  <a:schemeClr val="tx1"/>
                </a:solidFill>
                <a:latin typeface="Calibri" panose="020F0702030404030204" pitchFamily="34" charset="0"/>
                <a:ea typeface="宋体" pitchFamily="2" charset="-122"/>
              </a:defRPr>
            </a:lvl1pPr>
            <a:lvl2pPr marL="742950" indent="-285750">
              <a:defRPr>
                <a:solidFill>
                  <a:schemeClr val="tx1"/>
                </a:solidFill>
                <a:latin typeface="Calibri" panose="020F0702030404030204" pitchFamily="34" charset="0"/>
                <a:ea typeface="宋体" pitchFamily="2" charset="-122"/>
              </a:defRPr>
            </a:lvl2pPr>
            <a:lvl3pPr marL="1143000" indent="-228600">
              <a:defRPr>
                <a:solidFill>
                  <a:schemeClr val="tx1"/>
                </a:solidFill>
                <a:latin typeface="Calibri" panose="020F0702030404030204" pitchFamily="34" charset="0"/>
                <a:ea typeface="宋体" pitchFamily="2" charset="-122"/>
              </a:defRPr>
            </a:lvl3pPr>
            <a:lvl4pPr marL="1600200" indent="-228600">
              <a:defRPr>
                <a:solidFill>
                  <a:schemeClr val="tx1"/>
                </a:solidFill>
                <a:latin typeface="Calibri" panose="020F0702030404030204" pitchFamily="34" charset="0"/>
                <a:ea typeface="宋体" pitchFamily="2" charset="-122"/>
              </a:defRPr>
            </a:lvl4pPr>
            <a:lvl5pPr marL="2057400" indent="-228600">
              <a:defRPr>
                <a:solidFill>
                  <a:schemeClr val="tx1"/>
                </a:solidFill>
                <a:latin typeface="Calibri" panose="020F07020304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7020304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7020304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7020304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702030404030204" pitchFamily="34" charset="0"/>
                <a:ea typeface="宋体" pitchFamily="2" charset="-122"/>
              </a:defRPr>
            </a:lvl9pPr>
          </a:lstStyle>
          <a:p>
            <a:pPr algn="just">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rPr>
              <a:t>大多数情况下，我们获取的数据是以文字或数字的形式进行呈现的，这种密密麻麻的文字或数字不仅会降低数据信息的可读性，而且无法很好地展示数据之间的关系和规律。为了解决这些问题，</a:t>
            </a:r>
            <a:r>
              <a:rPr lang="zh-CN" altLang="zh-CN" sz="1800" dirty="0">
                <a:solidFill>
                  <a:srgbClr val="1369B2"/>
                </a:solidFill>
                <a:latin typeface="微软雅黑" panose="020B0503020204020204" pitchFamily="34" charset="-122"/>
                <a:ea typeface="微软雅黑" panose="020B0503020204020204" pitchFamily="34" charset="-122"/>
              </a:rPr>
              <a:t>数据可视化应运而生，它可以使数据变得更直观，更容易被人们理解与接受</a:t>
            </a:r>
            <a:r>
              <a:rPr lang="zh-CN" altLang="zh-CN" sz="1800" dirty="0">
                <a:solidFill>
                  <a:srgbClr val="595959"/>
                </a:solidFill>
                <a:latin typeface="微软雅黑" panose="020B0503020204020204" pitchFamily="34" charset="-122"/>
                <a:ea typeface="微软雅黑" panose="020B0503020204020204" pitchFamily="34" charset="-122"/>
              </a:rPr>
              <a:t>。</a:t>
            </a:r>
            <a:r>
              <a:rPr lang="en-US" altLang="zh-CN" sz="1800" dirty="0">
                <a:solidFill>
                  <a:srgbClr val="595959"/>
                </a:solidFill>
                <a:latin typeface="微软雅黑" panose="020B0503020204020204" pitchFamily="34" charset="-122"/>
                <a:ea typeface="微软雅黑" panose="020B0503020204020204" pitchFamily="34" charset="-122"/>
              </a:rPr>
              <a:t>Python</a:t>
            </a:r>
            <a:r>
              <a:rPr lang="zh-CN" altLang="zh-CN" sz="1800" dirty="0">
                <a:solidFill>
                  <a:srgbClr val="595959"/>
                </a:solidFill>
                <a:latin typeface="微软雅黑" panose="020B0503020204020204" pitchFamily="34" charset="-122"/>
                <a:ea typeface="微软雅黑" panose="020B0503020204020204" pitchFamily="34" charset="-122"/>
              </a:rPr>
              <a:t>提供了许多优秀的用于实现数据可视化功能的库，比如</a:t>
            </a:r>
            <a:r>
              <a:rPr lang="en-US" altLang="zh-CN" sz="1800" dirty="0" err="1">
                <a:solidFill>
                  <a:srgbClr val="1369B2"/>
                </a:solidFill>
                <a:latin typeface="微软雅黑" panose="020B0503020204020204" pitchFamily="34" charset="-122"/>
                <a:ea typeface="微软雅黑" panose="020B0503020204020204" pitchFamily="34" charset="-122"/>
              </a:rPr>
              <a:t>Matplotlib</a:t>
            </a:r>
            <a:r>
              <a:rPr lang="zh-CN" altLang="zh-CN" sz="1800" dirty="0">
                <a:solidFill>
                  <a:srgbClr val="595959"/>
                </a:solidFill>
                <a:latin typeface="微软雅黑" panose="020B0503020204020204" pitchFamily="34" charset="-122"/>
                <a:ea typeface="微软雅黑" panose="020B0503020204020204" pitchFamily="34" charset="-122"/>
              </a:rPr>
              <a:t>、</a:t>
            </a:r>
            <a:r>
              <a:rPr lang="en-US" altLang="zh-CN" sz="1800" dirty="0" err="1">
                <a:solidFill>
                  <a:srgbClr val="1369B2"/>
                </a:solidFill>
                <a:latin typeface="微软雅黑" panose="020B0503020204020204" pitchFamily="34" charset="-122"/>
                <a:ea typeface="微软雅黑" panose="020B0503020204020204" pitchFamily="34" charset="-122"/>
              </a:rPr>
              <a:t>Seaborn</a:t>
            </a:r>
            <a:r>
              <a:rPr lang="zh-CN" altLang="zh-CN" sz="1800" dirty="0">
                <a:solidFill>
                  <a:srgbClr val="595959"/>
                </a:solidFill>
                <a:latin typeface="微软雅黑" panose="020B0503020204020204" pitchFamily="34" charset="-122"/>
                <a:ea typeface="微软雅黑" panose="020B0503020204020204" pitchFamily="34" charset="-122"/>
              </a:rPr>
              <a:t>、</a:t>
            </a:r>
            <a:r>
              <a:rPr lang="en-US" altLang="zh-CN" sz="1800" dirty="0" err="1">
                <a:solidFill>
                  <a:srgbClr val="1369B2"/>
                </a:solidFill>
                <a:latin typeface="微软雅黑" panose="020B0503020204020204" pitchFamily="34" charset="-122"/>
                <a:ea typeface="微软雅黑" panose="020B0503020204020204" pitchFamily="34" charset="-122"/>
              </a:rPr>
              <a:t>Pyecharts</a:t>
            </a:r>
            <a:r>
              <a:rPr lang="zh-CN" altLang="zh-CN" sz="1800" dirty="0">
                <a:solidFill>
                  <a:srgbClr val="595959"/>
                </a:solidFill>
                <a:latin typeface="微软雅黑" panose="020B0503020204020204" pitchFamily="34" charset="-122"/>
                <a:ea typeface="微软雅黑" panose="020B0503020204020204" pitchFamily="34" charset="-122"/>
              </a:rPr>
              <a:t>等，本章将围绕着这些库的基本使用进行详细地讲解。</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13.2.2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绘制柱形图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18096A58-1789-EEAE-4098-FE0F6DF9454A}"/>
              </a:ext>
            </a:extLst>
          </p:cNvPr>
          <p:cNvSpPr/>
          <p:nvPr/>
        </p:nvSpPr>
        <p:spPr>
          <a:xfrm>
            <a:off x="1276318" y="1406568"/>
            <a:ext cx="203743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基本思路</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1" name="形状 10"/>
          <p:cNvSpPr/>
          <p:nvPr/>
        </p:nvSpPr>
        <p:spPr>
          <a:xfrm>
            <a:off x="2967990" y="3616486"/>
            <a:ext cx="2361565" cy="2361565"/>
          </a:xfrm>
          <a:prstGeom prst="leftCircularArrow">
            <a:avLst>
              <a:gd name="adj1" fmla="val 2872"/>
              <a:gd name="adj2" fmla="val 351158"/>
              <a:gd name="adj3" fmla="val 2126668"/>
              <a:gd name="adj4" fmla="val 9024489"/>
              <a:gd name="adj5" fmla="val 3351"/>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12" name="形状 16501"/>
          <p:cNvSpPr/>
          <p:nvPr/>
        </p:nvSpPr>
        <p:spPr>
          <a:xfrm>
            <a:off x="1397000" y="3358421"/>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91440" tIns="66040" rIns="66040" bIns="91440" anchor="t">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6" name="形状 16502"/>
          <p:cNvSpPr/>
          <p:nvPr/>
        </p:nvSpPr>
        <p:spPr>
          <a:xfrm>
            <a:off x="2802890" y="46074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17" name="形状 16503"/>
          <p:cNvSpPr/>
          <p:nvPr/>
        </p:nvSpPr>
        <p:spPr>
          <a:xfrm>
            <a:off x="5370078" y="2311995"/>
            <a:ext cx="2642870" cy="2642870"/>
          </a:xfrm>
          <a:prstGeom prst="circularArrow">
            <a:avLst>
              <a:gd name="adj1" fmla="val 2567"/>
              <a:gd name="adj2" fmla="val 311540"/>
              <a:gd name="adj3" fmla="val 19512949"/>
              <a:gd name="adj4" fmla="val 12575511"/>
              <a:gd name="adj5" fmla="val 2994"/>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18" name="形状 16504"/>
          <p:cNvSpPr/>
          <p:nvPr/>
        </p:nvSpPr>
        <p:spPr>
          <a:xfrm>
            <a:off x="3865245" y="335778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66040" tIns="292735" rIns="66040" bIns="66040" anchor="b">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9" name="形状 16506"/>
          <p:cNvSpPr/>
          <p:nvPr/>
        </p:nvSpPr>
        <p:spPr>
          <a:xfrm>
            <a:off x="6316980" y="337683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91440" tIns="66040" rIns="66040" bIns="91440" anchor="t">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20" name="形状 16508"/>
          <p:cNvSpPr/>
          <p:nvPr/>
        </p:nvSpPr>
        <p:spPr>
          <a:xfrm>
            <a:off x="8768080" y="337556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66040" tIns="292735" rIns="66040" bIns="66040" anchor="b">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21" name="文本框 20"/>
          <p:cNvSpPr txBox="1"/>
          <p:nvPr/>
        </p:nvSpPr>
        <p:spPr>
          <a:xfrm>
            <a:off x="2546350" y="4688756"/>
            <a:ext cx="1266190" cy="523220"/>
          </a:xfrm>
          <a:prstGeom prst="rect">
            <a:avLst/>
          </a:prstGeom>
          <a:noFill/>
        </p:spPr>
        <p:txBody>
          <a:bodyPr vert="horz" wrap="square" lIns="91440" tIns="45720" rIns="91440" bIns="45720" anchor="t">
            <a:spAutoFit/>
          </a:bodyPr>
          <a:lstStyle/>
          <a:p>
            <a:pPr marL="0" marR="0" lvl="0" indent="0" algn="ctr" defTabSz="508000" rtl="0" eaLnBrk="0"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黑体" panose="02010609060101010101" pitchFamily="49" charset="-122"/>
                <a:ea typeface="黑体" panose="02010609060101010101" pitchFamily="49" charset="-122"/>
                <a:sym typeface="+mn-ea"/>
              </a:rPr>
              <a:t>1</a:t>
            </a:r>
            <a:endParaRPr kumimoji="0" lang="zh-CN" altLang="en-US"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sym typeface="+mn-ea"/>
            </a:endParaRPr>
          </a:p>
        </p:txBody>
      </p:sp>
      <p:sp>
        <p:nvSpPr>
          <p:cNvPr id="22" name="形状 21"/>
          <p:cNvSpPr/>
          <p:nvPr/>
        </p:nvSpPr>
        <p:spPr>
          <a:xfrm>
            <a:off x="7829157" y="3617501"/>
            <a:ext cx="2361565" cy="2361565"/>
          </a:xfrm>
          <a:prstGeom prst="leftCircularArrow">
            <a:avLst>
              <a:gd name="adj1" fmla="val 2872"/>
              <a:gd name="adj2" fmla="val 351158"/>
              <a:gd name="adj3" fmla="val 2126668"/>
              <a:gd name="adj4" fmla="val 9024489"/>
              <a:gd name="adj5" fmla="val 3351"/>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23" name="文本框 22"/>
          <p:cNvSpPr txBox="1"/>
          <p:nvPr/>
        </p:nvSpPr>
        <p:spPr>
          <a:xfrm>
            <a:off x="1418906" y="3701227"/>
            <a:ext cx="1894842" cy="924612"/>
          </a:xfrm>
          <a:prstGeom prst="rect">
            <a:avLst/>
          </a:prstGeom>
          <a:noFill/>
          <a:ln w="0">
            <a:noFill/>
          </a:ln>
        </p:spPr>
        <p:txBody>
          <a:bodyPr vert="horz" wrap="square" lIns="89535" tIns="46355" rIns="89535" bIns="46355" anchor="t">
            <a:spAutoFit/>
          </a:bodyPr>
          <a:lstStyle/>
          <a:p>
            <a:pPr lvl="0"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导入</a:t>
            </a:r>
            <a:endPar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a:p>
            <a:pPr lvl="0" algn="ctr">
              <a:lnSpc>
                <a:spcPct val="150000"/>
              </a:lnSpc>
              <a:defRPr/>
            </a:pP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pyplot</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模块</a:t>
            </a:r>
            <a:endPar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24" name="文本框 23"/>
          <p:cNvSpPr txBox="1"/>
          <p:nvPr/>
        </p:nvSpPr>
        <p:spPr>
          <a:xfrm>
            <a:off x="6365723" y="3699665"/>
            <a:ext cx="1894842" cy="875689"/>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完善图表，</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添加辅助元素</a:t>
            </a:r>
            <a:endParaRPr lang="zh-CN" altLang="en-US"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25" name="文本框 24"/>
          <p:cNvSpPr txBox="1"/>
          <p:nvPr/>
        </p:nvSpPr>
        <p:spPr>
          <a:xfrm>
            <a:off x="3933073" y="3739013"/>
            <a:ext cx="1894842" cy="875689"/>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使用</a:t>
            </a: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bar()</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函数</a:t>
            </a:r>
            <a:endPar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endParaRPr>
          </a:p>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绘制柱形</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26" name="文本框 25"/>
          <p:cNvSpPr txBox="1"/>
          <p:nvPr/>
        </p:nvSpPr>
        <p:spPr>
          <a:xfrm>
            <a:off x="8843008" y="3739013"/>
            <a:ext cx="1894842" cy="924612"/>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使用</a:t>
            </a: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show()</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函数</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展示图表</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27" name="形状 16502"/>
          <p:cNvSpPr/>
          <p:nvPr/>
        </p:nvSpPr>
        <p:spPr>
          <a:xfrm>
            <a:off x="5269865" y="30326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28" name="文本框 27"/>
          <p:cNvSpPr txBox="1"/>
          <p:nvPr/>
        </p:nvSpPr>
        <p:spPr>
          <a:xfrm>
            <a:off x="5327967" y="3108241"/>
            <a:ext cx="631825"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2</a:t>
            </a:r>
            <a:endParaRPr lang="zh-CN" altLang="en-US" sz="2800" b="1" dirty="0">
              <a:solidFill>
                <a:schemeClr val="bg1"/>
              </a:solidFill>
              <a:latin typeface="黑体" panose="02010609060101010101" pitchFamily="49" charset="-122"/>
              <a:ea typeface="黑体" panose="02010609060101010101" pitchFamily="49" charset="-122"/>
              <a:sym typeface="+mn-ea"/>
            </a:endParaRPr>
          </a:p>
        </p:txBody>
      </p:sp>
      <p:sp>
        <p:nvSpPr>
          <p:cNvPr id="29" name="形状 16502"/>
          <p:cNvSpPr/>
          <p:nvPr/>
        </p:nvSpPr>
        <p:spPr>
          <a:xfrm>
            <a:off x="7713303" y="46074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30" name="文本框 29"/>
          <p:cNvSpPr txBox="1"/>
          <p:nvPr/>
        </p:nvSpPr>
        <p:spPr>
          <a:xfrm>
            <a:off x="7472563" y="4688756"/>
            <a:ext cx="1230630"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3</a:t>
            </a:r>
            <a:endParaRPr lang="ko-KR" altLang="en-US" sz="2800" b="1" dirty="0">
              <a:solidFill>
                <a:schemeClr val="bg1"/>
              </a:solidFill>
              <a:latin typeface="黑体" panose="02010609060101010101" pitchFamily="49" charset="-122"/>
              <a:ea typeface="黑体" panose="02010609060101010101" pitchFamily="49" charset="-122"/>
            </a:endParaRPr>
          </a:p>
        </p:txBody>
      </p:sp>
      <p:sp>
        <p:nvSpPr>
          <p:cNvPr id="32" name="形状 16502"/>
          <p:cNvSpPr/>
          <p:nvPr/>
        </p:nvSpPr>
        <p:spPr>
          <a:xfrm>
            <a:off x="10138535" y="30326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33" name="文本框 32"/>
          <p:cNvSpPr txBox="1"/>
          <p:nvPr/>
        </p:nvSpPr>
        <p:spPr>
          <a:xfrm>
            <a:off x="9838096" y="3110210"/>
            <a:ext cx="1348105"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4</a:t>
            </a:r>
            <a:endParaRPr lang="zh-CN" altLang="en-US" sz="2800" b="1" dirty="0">
              <a:solidFill>
                <a:schemeClr val="bg1"/>
              </a:solidFill>
              <a:latin typeface="黑体" panose="02010609060101010101" pitchFamily="49" charset="-122"/>
              <a:ea typeface="黑体" panose="02010609060101010101" pitchFamily="49" charset="-122"/>
              <a:sym typeface="+mn-ea"/>
            </a:endParaRPr>
          </a:p>
        </p:txBody>
      </p:sp>
    </p:spTree>
    <p:extLst>
      <p:ext uri="{BB962C8B-B14F-4D97-AF65-F5344CB8AC3E}">
        <p14:creationId xmlns:p14="http://schemas.microsoft.com/office/powerpoint/2010/main" val="348740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13.2.2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绘制柱形图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4" name="矩形: 圆角 139">
            <a:extLst>
              <a:ext uri="{FF2B5EF4-FFF2-40B4-BE49-F238E27FC236}">
                <a16:creationId xmlns:a16="http://schemas.microsoft.com/office/drawing/2014/main" id="{18096A58-1789-EEAE-4098-FE0F6DF9454A}"/>
              </a:ext>
            </a:extLst>
          </p:cNvPr>
          <p:cNvSpPr/>
          <p:nvPr/>
        </p:nvSpPr>
        <p:spPr>
          <a:xfrm>
            <a:off x="1276318" y="1406568"/>
            <a:ext cx="431483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绘制包含一组柱形的柱形图</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35" name="矩形 34">
            <a:extLst>
              <a:ext uri="{FF2B5EF4-FFF2-40B4-BE49-F238E27FC236}">
                <a16:creationId xmlns:a16="http://schemas.microsoft.com/office/drawing/2014/main" id="{361CAA81-0507-65DC-AD31-AFCAEBF8588E}"/>
              </a:ext>
            </a:extLst>
          </p:cNvPr>
          <p:cNvSpPr/>
          <p:nvPr/>
        </p:nvSpPr>
        <p:spPr>
          <a:xfrm>
            <a:off x="1276318" y="2518494"/>
            <a:ext cx="4962904" cy="3647603"/>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B9F3DCC8-58F8-42D9-C2A9-18C2C694DAF0}"/>
              </a:ext>
            </a:extLst>
          </p:cNvPr>
          <p:cNvSpPr txBox="1"/>
          <p:nvPr/>
        </p:nvSpPr>
        <p:spPr>
          <a:xfrm>
            <a:off x="1484926" y="2818801"/>
            <a:ext cx="4610280" cy="3046988"/>
          </a:xfrm>
          <a:prstGeom prst="rect">
            <a:avLst/>
          </a:prstGeom>
          <a:noFill/>
        </p:spPr>
        <p:txBody>
          <a:bodyPr wrap="square">
            <a:spAutoFit/>
          </a:bodyPr>
          <a:lstStyle/>
          <a:p>
            <a:r>
              <a:rPr lang="en-US" altLang="zh-CN" sz="1600" dirty="0">
                <a:solidFill>
                  <a:srgbClr val="000000"/>
                </a:solidFill>
                <a:latin typeface="Courier New" panose="02070309020205020404" pitchFamily="49" charset="0"/>
                <a:ea typeface="宋体" panose="02010600030101010101" pitchFamily="2" charset="-122"/>
              </a:rPr>
              <a:t>import </a:t>
            </a:r>
            <a:r>
              <a:rPr lang="en-US" altLang="zh-CN" sz="1600" dirty="0" err="1">
                <a:solidFill>
                  <a:srgbClr val="000000"/>
                </a:solidFill>
                <a:latin typeface="Courier New" panose="02070309020205020404" pitchFamily="49" charset="0"/>
                <a:ea typeface="宋体" panose="02010600030101010101" pitchFamily="2" charset="-122"/>
              </a:rPr>
              <a:t>numpy</a:t>
            </a:r>
            <a:r>
              <a:rPr lang="en-US" altLang="zh-CN" sz="1600" dirty="0">
                <a:solidFill>
                  <a:srgbClr val="000000"/>
                </a:solidFill>
                <a:latin typeface="Courier New" panose="02070309020205020404" pitchFamily="49" charset="0"/>
                <a:ea typeface="宋体" panose="02010600030101010101" pitchFamily="2" charset="-122"/>
              </a:rPr>
              <a:t> as np</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a:solidFill>
                  <a:srgbClr val="000000"/>
                </a:solidFill>
                <a:latin typeface="Courier New" panose="02070309020205020404" pitchFamily="49" charset="0"/>
                <a:ea typeface="宋体" panose="02010600030101010101" pitchFamily="2" charset="-122"/>
              </a:rPr>
              <a:t># 1.</a:t>
            </a:r>
            <a:r>
              <a:rPr lang="zh-CN" altLang="zh-CN" sz="1600" dirty="0">
                <a:solidFill>
                  <a:srgbClr val="000000"/>
                </a:solidFill>
                <a:latin typeface="Courier New" panose="02070309020205020404" pitchFamily="49" charset="0"/>
                <a:ea typeface="宋体" panose="02010600030101010101" pitchFamily="2" charset="-122"/>
              </a:rPr>
              <a:t>导入</a:t>
            </a:r>
            <a:r>
              <a:rPr lang="en-US" altLang="zh-CN" sz="1600" dirty="0">
                <a:solidFill>
                  <a:srgbClr val="000000"/>
                </a:solidFill>
                <a:latin typeface="Courier New" panose="02070309020205020404" pitchFamily="49" charset="0"/>
                <a:ea typeface="宋体" panose="02010600030101010101" pitchFamily="2" charset="-122"/>
              </a:rPr>
              <a:t>pyplot</a:t>
            </a:r>
            <a:r>
              <a:rPr lang="zh-CN" altLang="zh-CN" sz="1600" dirty="0">
                <a:solidFill>
                  <a:srgbClr val="000000"/>
                </a:solidFill>
                <a:latin typeface="Courier New" panose="02070309020205020404" pitchFamily="49" charset="0"/>
                <a:ea typeface="宋体" panose="02010600030101010101" pitchFamily="2" charset="-122"/>
              </a:rPr>
              <a:t>模块</a:t>
            </a:r>
          </a:p>
          <a:p>
            <a:r>
              <a:rPr lang="en-US" altLang="zh-CN" sz="1600" dirty="0">
                <a:solidFill>
                  <a:srgbClr val="000000"/>
                </a:solidFill>
                <a:latin typeface="Courier New" panose="02070309020205020404" pitchFamily="49" charset="0"/>
                <a:ea typeface="宋体" panose="02010600030101010101" pitchFamily="2" charset="-122"/>
              </a:rPr>
              <a:t>import </a:t>
            </a:r>
            <a:r>
              <a:rPr lang="en-US" altLang="zh-CN" sz="1600" dirty="0" err="1">
                <a:solidFill>
                  <a:srgbClr val="000000"/>
                </a:solidFill>
                <a:latin typeface="Courier New" panose="02070309020205020404" pitchFamily="49" charset="0"/>
                <a:ea typeface="宋体" panose="02010600030101010101" pitchFamily="2" charset="-122"/>
              </a:rPr>
              <a:t>matplotlib</a:t>
            </a:r>
            <a:r>
              <a:rPr lang="en-US" altLang="zh-CN" sz="1600" dirty="0">
                <a:solidFill>
                  <a:srgbClr val="000000"/>
                </a:solidFill>
                <a:latin typeface="Courier New" panose="02070309020205020404" pitchFamily="49" charset="0"/>
                <a:ea typeface="宋体" panose="02010600030101010101" pitchFamily="2" charset="-122"/>
              </a:rPr>
              <a:t>. pyplot as </a:t>
            </a:r>
            <a:r>
              <a:rPr lang="en-US" altLang="zh-CN" sz="1600" dirty="0" err="1">
                <a:solidFill>
                  <a:srgbClr val="000000"/>
                </a:solidFill>
                <a:latin typeface="Courier New" panose="02070309020205020404" pitchFamily="49" charset="0"/>
                <a:ea typeface="宋体" panose="02010600030101010101" pitchFamily="2" charset="-122"/>
              </a:rPr>
              <a:t>plt</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a:solidFill>
                  <a:srgbClr val="000000"/>
                </a:solidFill>
                <a:latin typeface="Courier New" panose="02070309020205020404" pitchFamily="49" charset="0"/>
                <a:ea typeface="宋体" panose="02010600030101010101" pitchFamily="2" charset="-122"/>
              </a:rPr>
              <a:t># 2.</a:t>
            </a:r>
            <a:r>
              <a:rPr lang="zh-CN" altLang="zh-CN" sz="1600" dirty="0">
                <a:solidFill>
                  <a:srgbClr val="000000"/>
                </a:solidFill>
                <a:latin typeface="Courier New" panose="02070309020205020404" pitchFamily="49" charset="0"/>
                <a:ea typeface="宋体" panose="02010600030101010101" pitchFamily="2" charset="-122"/>
              </a:rPr>
              <a:t>绘制柱形</a:t>
            </a:r>
          </a:p>
          <a:p>
            <a:r>
              <a:rPr lang="en-US" altLang="zh-CN" sz="1600" dirty="0">
                <a:solidFill>
                  <a:srgbClr val="000000"/>
                </a:solidFill>
                <a:latin typeface="Courier New" panose="02070309020205020404" pitchFamily="49" charset="0"/>
                <a:ea typeface="宋体" panose="02010600030101010101" pitchFamily="2" charset="-122"/>
              </a:rPr>
              <a:t>x = </a:t>
            </a:r>
            <a:r>
              <a:rPr lang="en-US" altLang="zh-CN" sz="1600" dirty="0" err="1">
                <a:solidFill>
                  <a:srgbClr val="000000"/>
                </a:solidFill>
                <a:latin typeface="Courier New" panose="02070309020205020404" pitchFamily="49" charset="0"/>
                <a:ea typeface="宋体" panose="02010600030101010101" pitchFamily="2" charset="-122"/>
              </a:rPr>
              <a:t>np.arange</a:t>
            </a:r>
            <a:r>
              <a:rPr lang="en-US" altLang="zh-CN" sz="1600" dirty="0">
                <a:solidFill>
                  <a:srgbClr val="000000"/>
                </a:solidFill>
                <a:latin typeface="Courier New" panose="02070309020205020404" pitchFamily="49" charset="0"/>
                <a:ea typeface="宋体" panose="02010600030101010101" pitchFamily="2" charset="-122"/>
              </a:rPr>
              <a:t>(1, 6)  </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y_a</a:t>
            </a:r>
            <a:r>
              <a:rPr lang="en-US" altLang="zh-CN" sz="1600" dirty="0">
                <a:solidFill>
                  <a:srgbClr val="000000"/>
                </a:solidFill>
                <a:latin typeface="Courier New" panose="02070309020205020404" pitchFamily="49" charset="0"/>
                <a:ea typeface="宋体" panose="02010600030101010101" pitchFamily="2" charset="-122"/>
              </a:rPr>
              <a:t> = </a:t>
            </a:r>
            <a:r>
              <a:rPr lang="en-US" altLang="zh-CN" sz="1600" dirty="0" err="1">
                <a:solidFill>
                  <a:srgbClr val="000000"/>
                </a:solidFill>
                <a:latin typeface="Courier New" panose="02070309020205020404" pitchFamily="49" charset="0"/>
                <a:ea typeface="宋体" panose="02010600030101010101" pitchFamily="2" charset="-122"/>
              </a:rPr>
              <a:t>np.array</a:t>
            </a:r>
            <a:r>
              <a:rPr lang="en-US" altLang="zh-CN" sz="1600" dirty="0">
                <a:solidFill>
                  <a:srgbClr val="000000"/>
                </a:solidFill>
                <a:latin typeface="Courier New" panose="02070309020205020404" pitchFamily="49" charset="0"/>
                <a:ea typeface="宋体" panose="02010600030101010101" pitchFamily="2" charset="-122"/>
              </a:rPr>
              <a:t>([15970, 18770, 22020, </a:t>
            </a:r>
          </a:p>
          <a:p>
            <a:r>
              <a:rPr lang="en-US" altLang="zh-CN" sz="1600" dirty="0">
                <a:solidFill>
                  <a:srgbClr val="000000"/>
                </a:solidFill>
                <a:latin typeface="Courier New" panose="02070309020205020404" pitchFamily="49" charset="0"/>
                <a:ea typeface="宋体" panose="02010600030101010101" pitchFamily="2" charset="-122"/>
              </a:rPr>
              <a:t>                26890, 31150])  </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plt.</a:t>
            </a:r>
            <a:r>
              <a:rPr lang="en-US" altLang="zh-CN" sz="1600" b="1" dirty="0" err="1">
                <a:solidFill>
                  <a:srgbClr val="1369B2"/>
                </a:solidFill>
                <a:latin typeface="Courier New" panose="02070309020205020404" pitchFamily="49" charset="0"/>
                <a:ea typeface="宋体" panose="02010600030101010101" pitchFamily="2" charset="-122"/>
              </a:rPr>
              <a:t>bar</a:t>
            </a:r>
            <a:r>
              <a:rPr lang="en-US" altLang="zh-CN" sz="1600" b="1" dirty="0">
                <a:solidFill>
                  <a:srgbClr val="1369B2"/>
                </a:solidFill>
                <a:latin typeface="Courier New" panose="02070309020205020404" pitchFamily="49" charset="0"/>
                <a:ea typeface="宋体" panose="02010600030101010101" pitchFamily="2" charset="-122"/>
              </a:rPr>
              <a:t>(x, </a:t>
            </a:r>
            <a:r>
              <a:rPr lang="en-US" altLang="zh-CN" sz="1600" b="1" dirty="0" err="1">
                <a:solidFill>
                  <a:srgbClr val="1369B2"/>
                </a:solidFill>
                <a:latin typeface="Courier New" panose="02070309020205020404" pitchFamily="49" charset="0"/>
                <a:ea typeface="宋体" panose="02010600030101010101" pitchFamily="2" charset="-122"/>
              </a:rPr>
              <a:t>y_a</a:t>
            </a:r>
            <a:r>
              <a:rPr lang="en-US" altLang="zh-CN" sz="1600" b="1" dirty="0">
                <a:solidFill>
                  <a:srgbClr val="1369B2"/>
                </a:solidFill>
                <a:latin typeface="Courier New" panose="02070309020205020404" pitchFamily="49" charset="0"/>
                <a:ea typeface="宋体" panose="02010600030101010101" pitchFamily="2" charset="-122"/>
              </a:rPr>
              <a:t>, </a:t>
            </a:r>
            <a:r>
              <a:rPr lang="en-US" altLang="zh-CN" sz="1600" b="1" dirty="0" err="1">
                <a:solidFill>
                  <a:srgbClr val="1369B2"/>
                </a:solidFill>
                <a:latin typeface="Courier New" panose="02070309020205020404" pitchFamily="49" charset="0"/>
                <a:ea typeface="宋体" panose="02010600030101010101" pitchFamily="2" charset="-122"/>
              </a:rPr>
              <a:t>tick_label</a:t>
            </a:r>
            <a:r>
              <a:rPr lang="en-US" altLang="zh-CN" sz="1600" b="1" dirty="0">
                <a:solidFill>
                  <a:srgbClr val="1369B2"/>
                </a:solidFill>
                <a:latin typeface="Courier New" panose="02070309020205020404" pitchFamily="49" charset="0"/>
                <a:ea typeface="宋体" panose="02010600030101010101" pitchFamily="2" charset="-122"/>
              </a:rPr>
              <a:t>=[</a:t>
            </a:r>
          </a:p>
          <a:p>
            <a:r>
              <a:rPr lang="en-US" altLang="zh-CN" sz="1600" b="1" dirty="0">
                <a:solidFill>
                  <a:srgbClr val="1369B2"/>
                </a:solidFill>
                <a:latin typeface="Courier New" panose="02070309020205020404" pitchFamily="49" charset="0"/>
                <a:ea typeface="宋体" panose="02010600030101010101" pitchFamily="2" charset="-122"/>
              </a:rPr>
              <a:t>  "FY2018", "FY2019", "FY2020",   </a:t>
            </a:r>
          </a:p>
          <a:p>
            <a:r>
              <a:rPr lang="en-US" altLang="zh-CN" sz="1600" b="1" dirty="0">
                <a:solidFill>
                  <a:srgbClr val="1369B2"/>
                </a:solidFill>
                <a:latin typeface="Courier New" panose="02070309020205020404" pitchFamily="49" charset="0"/>
                <a:ea typeface="宋体" panose="02010600030101010101" pitchFamily="2" charset="-122"/>
              </a:rPr>
              <a:t>  "FY2021", "FY2022"], width=0.3)</a:t>
            </a:r>
            <a:endParaRPr lang="zh-CN" altLang="zh-CN" sz="1600" b="1" dirty="0">
              <a:solidFill>
                <a:srgbClr val="1369B2"/>
              </a:solidFill>
              <a:latin typeface="Courier New" panose="02070309020205020404" pitchFamily="49" charset="0"/>
              <a:ea typeface="宋体" panose="02010600030101010101" pitchFamily="2" charset="-122"/>
            </a:endParaRPr>
          </a:p>
          <a:p>
            <a:r>
              <a:rPr lang="en-US" altLang="zh-CN" sz="1600" dirty="0">
                <a:solidFill>
                  <a:srgbClr val="000000"/>
                </a:solidFill>
                <a:latin typeface="Courier New" panose="02070309020205020404" pitchFamily="49" charset="0"/>
                <a:ea typeface="宋体" panose="02010600030101010101" pitchFamily="2" charset="-122"/>
              </a:rPr>
              <a:t># 3.</a:t>
            </a:r>
            <a:r>
              <a:rPr lang="zh-CN" altLang="zh-CN" sz="1600" dirty="0">
                <a:solidFill>
                  <a:srgbClr val="000000"/>
                </a:solidFill>
                <a:latin typeface="Courier New" panose="02070309020205020404" pitchFamily="49" charset="0"/>
                <a:ea typeface="宋体" panose="02010600030101010101" pitchFamily="2" charset="-122"/>
              </a:rPr>
              <a:t>展示图表</a:t>
            </a:r>
          </a:p>
          <a:p>
            <a:r>
              <a:rPr lang="en-US" altLang="zh-CN" sz="1600" dirty="0" err="1">
                <a:solidFill>
                  <a:srgbClr val="000000"/>
                </a:solidFill>
                <a:latin typeface="Courier New" panose="02070309020205020404" pitchFamily="49" charset="0"/>
                <a:ea typeface="宋体" panose="02010600030101010101" pitchFamily="2" charset="-122"/>
              </a:rPr>
              <a:t>plt.show</a:t>
            </a:r>
            <a:r>
              <a:rPr lang="en-US" altLang="zh-CN" sz="1600" dirty="0">
                <a:solidFill>
                  <a:srgbClr val="000000"/>
                </a:solidFill>
                <a:latin typeface="Courier New" panose="02070309020205020404" pitchFamily="49" charset="0"/>
                <a:ea typeface="宋体" panose="02010600030101010101" pitchFamily="2" charset="-122"/>
              </a:rPr>
              <a:t>()</a:t>
            </a:r>
            <a:endParaRPr lang="zh-CN" altLang="zh-CN" sz="1600" dirty="0">
              <a:solidFill>
                <a:srgbClr val="000000"/>
              </a:solidFill>
              <a:latin typeface="Courier New" panose="02070309020205020404" pitchFamily="49" charset="0"/>
              <a:ea typeface="宋体" panose="02010600030101010101" pitchFamily="2" charset="-122"/>
            </a:endParaRPr>
          </a:p>
        </p:txBody>
      </p:sp>
      <p:sp>
        <p:nvSpPr>
          <p:cNvPr id="38" name="下箭头 37"/>
          <p:cNvSpPr/>
          <p:nvPr/>
        </p:nvSpPr>
        <p:spPr>
          <a:xfrm rot="16200000">
            <a:off x="6321240" y="4039267"/>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290" name="Picture 2" descr="下载"/>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1516" y="2649944"/>
            <a:ext cx="4635601" cy="334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0971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13.2.2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绘制柱形图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4" name="矩形: 圆角 139">
            <a:extLst>
              <a:ext uri="{FF2B5EF4-FFF2-40B4-BE49-F238E27FC236}">
                <a16:creationId xmlns:a16="http://schemas.microsoft.com/office/drawing/2014/main" id="{18096A58-1789-EEAE-4098-FE0F6DF9454A}"/>
              </a:ext>
            </a:extLst>
          </p:cNvPr>
          <p:cNvSpPr/>
          <p:nvPr/>
        </p:nvSpPr>
        <p:spPr>
          <a:xfrm>
            <a:off x="1276318" y="1406568"/>
            <a:ext cx="431483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绘制包含</a:t>
            </a:r>
            <a:r>
              <a:rPr lang="zh-CN" altLang="en-US" b="1" dirty="0">
                <a:latin typeface="宋体" panose="02010600030101010101" pitchFamily="2" charset="-122"/>
                <a:ea typeface="宋体" panose="02010600030101010101" pitchFamily="2" charset="-122"/>
              </a:rPr>
              <a:t>两</a:t>
            </a:r>
            <a:r>
              <a:rPr lang="zh-CN" altLang="zh-CN" b="1" dirty="0">
                <a:latin typeface="宋体" panose="02010600030101010101" pitchFamily="2" charset="-122"/>
                <a:ea typeface="宋体" panose="02010600030101010101" pitchFamily="2" charset="-122"/>
              </a:rPr>
              <a:t>组柱形的柱形图</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35" name="矩形 34">
            <a:extLst>
              <a:ext uri="{FF2B5EF4-FFF2-40B4-BE49-F238E27FC236}">
                <a16:creationId xmlns:a16="http://schemas.microsoft.com/office/drawing/2014/main" id="{361CAA81-0507-65DC-AD31-AFCAEBF8588E}"/>
              </a:ext>
            </a:extLst>
          </p:cNvPr>
          <p:cNvSpPr/>
          <p:nvPr/>
        </p:nvSpPr>
        <p:spPr>
          <a:xfrm>
            <a:off x="1276318" y="3357786"/>
            <a:ext cx="4962904" cy="3024336"/>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B9F3DCC8-58F8-42D9-C2A9-18C2C694DAF0}"/>
              </a:ext>
            </a:extLst>
          </p:cNvPr>
          <p:cNvSpPr txBox="1"/>
          <p:nvPr/>
        </p:nvSpPr>
        <p:spPr>
          <a:xfrm>
            <a:off x="1484926" y="3430991"/>
            <a:ext cx="4610280" cy="2800767"/>
          </a:xfrm>
          <a:prstGeom prst="rect">
            <a:avLst/>
          </a:prstGeom>
          <a:noFill/>
        </p:spPr>
        <p:txBody>
          <a:bodyPr wrap="square">
            <a:spAutoFit/>
          </a:bodyPr>
          <a:lstStyle/>
          <a:p>
            <a:r>
              <a:rPr lang="en-US" altLang="zh-CN" sz="1600" dirty="0">
                <a:solidFill>
                  <a:srgbClr val="000000"/>
                </a:solidFill>
                <a:latin typeface="Courier New" panose="02070309020205020404" pitchFamily="49" charset="0"/>
                <a:ea typeface="宋体" panose="02010600030101010101" pitchFamily="2" charset="-122"/>
              </a:rPr>
              <a:t>...</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y_b</a:t>
            </a:r>
            <a:r>
              <a:rPr lang="en-US" altLang="zh-CN" sz="1600" dirty="0">
                <a:solidFill>
                  <a:srgbClr val="000000"/>
                </a:solidFill>
                <a:latin typeface="Courier New" panose="02070309020205020404" pitchFamily="49" charset="0"/>
                <a:ea typeface="宋体" panose="02010600030101010101" pitchFamily="2" charset="-122"/>
              </a:rPr>
              <a:t> = </a:t>
            </a:r>
            <a:r>
              <a:rPr lang="en-US" altLang="zh-CN" sz="1600" dirty="0" err="1">
                <a:solidFill>
                  <a:srgbClr val="000000"/>
                </a:solidFill>
                <a:latin typeface="Courier New" panose="02070309020205020404" pitchFamily="49" charset="0"/>
                <a:ea typeface="宋体" panose="02010600030101010101" pitchFamily="2" charset="-122"/>
              </a:rPr>
              <a:t>np.array</a:t>
            </a:r>
            <a:r>
              <a:rPr lang="en-US" altLang="zh-CN" sz="1600" dirty="0">
                <a:solidFill>
                  <a:srgbClr val="000000"/>
                </a:solidFill>
                <a:latin typeface="Courier New" panose="02070309020205020404" pitchFamily="49" charset="0"/>
                <a:ea typeface="宋体" panose="02010600030101010101" pitchFamily="2" charset="-122"/>
              </a:rPr>
              <a:t>([8470, 12150, 15650, </a:t>
            </a:r>
          </a:p>
          <a:p>
            <a:r>
              <a:rPr lang="en-US" altLang="zh-CN" sz="1600" dirty="0">
                <a:solidFill>
                  <a:srgbClr val="000000"/>
                </a:solidFill>
                <a:latin typeface="Courier New" panose="02070309020205020404" pitchFamily="49" charset="0"/>
                <a:ea typeface="宋体" panose="02010600030101010101" pitchFamily="2" charset="-122"/>
              </a:rPr>
              <a:t>                21310, 26120])</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plt.bar</a:t>
            </a:r>
            <a:r>
              <a:rPr lang="en-US" altLang="zh-CN" sz="1600" dirty="0">
                <a:solidFill>
                  <a:srgbClr val="000000"/>
                </a:solidFill>
                <a:latin typeface="Courier New" panose="02070309020205020404" pitchFamily="49" charset="0"/>
                <a:ea typeface="宋体" panose="02010600030101010101" pitchFamily="2" charset="-122"/>
              </a:rPr>
              <a:t>(x, </a:t>
            </a:r>
            <a:r>
              <a:rPr lang="en-US" altLang="zh-CN" sz="1600" dirty="0" err="1">
                <a:solidFill>
                  <a:srgbClr val="000000"/>
                </a:solidFill>
                <a:latin typeface="Courier New" panose="02070309020205020404" pitchFamily="49" charset="0"/>
                <a:ea typeface="宋体" panose="02010600030101010101" pitchFamily="2" charset="-122"/>
              </a:rPr>
              <a:t>y_abar_width</a:t>
            </a:r>
            <a:r>
              <a:rPr lang="en-US" altLang="zh-CN" sz="1600" dirty="0">
                <a:solidFill>
                  <a:srgbClr val="000000"/>
                </a:solidFill>
                <a:latin typeface="Courier New" panose="02070309020205020404" pitchFamily="49" charset="0"/>
                <a:ea typeface="宋体" panose="02010600030101010101" pitchFamily="2" charset="-122"/>
              </a:rPr>
              <a:t> = 0.3, </a:t>
            </a:r>
          </a:p>
          <a:p>
            <a:r>
              <a:rPr lang="en-US" altLang="zh-CN" sz="1600" dirty="0">
                <a:solidFill>
                  <a:srgbClr val="000000"/>
                </a:solidFill>
                <a:latin typeface="Courier New" panose="02070309020205020404" pitchFamily="49" charset="0"/>
                <a:ea typeface="宋体" panose="02010600030101010101" pitchFamily="2" charset="-122"/>
              </a:rPr>
              <a:t>  </a:t>
            </a:r>
            <a:r>
              <a:rPr lang="en-US" altLang="zh-CN" sz="1600" dirty="0" err="1">
                <a:solidFill>
                  <a:srgbClr val="000000"/>
                </a:solidFill>
                <a:latin typeface="Courier New" panose="02070309020205020404" pitchFamily="49" charset="0"/>
                <a:ea typeface="宋体" panose="02010600030101010101" pitchFamily="2" charset="-122"/>
              </a:rPr>
              <a:t>tick_label</a:t>
            </a:r>
            <a:r>
              <a:rPr lang="en-US" altLang="zh-CN" sz="1600" dirty="0">
                <a:solidFill>
                  <a:srgbClr val="000000"/>
                </a:solidFill>
                <a:latin typeface="Courier New" panose="02070309020205020404" pitchFamily="49" charset="0"/>
                <a:ea typeface="宋体" panose="02010600030101010101" pitchFamily="2" charset="-122"/>
              </a:rPr>
              <a:t>=["FY2018", "FY2019",     </a:t>
            </a:r>
          </a:p>
          <a:p>
            <a:r>
              <a:rPr lang="en-US" altLang="zh-CN" sz="1600" dirty="0">
                <a:solidFill>
                  <a:srgbClr val="000000"/>
                </a:solidFill>
                <a:latin typeface="Courier New" panose="02070309020205020404" pitchFamily="49" charset="0"/>
                <a:ea typeface="宋体" panose="02010600030101010101" pitchFamily="2" charset="-122"/>
              </a:rPr>
              <a:t>  "FY2020", "FY2021", "FY2022"], </a:t>
            </a:r>
          </a:p>
          <a:p>
            <a:r>
              <a:rPr lang="en-US" altLang="zh-CN" sz="1600" dirty="0">
                <a:solidFill>
                  <a:srgbClr val="000000"/>
                </a:solidFill>
                <a:latin typeface="Courier New" panose="02070309020205020404" pitchFamily="49" charset="0"/>
                <a:ea typeface="宋体" panose="02010600030101010101" pitchFamily="2" charset="-122"/>
              </a:rPr>
              <a:t>  width=</a:t>
            </a:r>
            <a:r>
              <a:rPr lang="en-US" altLang="zh-CN" sz="1600" dirty="0" err="1">
                <a:solidFill>
                  <a:srgbClr val="000000"/>
                </a:solidFill>
                <a:latin typeface="Courier New" panose="02070309020205020404" pitchFamily="49" charset="0"/>
                <a:ea typeface="宋体" panose="02010600030101010101" pitchFamily="2" charset="-122"/>
              </a:rPr>
              <a:t>bar_width</a:t>
            </a:r>
            <a:r>
              <a:rPr lang="en-US" altLang="zh-CN" sz="1600" dirty="0">
                <a:solidFill>
                  <a:srgbClr val="000000"/>
                </a:solidFill>
                <a:latin typeface="Courier New" panose="02070309020205020404" pitchFamily="49" charset="0"/>
                <a:ea typeface="宋体" panose="02010600030101010101" pitchFamily="2" charset="-122"/>
              </a:rPr>
              <a:t>)</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plt.</a:t>
            </a:r>
            <a:r>
              <a:rPr lang="en-US" altLang="zh-CN" sz="1600" b="1" dirty="0" err="1">
                <a:solidFill>
                  <a:srgbClr val="1369B2"/>
                </a:solidFill>
                <a:latin typeface="Courier New" panose="02070309020205020404" pitchFamily="49" charset="0"/>
                <a:ea typeface="宋体" panose="02010600030101010101" pitchFamily="2" charset="-122"/>
              </a:rPr>
              <a:t>bar</a:t>
            </a:r>
            <a:r>
              <a:rPr lang="en-US" altLang="zh-CN" sz="1600" b="1" dirty="0">
                <a:solidFill>
                  <a:srgbClr val="1369B2"/>
                </a:solidFill>
                <a:latin typeface="Courier New" panose="02070309020205020404" pitchFamily="49" charset="0"/>
                <a:ea typeface="宋体" panose="02010600030101010101" pitchFamily="2" charset="-122"/>
              </a:rPr>
              <a:t>(</a:t>
            </a:r>
            <a:r>
              <a:rPr lang="en-US" altLang="zh-CN" sz="1600" b="1" dirty="0" err="1">
                <a:solidFill>
                  <a:srgbClr val="1369B2"/>
                </a:solidFill>
                <a:latin typeface="Courier New" panose="02070309020205020404" pitchFamily="49" charset="0"/>
                <a:ea typeface="宋体" panose="02010600030101010101" pitchFamily="2" charset="-122"/>
              </a:rPr>
              <a:t>x+bar_width</a:t>
            </a:r>
            <a:r>
              <a:rPr lang="en-US" altLang="zh-CN" sz="1600" b="1" dirty="0">
                <a:solidFill>
                  <a:srgbClr val="1369B2"/>
                </a:solidFill>
                <a:latin typeface="Courier New" panose="02070309020205020404" pitchFamily="49" charset="0"/>
                <a:ea typeface="宋体" panose="02010600030101010101" pitchFamily="2" charset="-122"/>
              </a:rPr>
              <a:t>, </a:t>
            </a:r>
            <a:r>
              <a:rPr lang="en-US" altLang="zh-CN" sz="1600" b="1" dirty="0" err="1">
                <a:solidFill>
                  <a:srgbClr val="1369B2"/>
                </a:solidFill>
                <a:latin typeface="Courier New" panose="02070309020205020404" pitchFamily="49" charset="0"/>
                <a:ea typeface="宋体" panose="02010600030101010101" pitchFamily="2" charset="-122"/>
              </a:rPr>
              <a:t>y_b</a:t>
            </a:r>
            <a:r>
              <a:rPr lang="en-US" altLang="zh-CN" sz="1600" b="1" dirty="0">
                <a:solidFill>
                  <a:srgbClr val="1369B2"/>
                </a:solidFill>
                <a:latin typeface="Courier New" panose="02070309020205020404" pitchFamily="49" charset="0"/>
                <a:ea typeface="宋体" panose="02010600030101010101" pitchFamily="2" charset="-122"/>
              </a:rPr>
              <a:t>, </a:t>
            </a:r>
          </a:p>
          <a:p>
            <a:r>
              <a:rPr lang="en-US" altLang="zh-CN" sz="1600" b="1" dirty="0">
                <a:solidFill>
                  <a:srgbClr val="1369B2"/>
                </a:solidFill>
                <a:latin typeface="Courier New" panose="02070309020205020404" pitchFamily="49" charset="0"/>
                <a:ea typeface="宋体" panose="02010600030101010101" pitchFamily="2" charset="-122"/>
              </a:rPr>
              <a:t>        width=</a:t>
            </a:r>
            <a:r>
              <a:rPr lang="en-US" altLang="zh-CN" sz="1600" b="1" dirty="0" err="1">
                <a:solidFill>
                  <a:srgbClr val="1369B2"/>
                </a:solidFill>
                <a:latin typeface="Courier New" panose="02070309020205020404" pitchFamily="49" charset="0"/>
                <a:ea typeface="宋体" panose="02010600030101010101" pitchFamily="2" charset="-122"/>
              </a:rPr>
              <a:t>bar_width</a:t>
            </a:r>
            <a:r>
              <a:rPr lang="en-US" altLang="zh-CN" sz="1600" b="1" dirty="0">
                <a:solidFill>
                  <a:srgbClr val="1369B2"/>
                </a:solidFill>
                <a:latin typeface="Courier New" panose="02070309020205020404" pitchFamily="49" charset="0"/>
                <a:ea typeface="宋体" panose="02010600030101010101" pitchFamily="2" charset="-122"/>
              </a:rPr>
              <a:t>)</a:t>
            </a:r>
            <a:endParaRPr lang="zh-CN" altLang="zh-CN" sz="1600" b="1" dirty="0">
              <a:solidFill>
                <a:srgbClr val="1369B2"/>
              </a:solidFill>
              <a:latin typeface="Courier New" panose="02070309020205020404" pitchFamily="49" charset="0"/>
              <a:ea typeface="宋体" panose="02010600030101010101" pitchFamily="2" charset="-122"/>
            </a:endParaRPr>
          </a:p>
          <a:p>
            <a:r>
              <a:rPr lang="en-US" altLang="zh-CN" sz="1600" dirty="0">
                <a:solidFill>
                  <a:srgbClr val="000000"/>
                </a:solidFill>
                <a:latin typeface="Courier New" panose="02070309020205020404" pitchFamily="49" charset="0"/>
                <a:ea typeface="宋体" panose="02010600030101010101" pitchFamily="2" charset="-122"/>
              </a:rPr>
              <a:t># 3.</a:t>
            </a:r>
            <a:r>
              <a:rPr lang="zh-CN" altLang="zh-CN" sz="1600" dirty="0">
                <a:solidFill>
                  <a:srgbClr val="000000"/>
                </a:solidFill>
                <a:latin typeface="Courier New" panose="02070309020205020404" pitchFamily="49" charset="0"/>
                <a:ea typeface="宋体" panose="02010600030101010101" pitchFamily="2" charset="-122"/>
              </a:rPr>
              <a:t>展示图表</a:t>
            </a:r>
          </a:p>
          <a:p>
            <a:r>
              <a:rPr lang="en-US" altLang="zh-CN" sz="1600" dirty="0" err="1">
                <a:solidFill>
                  <a:srgbClr val="000000"/>
                </a:solidFill>
                <a:latin typeface="Courier New" panose="02070309020205020404" pitchFamily="49" charset="0"/>
                <a:ea typeface="宋体" panose="02010600030101010101" pitchFamily="2" charset="-122"/>
              </a:rPr>
              <a:t>plt.show</a:t>
            </a:r>
            <a:r>
              <a:rPr lang="en-US" altLang="zh-CN" sz="1600" dirty="0">
                <a:solidFill>
                  <a:srgbClr val="000000"/>
                </a:solidFill>
                <a:latin typeface="Courier New" panose="02070309020205020404" pitchFamily="49" charset="0"/>
                <a:ea typeface="宋体" panose="02010600030101010101" pitchFamily="2" charset="-122"/>
              </a:rPr>
              <a:t>()</a:t>
            </a:r>
            <a:endParaRPr lang="zh-CN" altLang="zh-CN" sz="1600" dirty="0">
              <a:solidFill>
                <a:srgbClr val="000000"/>
              </a:solidFill>
              <a:latin typeface="Courier New" panose="02070309020205020404" pitchFamily="49" charset="0"/>
              <a:ea typeface="宋体" panose="02010600030101010101" pitchFamily="2" charset="-122"/>
            </a:endParaRPr>
          </a:p>
        </p:txBody>
      </p:sp>
      <p:sp>
        <p:nvSpPr>
          <p:cNvPr id="38" name="下箭头 37"/>
          <p:cNvSpPr/>
          <p:nvPr/>
        </p:nvSpPr>
        <p:spPr>
          <a:xfrm rot="16200000">
            <a:off x="6321240" y="4585628"/>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1E1BFBFC-8168-1953-8181-1D9657228AA6}"/>
              </a:ext>
            </a:extLst>
          </p:cNvPr>
          <p:cNvSpPr txBox="1"/>
          <p:nvPr/>
        </p:nvSpPr>
        <p:spPr>
          <a:xfrm>
            <a:off x="1287706" y="2065290"/>
            <a:ext cx="9560028" cy="969496"/>
          </a:xfrm>
          <a:prstGeom prst="rect">
            <a:avLst/>
          </a:prstGeom>
          <a:noFill/>
        </p:spPr>
        <p:txBody>
          <a:bodyPr wrap="square">
            <a:spAutoFit/>
          </a:bodyPr>
          <a:lstStyle/>
          <a:p>
            <a:pPr>
              <a:lnSpc>
                <a:spcPct val="150000"/>
              </a:lnSpc>
            </a:pPr>
            <a:r>
              <a:rPr lang="zh-CN" altLang="zh-CN" sz="1900" kern="0" dirty="0">
                <a:solidFill>
                  <a:srgbClr val="595959"/>
                </a:solidFill>
                <a:latin typeface="Microsoft YaHei" panose="020B0503020204020204" pitchFamily="34" charset="-122"/>
                <a:ea typeface="Microsoft YaHei" panose="020B0503020204020204" pitchFamily="34" charset="-122"/>
              </a:rPr>
              <a:t>如果希望在绘制区域上再绘制另一组柱形，也就是说绘制包含两组柱形的柱形图，则需要</a:t>
            </a:r>
            <a:r>
              <a:rPr lang="zh-CN" altLang="zh-CN" sz="1900" kern="0" dirty="0">
                <a:solidFill>
                  <a:srgbClr val="1369B2"/>
                </a:solidFill>
                <a:latin typeface="Microsoft YaHei" panose="020B0503020204020204" pitchFamily="34" charset="-122"/>
                <a:ea typeface="Microsoft YaHei" panose="020B0503020204020204" pitchFamily="34" charset="-122"/>
              </a:rPr>
              <a:t>再次调用</a:t>
            </a:r>
            <a:r>
              <a:rPr lang="en-US" altLang="zh-CN" sz="1900" kern="0" dirty="0">
                <a:solidFill>
                  <a:srgbClr val="1369B2"/>
                </a:solidFill>
                <a:latin typeface="Microsoft YaHei" panose="020B0503020204020204" pitchFamily="34" charset="-122"/>
                <a:ea typeface="Microsoft YaHei" panose="020B0503020204020204" pitchFamily="34" charset="-122"/>
              </a:rPr>
              <a:t>bar()</a:t>
            </a:r>
            <a:r>
              <a:rPr lang="zh-CN" altLang="zh-CN" sz="1900" kern="0" dirty="0">
                <a:solidFill>
                  <a:srgbClr val="1369B2"/>
                </a:solidFill>
                <a:latin typeface="Microsoft YaHei" panose="020B0503020204020204" pitchFamily="34" charset="-122"/>
                <a:ea typeface="Microsoft YaHei" panose="020B0503020204020204" pitchFamily="34" charset="-122"/>
              </a:rPr>
              <a:t>函数</a:t>
            </a:r>
            <a:r>
              <a:rPr lang="zh-CN" altLang="zh-CN" sz="1900" kern="0" dirty="0">
                <a:solidFill>
                  <a:srgbClr val="595959"/>
                </a:solidFill>
                <a:latin typeface="Microsoft YaHei" panose="020B0503020204020204" pitchFamily="34" charset="-122"/>
                <a:ea typeface="Microsoft YaHei" panose="020B0503020204020204" pitchFamily="34" charset="-122"/>
              </a:rPr>
              <a:t>，并</a:t>
            </a:r>
            <a:r>
              <a:rPr lang="zh-CN" altLang="zh-CN" sz="1900" kern="0" dirty="0">
                <a:solidFill>
                  <a:srgbClr val="1369B2"/>
                </a:solidFill>
                <a:latin typeface="Microsoft YaHei" panose="020B0503020204020204" pitchFamily="34" charset="-122"/>
                <a:ea typeface="Microsoft YaHei" panose="020B0503020204020204" pitchFamily="34" charset="-122"/>
              </a:rPr>
              <a:t>在该函数中通过第一个参数控制另一组柱形显示的位置</a:t>
            </a:r>
            <a:r>
              <a:rPr lang="zh-CN" altLang="zh-CN" sz="1900" kern="0" dirty="0">
                <a:solidFill>
                  <a:srgbClr val="595959"/>
                </a:solidFill>
                <a:latin typeface="Microsoft YaHei" panose="020B0503020204020204" pitchFamily="34" charset="-122"/>
                <a:ea typeface="Microsoft YaHei" panose="020B0503020204020204" pitchFamily="34" charset="-122"/>
              </a:rPr>
              <a:t>。</a:t>
            </a:r>
          </a:p>
        </p:txBody>
      </p:sp>
      <p:pic>
        <p:nvPicPr>
          <p:cNvPr id="12291" name="Picture 3" descr="下载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859" y="3357786"/>
            <a:ext cx="4169766" cy="302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7850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13.2.2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绘制柱形图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4" name="矩形: 圆角 139">
            <a:extLst>
              <a:ext uri="{FF2B5EF4-FFF2-40B4-BE49-F238E27FC236}">
                <a16:creationId xmlns:a16="http://schemas.microsoft.com/office/drawing/2014/main" id="{18096A58-1789-EEAE-4098-FE0F6DF9454A}"/>
              </a:ext>
            </a:extLst>
          </p:cNvPr>
          <p:cNvSpPr/>
          <p:nvPr/>
        </p:nvSpPr>
        <p:spPr>
          <a:xfrm>
            <a:off x="1276318" y="1406568"/>
            <a:ext cx="431483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给</a:t>
            </a:r>
            <a:r>
              <a:rPr lang="zh-CN" altLang="zh-CN" b="1" dirty="0">
                <a:latin typeface="宋体" panose="02010600030101010101" pitchFamily="2" charset="-122"/>
                <a:ea typeface="宋体" panose="02010600030101010101" pitchFamily="2" charset="-122"/>
              </a:rPr>
              <a:t>柱形图</a:t>
            </a:r>
            <a:r>
              <a:rPr lang="zh-CN" altLang="en-US" b="1" dirty="0">
                <a:latin typeface="宋体" panose="02010600030101010101" pitchFamily="2" charset="-122"/>
                <a:ea typeface="宋体" panose="02010600030101010101" pitchFamily="2" charset="-122"/>
              </a:rPr>
              <a:t>添加辅助元素</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35" name="矩形 34">
            <a:extLst>
              <a:ext uri="{FF2B5EF4-FFF2-40B4-BE49-F238E27FC236}">
                <a16:creationId xmlns:a16="http://schemas.microsoft.com/office/drawing/2014/main" id="{361CAA81-0507-65DC-AD31-AFCAEBF8588E}"/>
              </a:ext>
            </a:extLst>
          </p:cNvPr>
          <p:cNvSpPr/>
          <p:nvPr/>
        </p:nvSpPr>
        <p:spPr>
          <a:xfrm>
            <a:off x="1030819" y="2205658"/>
            <a:ext cx="5904656" cy="4032448"/>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B9F3DCC8-58F8-42D9-C2A9-18C2C694DAF0}"/>
              </a:ext>
            </a:extLst>
          </p:cNvPr>
          <p:cNvSpPr txBox="1"/>
          <p:nvPr/>
        </p:nvSpPr>
        <p:spPr>
          <a:xfrm>
            <a:off x="1309270" y="2559887"/>
            <a:ext cx="5626205" cy="3323987"/>
          </a:xfrm>
          <a:prstGeom prst="rect">
            <a:avLst/>
          </a:prstGeom>
          <a:noFill/>
        </p:spPr>
        <p:txBody>
          <a:bodyPr wrap="square">
            <a:spAutoFit/>
          </a:bodyPr>
          <a:lstStyle/>
          <a:p>
            <a:r>
              <a:rPr lang="en-US" altLang="zh-CN" sz="1500" dirty="0">
                <a:solidFill>
                  <a:srgbClr val="000000"/>
                </a:solidFill>
                <a:latin typeface="Courier New" panose="02070309020205020404" pitchFamily="49" charset="0"/>
                <a:ea typeface="宋体" panose="02010600030101010101" pitchFamily="2" charset="-122"/>
              </a:rPr>
              <a:t># </a:t>
            </a:r>
            <a:r>
              <a:rPr lang="zh-CN" altLang="zh-CN" sz="1500" dirty="0">
                <a:solidFill>
                  <a:srgbClr val="000000"/>
                </a:solidFill>
                <a:latin typeface="Courier New" panose="02070309020205020404" pitchFamily="49" charset="0"/>
                <a:ea typeface="宋体" panose="02010600030101010101" pitchFamily="2" charset="-122"/>
              </a:rPr>
              <a:t>添加注释文本</a:t>
            </a:r>
          </a:p>
          <a:p>
            <a:r>
              <a:rPr lang="en-US" altLang="zh-CN" sz="1500" dirty="0" err="1">
                <a:solidFill>
                  <a:srgbClr val="000000"/>
                </a:solidFill>
                <a:latin typeface="Courier New" panose="02070309020205020404" pitchFamily="49" charset="0"/>
                <a:ea typeface="宋体" panose="02010600030101010101" pitchFamily="2" charset="-122"/>
              </a:rPr>
              <a:t>def</a:t>
            </a:r>
            <a:r>
              <a:rPr lang="en-US" altLang="zh-CN" sz="1500" dirty="0">
                <a:solidFill>
                  <a:srgbClr val="000000"/>
                </a:solidFill>
                <a:latin typeface="Courier New" panose="02070309020205020404" pitchFamily="49" charset="0"/>
                <a:ea typeface="宋体" panose="02010600030101010101" pitchFamily="2" charset="-122"/>
              </a:rPr>
              <a:t> </a:t>
            </a:r>
            <a:r>
              <a:rPr lang="en-US" altLang="zh-CN" sz="1500" dirty="0" err="1">
                <a:solidFill>
                  <a:srgbClr val="000000"/>
                </a:solidFill>
                <a:latin typeface="Courier New" panose="02070309020205020404" pitchFamily="49" charset="0"/>
                <a:ea typeface="宋体" panose="02010600030101010101" pitchFamily="2" charset="-122"/>
              </a:rPr>
              <a:t>autolabel</a:t>
            </a:r>
            <a:r>
              <a:rPr lang="en-US" altLang="zh-CN" sz="1500" dirty="0">
                <a:solidFill>
                  <a:srgbClr val="000000"/>
                </a:solidFill>
                <a:latin typeface="Courier New" panose="02070309020205020404" pitchFamily="49" charset="0"/>
                <a:ea typeface="宋体" panose="02010600030101010101" pitchFamily="2" charset="-122"/>
              </a:rPr>
              <a:t>(</a:t>
            </a:r>
            <a:r>
              <a:rPr lang="en-US" altLang="zh-CN" sz="1500" dirty="0" err="1">
                <a:solidFill>
                  <a:srgbClr val="000000"/>
                </a:solidFill>
                <a:latin typeface="Courier New" panose="02070309020205020404" pitchFamily="49" charset="0"/>
                <a:ea typeface="宋体" panose="02010600030101010101" pitchFamily="2" charset="-122"/>
              </a:rPr>
              <a:t>rects</a:t>
            </a:r>
            <a:r>
              <a:rPr lang="en-US" altLang="zh-CN" sz="1500" dirty="0">
                <a:solidFill>
                  <a:srgbClr val="000000"/>
                </a:solidFill>
                <a:latin typeface="Courier New" panose="02070309020205020404" pitchFamily="49" charset="0"/>
                <a:ea typeface="宋体" panose="02010600030101010101" pitchFamily="2" charset="-122"/>
              </a:rPr>
              <a:t>):</a:t>
            </a:r>
            <a:endParaRPr lang="zh-CN" altLang="zh-CN" sz="1500" dirty="0">
              <a:solidFill>
                <a:srgbClr val="000000"/>
              </a:solidFill>
              <a:latin typeface="Courier New" panose="02070309020205020404" pitchFamily="49" charset="0"/>
              <a:ea typeface="宋体" panose="02010600030101010101" pitchFamily="2" charset="-122"/>
            </a:endParaRPr>
          </a:p>
          <a:p>
            <a:r>
              <a:rPr lang="en-US" altLang="zh-CN" sz="1500" dirty="0">
                <a:solidFill>
                  <a:srgbClr val="000000"/>
                </a:solidFill>
                <a:latin typeface="Courier New" panose="02070309020205020404" pitchFamily="49" charset="0"/>
                <a:ea typeface="宋体" panose="02010600030101010101" pitchFamily="2" charset="-122"/>
              </a:rPr>
              <a:t>    for </a:t>
            </a:r>
            <a:r>
              <a:rPr lang="en-US" altLang="zh-CN" sz="1500" dirty="0" err="1">
                <a:solidFill>
                  <a:srgbClr val="000000"/>
                </a:solidFill>
                <a:latin typeface="Courier New" panose="02070309020205020404" pitchFamily="49" charset="0"/>
                <a:ea typeface="宋体" panose="02010600030101010101" pitchFamily="2" charset="-122"/>
              </a:rPr>
              <a:t>rect</a:t>
            </a:r>
            <a:r>
              <a:rPr lang="en-US" altLang="zh-CN" sz="1500" dirty="0">
                <a:solidFill>
                  <a:srgbClr val="000000"/>
                </a:solidFill>
                <a:latin typeface="Courier New" panose="02070309020205020404" pitchFamily="49" charset="0"/>
                <a:ea typeface="宋体" panose="02010600030101010101" pitchFamily="2" charset="-122"/>
              </a:rPr>
              <a:t> in </a:t>
            </a:r>
            <a:r>
              <a:rPr lang="en-US" altLang="zh-CN" sz="1500" dirty="0" err="1">
                <a:solidFill>
                  <a:srgbClr val="000000"/>
                </a:solidFill>
                <a:latin typeface="Courier New" panose="02070309020205020404" pitchFamily="49" charset="0"/>
                <a:ea typeface="宋体" panose="02010600030101010101" pitchFamily="2" charset="-122"/>
              </a:rPr>
              <a:t>rects</a:t>
            </a:r>
            <a:r>
              <a:rPr lang="en-US" altLang="zh-CN" sz="1500" dirty="0">
                <a:solidFill>
                  <a:srgbClr val="000000"/>
                </a:solidFill>
                <a:latin typeface="Courier New" panose="02070309020205020404" pitchFamily="49" charset="0"/>
                <a:ea typeface="宋体" panose="02010600030101010101" pitchFamily="2" charset="-122"/>
              </a:rPr>
              <a:t>:</a:t>
            </a:r>
            <a:endParaRPr lang="zh-CN" altLang="zh-CN" sz="1500" dirty="0">
              <a:solidFill>
                <a:srgbClr val="000000"/>
              </a:solidFill>
              <a:latin typeface="Courier New" panose="02070309020205020404" pitchFamily="49" charset="0"/>
              <a:ea typeface="宋体" panose="02010600030101010101" pitchFamily="2" charset="-122"/>
            </a:endParaRPr>
          </a:p>
          <a:p>
            <a:r>
              <a:rPr lang="en-US" altLang="zh-CN" sz="1500" dirty="0">
                <a:solidFill>
                  <a:srgbClr val="000000"/>
                </a:solidFill>
                <a:latin typeface="Courier New" panose="02070309020205020404" pitchFamily="49" charset="0"/>
                <a:ea typeface="宋体" panose="02010600030101010101" pitchFamily="2" charset="-122"/>
              </a:rPr>
              <a:t>        </a:t>
            </a:r>
            <a:r>
              <a:rPr lang="en-US" altLang="zh-CN" sz="1500" dirty="0" err="1">
                <a:solidFill>
                  <a:srgbClr val="000000"/>
                </a:solidFill>
                <a:latin typeface="Courier New" panose="02070309020205020404" pitchFamily="49" charset="0"/>
                <a:ea typeface="宋体" panose="02010600030101010101" pitchFamily="2" charset="-122"/>
              </a:rPr>
              <a:t>rect_height</a:t>
            </a:r>
            <a:r>
              <a:rPr lang="en-US" altLang="zh-CN" sz="1500" dirty="0">
                <a:solidFill>
                  <a:srgbClr val="000000"/>
                </a:solidFill>
                <a:latin typeface="Courier New" panose="02070309020205020404" pitchFamily="49" charset="0"/>
                <a:ea typeface="宋体" panose="02010600030101010101" pitchFamily="2" charset="-122"/>
              </a:rPr>
              <a:t> = </a:t>
            </a:r>
            <a:r>
              <a:rPr lang="en-US" altLang="zh-CN" sz="1500" dirty="0" err="1">
                <a:solidFill>
                  <a:srgbClr val="000000"/>
                </a:solidFill>
                <a:latin typeface="Courier New" panose="02070309020205020404" pitchFamily="49" charset="0"/>
                <a:ea typeface="宋体" panose="02010600030101010101" pitchFamily="2" charset="-122"/>
              </a:rPr>
              <a:t>rect.get_height</a:t>
            </a:r>
            <a:r>
              <a:rPr lang="en-US" altLang="zh-CN" sz="1500" dirty="0">
                <a:solidFill>
                  <a:srgbClr val="000000"/>
                </a:solidFill>
                <a:latin typeface="Courier New" panose="02070309020205020404" pitchFamily="49" charset="0"/>
                <a:ea typeface="宋体" panose="02010600030101010101" pitchFamily="2" charset="-122"/>
              </a:rPr>
              <a:t>()</a:t>
            </a:r>
            <a:endParaRPr lang="zh-CN" altLang="zh-CN" sz="1500" dirty="0">
              <a:solidFill>
                <a:srgbClr val="000000"/>
              </a:solidFill>
              <a:latin typeface="Courier New" panose="02070309020205020404" pitchFamily="49" charset="0"/>
              <a:ea typeface="宋体" panose="02010600030101010101" pitchFamily="2" charset="-122"/>
            </a:endParaRPr>
          </a:p>
          <a:p>
            <a:r>
              <a:rPr lang="en-US" altLang="zh-CN" sz="1500" dirty="0">
                <a:solidFill>
                  <a:srgbClr val="000000"/>
                </a:solidFill>
                <a:latin typeface="Courier New" panose="02070309020205020404" pitchFamily="49" charset="0"/>
                <a:ea typeface="宋体" panose="02010600030101010101" pitchFamily="2" charset="-122"/>
              </a:rPr>
              <a:t>        </a:t>
            </a:r>
            <a:r>
              <a:rPr lang="en-US" altLang="zh-CN" sz="1500" dirty="0" err="1">
                <a:solidFill>
                  <a:srgbClr val="000000"/>
                </a:solidFill>
                <a:latin typeface="Courier New" panose="02070309020205020404" pitchFamily="49" charset="0"/>
                <a:ea typeface="宋体" panose="02010600030101010101" pitchFamily="2" charset="-122"/>
              </a:rPr>
              <a:t>rect_x</a:t>
            </a:r>
            <a:r>
              <a:rPr lang="en-US" altLang="zh-CN" sz="1500" dirty="0">
                <a:solidFill>
                  <a:srgbClr val="000000"/>
                </a:solidFill>
                <a:latin typeface="Courier New" panose="02070309020205020404" pitchFamily="49" charset="0"/>
                <a:ea typeface="宋体" panose="02010600030101010101" pitchFamily="2" charset="-122"/>
              </a:rPr>
              <a:t> = </a:t>
            </a:r>
            <a:r>
              <a:rPr lang="en-US" altLang="zh-CN" sz="1500" dirty="0" err="1">
                <a:solidFill>
                  <a:srgbClr val="000000"/>
                </a:solidFill>
                <a:latin typeface="Courier New" panose="02070309020205020404" pitchFamily="49" charset="0"/>
                <a:ea typeface="宋体" panose="02010600030101010101" pitchFamily="2" charset="-122"/>
              </a:rPr>
              <a:t>rect.get_x</a:t>
            </a:r>
            <a:r>
              <a:rPr lang="en-US" altLang="zh-CN" sz="1500" dirty="0">
                <a:solidFill>
                  <a:srgbClr val="000000"/>
                </a:solidFill>
                <a:latin typeface="Courier New" panose="02070309020205020404" pitchFamily="49" charset="0"/>
                <a:ea typeface="宋体" panose="02010600030101010101" pitchFamily="2" charset="-122"/>
              </a:rPr>
              <a:t>()</a:t>
            </a:r>
            <a:endParaRPr lang="zh-CN" altLang="zh-CN" sz="1500" dirty="0">
              <a:solidFill>
                <a:srgbClr val="000000"/>
              </a:solidFill>
              <a:latin typeface="Courier New" panose="02070309020205020404" pitchFamily="49" charset="0"/>
              <a:ea typeface="宋体" panose="02010600030101010101" pitchFamily="2" charset="-122"/>
            </a:endParaRPr>
          </a:p>
          <a:p>
            <a:r>
              <a:rPr lang="en-US" altLang="zh-CN" sz="1500" dirty="0">
                <a:solidFill>
                  <a:srgbClr val="000000"/>
                </a:solidFill>
                <a:latin typeface="Courier New" panose="02070309020205020404" pitchFamily="49" charset="0"/>
                <a:ea typeface="宋体" panose="02010600030101010101" pitchFamily="2" charset="-122"/>
              </a:rPr>
              <a:t>        </a:t>
            </a:r>
            <a:r>
              <a:rPr lang="en-US" altLang="zh-CN" sz="1500" dirty="0" err="1">
                <a:solidFill>
                  <a:srgbClr val="000000"/>
                </a:solidFill>
                <a:latin typeface="Courier New" panose="02070309020205020404" pitchFamily="49" charset="0"/>
                <a:ea typeface="宋体" panose="02010600030101010101" pitchFamily="2" charset="-122"/>
              </a:rPr>
              <a:t>rect_width</a:t>
            </a:r>
            <a:r>
              <a:rPr lang="en-US" altLang="zh-CN" sz="1500" dirty="0">
                <a:solidFill>
                  <a:srgbClr val="000000"/>
                </a:solidFill>
                <a:latin typeface="Courier New" panose="02070309020205020404" pitchFamily="49" charset="0"/>
                <a:ea typeface="宋体" panose="02010600030101010101" pitchFamily="2" charset="-122"/>
              </a:rPr>
              <a:t> = </a:t>
            </a:r>
            <a:r>
              <a:rPr lang="en-US" altLang="zh-CN" sz="1500" dirty="0" err="1">
                <a:solidFill>
                  <a:srgbClr val="000000"/>
                </a:solidFill>
                <a:latin typeface="Courier New" panose="02070309020205020404" pitchFamily="49" charset="0"/>
                <a:ea typeface="宋体" panose="02010600030101010101" pitchFamily="2" charset="-122"/>
              </a:rPr>
              <a:t>rect.get_width</a:t>
            </a:r>
            <a:r>
              <a:rPr lang="en-US" altLang="zh-CN" sz="1500" dirty="0">
                <a:solidFill>
                  <a:srgbClr val="000000"/>
                </a:solidFill>
                <a:latin typeface="Courier New" panose="02070309020205020404" pitchFamily="49" charset="0"/>
                <a:ea typeface="宋体" panose="02010600030101010101" pitchFamily="2" charset="-122"/>
              </a:rPr>
              <a:t>()</a:t>
            </a:r>
            <a:endParaRPr lang="zh-CN" altLang="zh-CN" sz="1500" dirty="0">
              <a:solidFill>
                <a:srgbClr val="000000"/>
              </a:solidFill>
              <a:latin typeface="Courier New" panose="02070309020205020404" pitchFamily="49" charset="0"/>
              <a:ea typeface="宋体" panose="02010600030101010101" pitchFamily="2" charset="-122"/>
            </a:endParaRPr>
          </a:p>
          <a:p>
            <a:r>
              <a:rPr lang="en-US" altLang="zh-CN" sz="1500" dirty="0">
                <a:solidFill>
                  <a:srgbClr val="000000"/>
                </a:solidFill>
                <a:latin typeface="Courier New" panose="02070309020205020404" pitchFamily="49" charset="0"/>
                <a:ea typeface="宋体" panose="02010600030101010101" pitchFamily="2" charset="-122"/>
              </a:rPr>
              <a:t>        </a:t>
            </a:r>
            <a:r>
              <a:rPr lang="en-US" altLang="zh-CN" sz="1500" dirty="0" err="1">
                <a:solidFill>
                  <a:srgbClr val="000000"/>
                </a:solidFill>
                <a:latin typeface="Courier New" panose="02070309020205020404" pitchFamily="49" charset="0"/>
                <a:ea typeface="宋体" panose="02010600030101010101" pitchFamily="2" charset="-122"/>
              </a:rPr>
              <a:t>plt.text</a:t>
            </a:r>
            <a:r>
              <a:rPr lang="en-US" altLang="zh-CN" sz="1500" dirty="0">
                <a:solidFill>
                  <a:srgbClr val="000000"/>
                </a:solidFill>
                <a:latin typeface="Courier New" panose="02070309020205020404" pitchFamily="49" charset="0"/>
                <a:ea typeface="宋体" panose="02010600030101010101" pitchFamily="2" charset="-122"/>
              </a:rPr>
              <a:t>(</a:t>
            </a:r>
            <a:r>
              <a:rPr lang="en-US" altLang="zh-CN" sz="1500" dirty="0" err="1">
                <a:solidFill>
                  <a:srgbClr val="000000"/>
                </a:solidFill>
                <a:latin typeface="Courier New" panose="02070309020205020404" pitchFamily="49" charset="0"/>
                <a:ea typeface="宋体" panose="02010600030101010101" pitchFamily="2" charset="-122"/>
              </a:rPr>
              <a:t>rect_x</a:t>
            </a:r>
            <a:r>
              <a:rPr lang="en-US" altLang="zh-CN" sz="1500" dirty="0">
                <a:solidFill>
                  <a:srgbClr val="000000"/>
                </a:solidFill>
                <a:latin typeface="Courier New" panose="02070309020205020404" pitchFamily="49" charset="0"/>
                <a:ea typeface="宋体" panose="02010600030101010101" pitchFamily="2" charset="-122"/>
              </a:rPr>
              <a:t> + </a:t>
            </a:r>
            <a:r>
              <a:rPr lang="en-US" altLang="zh-CN" sz="1500" dirty="0" err="1">
                <a:solidFill>
                  <a:srgbClr val="000000"/>
                </a:solidFill>
                <a:latin typeface="Courier New" panose="02070309020205020404" pitchFamily="49" charset="0"/>
                <a:ea typeface="宋体" panose="02010600030101010101" pitchFamily="2" charset="-122"/>
              </a:rPr>
              <a:t>rect_width</a:t>
            </a:r>
            <a:r>
              <a:rPr lang="en-US" altLang="zh-CN" sz="1500" dirty="0">
                <a:solidFill>
                  <a:srgbClr val="000000"/>
                </a:solidFill>
                <a:latin typeface="Courier New" panose="02070309020205020404" pitchFamily="49" charset="0"/>
                <a:ea typeface="宋体" panose="02010600030101010101" pitchFamily="2" charset="-122"/>
              </a:rPr>
              <a:t> / 2, </a:t>
            </a:r>
          </a:p>
          <a:p>
            <a:r>
              <a:rPr lang="en-US" altLang="zh-CN" sz="1500" dirty="0">
                <a:solidFill>
                  <a:srgbClr val="000000"/>
                </a:solidFill>
                <a:latin typeface="Courier New" panose="02070309020205020404" pitchFamily="49" charset="0"/>
                <a:ea typeface="宋体" panose="02010600030101010101" pitchFamily="2" charset="-122"/>
              </a:rPr>
              <a:t>        </a:t>
            </a:r>
            <a:r>
              <a:rPr lang="en-US" altLang="zh-CN" sz="1500" dirty="0" err="1">
                <a:solidFill>
                  <a:srgbClr val="000000"/>
                </a:solidFill>
                <a:latin typeface="Courier New" panose="02070309020205020404" pitchFamily="49" charset="0"/>
                <a:ea typeface="宋体" panose="02010600030101010101" pitchFamily="2" charset="-122"/>
              </a:rPr>
              <a:t>rect_height</a:t>
            </a:r>
            <a:r>
              <a:rPr lang="en-US" altLang="zh-CN" sz="1500" dirty="0">
                <a:solidFill>
                  <a:srgbClr val="000000"/>
                </a:solidFill>
                <a:latin typeface="Courier New" panose="02070309020205020404" pitchFamily="49" charset="0"/>
                <a:ea typeface="宋体" panose="02010600030101010101" pitchFamily="2" charset="-122"/>
              </a:rPr>
              <a:t> + 30, </a:t>
            </a:r>
          </a:p>
          <a:p>
            <a:r>
              <a:rPr lang="en-US" altLang="zh-CN" sz="1500" dirty="0">
                <a:solidFill>
                  <a:srgbClr val="000000"/>
                </a:solidFill>
                <a:latin typeface="Courier New" panose="02070309020205020404" pitchFamily="49" charset="0"/>
                <a:ea typeface="宋体" panose="02010600030101010101" pitchFamily="2" charset="-122"/>
              </a:rPr>
              <a:t>        s='{}'.format(</a:t>
            </a:r>
            <a:r>
              <a:rPr lang="en-US" altLang="zh-CN" sz="1500" dirty="0" err="1">
                <a:solidFill>
                  <a:srgbClr val="000000"/>
                </a:solidFill>
                <a:latin typeface="Courier New" panose="02070309020205020404" pitchFamily="49" charset="0"/>
                <a:ea typeface="宋体" panose="02010600030101010101" pitchFamily="2" charset="-122"/>
              </a:rPr>
              <a:t>rect_height</a:t>
            </a:r>
            <a:r>
              <a:rPr lang="en-US" altLang="zh-CN" sz="1500" dirty="0">
                <a:solidFill>
                  <a:srgbClr val="000000"/>
                </a:solidFill>
                <a:latin typeface="Courier New" panose="02070309020205020404" pitchFamily="49" charset="0"/>
                <a:ea typeface="宋体" panose="02010600030101010101" pitchFamily="2" charset="-122"/>
              </a:rPr>
              <a:t>),</a:t>
            </a:r>
          </a:p>
          <a:p>
            <a:r>
              <a:rPr lang="en-US" altLang="zh-CN" sz="1500" dirty="0">
                <a:solidFill>
                  <a:srgbClr val="000000"/>
                </a:solidFill>
                <a:latin typeface="Courier New" panose="02070309020205020404" pitchFamily="49" charset="0"/>
                <a:ea typeface="宋体" panose="02010600030101010101" pitchFamily="2" charset="-122"/>
              </a:rPr>
              <a:t>        ha='center', </a:t>
            </a:r>
            <a:r>
              <a:rPr lang="en-US" altLang="zh-CN" sz="1500" dirty="0" err="1">
                <a:solidFill>
                  <a:srgbClr val="000000"/>
                </a:solidFill>
                <a:latin typeface="Courier New" panose="02070309020205020404" pitchFamily="49" charset="0"/>
                <a:ea typeface="宋体" panose="02010600030101010101" pitchFamily="2" charset="-122"/>
              </a:rPr>
              <a:t>va</a:t>
            </a:r>
            <a:r>
              <a:rPr lang="en-US" altLang="zh-CN" sz="1500" dirty="0">
                <a:solidFill>
                  <a:srgbClr val="000000"/>
                </a:solidFill>
                <a:latin typeface="Courier New" panose="02070309020205020404" pitchFamily="49" charset="0"/>
                <a:ea typeface="宋体" panose="02010600030101010101" pitchFamily="2" charset="-122"/>
              </a:rPr>
              <a:t>='bottom', </a:t>
            </a:r>
            <a:r>
              <a:rPr lang="en-US" altLang="zh-CN" sz="1500" dirty="0" err="1">
                <a:solidFill>
                  <a:srgbClr val="000000"/>
                </a:solidFill>
                <a:latin typeface="Courier New" panose="02070309020205020404" pitchFamily="49" charset="0"/>
                <a:ea typeface="宋体" panose="02010600030101010101" pitchFamily="2" charset="-122"/>
              </a:rPr>
              <a:t>fontsize</a:t>
            </a:r>
            <a:r>
              <a:rPr lang="en-US" altLang="zh-CN" sz="1500" dirty="0">
                <a:solidFill>
                  <a:srgbClr val="000000"/>
                </a:solidFill>
                <a:latin typeface="Courier New" panose="02070309020205020404" pitchFamily="49" charset="0"/>
                <a:ea typeface="宋体" panose="02010600030101010101" pitchFamily="2" charset="-122"/>
              </a:rPr>
              <a:t>=9)</a:t>
            </a:r>
            <a:endParaRPr lang="zh-CN" altLang="zh-CN" sz="1500" dirty="0">
              <a:solidFill>
                <a:srgbClr val="000000"/>
              </a:solidFill>
              <a:latin typeface="Courier New" panose="02070309020205020404" pitchFamily="49" charset="0"/>
              <a:ea typeface="宋体" panose="02010600030101010101" pitchFamily="2" charset="-122"/>
            </a:endParaRPr>
          </a:p>
          <a:p>
            <a:r>
              <a:rPr lang="en-US" altLang="zh-CN" sz="1500" b="1" dirty="0" err="1">
                <a:solidFill>
                  <a:srgbClr val="1369B2"/>
                </a:solidFill>
                <a:latin typeface="Courier New" panose="02070309020205020404" pitchFamily="49" charset="0"/>
                <a:ea typeface="宋体" panose="02010600030101010101" pitchFamily="2" charset="-122"/>
              </a:rPr>
              <a:t>autolabel</a:t>
            </a:r>
            <a:r>
              <a:rPr lang="en-US" altLang="zh-CN" sz="1500" b="1" dirty="0">
                <a:solidFill>
                  <a:srgbClr val="1369B2"/>
                </a:solidFill>
                <a:latin typeface="Courier New" panose="02070309020205020404" pitchFamily="49" charset="0"/>
                <a:ea typeface="宋体" panose="02010600030101010101" pitchFamily="2" charset="-122"/>
              </a:rPr>
              <a:t>(</a:t>
            </a:r>
            <a:r>
              <a:rPr lang="en-US" altLang="zh-CN" sz="1500" b="1" dirty="0" err="1">
                <a:solidFill>
                  <a:srgbClr val="1369B2"/>
                </a:solidFill>
                <a:latin typeface="Courier New" panose="02070309020205020404" pitchFamily="49" charset="0"/>
                <a:ea typeface="宋体" panose="02010600030101010101" pitchFamily="2" charset="-122"/>
              </a:rPr>
              <a:t>rect_a</a:t>
            </a:r>
            <a:r>
              <a:rPr lang="en-US" altLang="zh-CN" sz="1500" b="1" dirty="0">
                <a:solidFill>
                  <a:srgbClr val="1369B2"/>
                </a:solidFill>
                <a:latin typeface="Courier New" panose="02070309020205020404" pitchFamily="49" charset="0"/>
                <a:ea typeface="宋体" panose="02010600030101010101" pitchFamily="2" charset="-122"/>
              </a:rPr>
              <a:t>)</a:t>
            </a:r>
            <a:endParaRPr lang="zh-CN" altLang="zh-CN" sz="1500" b="1" dirty="0">
              <a:solidFill>
                <a:srgbClr val="1369B2"/>
              </a:solidFill>
              <a:latin typeface="Courier New" panose="02070309020205020404" pitchFamily="49" charset="0"/>
              <a:ea typeface="宋体" panose="02010600030101010101" pitchFamily="2" charset="-122"/>
            </a:endParaRPr>
          </a:p>
          <a:p>
            <a:r>
              <a:rPr lang="en-US" altLang="zh-CN" sz="1500" b="1" dirty="0" err="1">
                <a:solidFill>
                  <a:srgbClr val="1369B2"/>
                </a:solidFill>
                <a:latin typeface="Courier New" panose="02070309020205020404" pitchFamily="49" charset="0"/>
                <a:ea typeface="宋体" panose="02010600030101010101" pitchFamily="2" charset="-122"/>
              </a:rPr>
              <a:t>autolabel</a:t>
            </a:r>
            <a:r>
              <a:rPr lang="en-US" altLang="zh-CN" sz="1500" b="1" dirty="0">
                <a:solidFill>
                  <a:srgbClr val="1369B2"/>
                </a:solidFill>
                <a:latin typeface="Courier New" panose="02070309020205020404" pitchFamily="49" charset="0"/>
                <a:ea typeface="宋体" panose="02010600030101010101" pitchFamily="2" charset="-122"/>
              </a:rPr>
              <a:t>(</a:t>
            </a:r>
            <a:r>
              <a:rPr lang="en-US" altLang="zh-CN" sz="1500" b="1" dirty="0" err="1">
                <a:solidFill>
                  <a:srgbClr val="1369B2"/>
                </a:solidFill>
                <a:latin typeface="Courier New" panose="02070309020205020404" pitchFamily="49" charset="0"/>
                <a:ea typeface="宋体" panose="02010600030101010101" pitchFamily="2" charset="-122"/>
              </a:rPr>
              <a:t>rect_b</a:t>
            </a:r>
            <a:r>
              <a:rPr lang="en-US" altLang="zh-CN" sz="1500" b="1" dirty="0">
                <a:solidFill>
                  <a:srgbClr val="1369B2"/>
                </a:solidFill>
                <a:latin typeface="Courier New" panose="02070309020205020404" pitchFamily="49" charset="0"/>
                <a:ea typeface="宋体" panose="02010600030101010101" pitchFamily="2" charset="-122"/>
              </a:rPr>
              <a:t>)</a:t>
            </a:r>
            <a:endParaRPr lang="zh-CN" altLang="zh-CN" sz="1500" b="1" dirty="0">
              <a:solidFill>
                <a:srgbClr val="1369B2"/>
              </a:solidFill>
              <a:latin typeface="Courier New" panose="02070309020205020404" pitchFamily="49" charset="0"/>
              <a:ea typeface="宋体" panose="02010600030101010101" pitchFamily="2" charset="-122"/>
            </a:endParaRPr>
          </a:p>
          <a:p>
            <a:r>
              <a:rPr lang="en-US" altLang="zh-CN" sz="1500" dirty="0">
                <a:solidFill>
                  <a:srgbClr val="000000"/>
                </a:solidFill>
                <a:latin typeface="Courier New" panose="02070309020205020404" pitchFamily="49" charset="0"/>
                <a:ea typeface="宋体" panose="02010600030101010101" pitchFamily="2" charset="-122"/>
              </a:rPr>
              <a:t># </a:t>
            </a:r>
            <a:r>
              <a:rPr lang="zh-CN" altLang="zh-CN" sz="1500" dirty="0">
                <a:solidFill>
                  <a:srgbClr val="000000"/>
                </a:solidFill>
                <a:latin typeface="Courier New" panose="02070309020205020404" pitchFamily="49" charset="0"/>
                <a:ea typeface="宋体" panose="02010600030101010101" pitchFamily="2" charset="-122"/>
              </a:rPr>
              <a:t>添加图例</a:t>
            </a:r>
          </a:p>
          <a:p>
            <a:r>
              <a:rPr lang="en-US" altLang="zh-CN" sz="1500" dirty="0" err="1">
                <a:solidFill>
                  <a:srgbClr val="000000"/>
                </a:solidFill>
                <a:latin typeface="Courier New" panose="02070309020205020404" pitchFamily="49" charset="0"/>
                <a:ea typeface="宋体" panose="02010600030101010101" pitchFamily="2" charset="-122"/>
              </a:rPr>
              <a:t>plt.</a:t>
            </a:r>
            <a:r>
              <a:rPr lang="en-US" altLang="zh-CN" sz="1500" b="1" dirty="0" err="1">
                <a:solidFill>
                  <a:srgbClr val="1369B2"/>
                </a:solidFill>
                <a:latin typeface="Courier New" panose="02070309020205020404" pitchFamily="49" charset="0"/>
                <a:ea typeface="宋体" panose="02010600030101010101" pitchFamily="2" charset="-122"/>
              </a:rPr>
              <a:t>legend</a:t>
            </a:r>
            <a:r>
              <a:rPr lang="en-US" altLang="zh-CN" sz="1500" b="1" dirty="0">
                <a:solidFill>
                  <a:srgbClr val="1369B2"/>
                </a:solidFill>
                <a:latin typeface="Courier New" panose="02070309020205020404" pitchFamily="49" charset="0"/>
                <a:ea typeface="宋体" panose="02010600030101010101" pitchFamily="2" charset="-122"/>
              </a:rPr>
              <a:t>([</a:t>
            </a:r>
            <a:r>
              <a:rPr lang="en-US" altLang="zh-CN" sz="1500" b="1" dirty="0" err="1">
                <a:solidFill>
                  <a:srgbClr val="1369B2"/>
                </a:solidFill>
                <a:latin typeface="Courier New" panose="02070309020205020404" pitchFamily="49" charset="0"/>
                <a:ea typeface="宋体" panose="02010600030101010101" pitchFamily="2" charset="-122"/>
              </a:rPr>
              <a:t>rect_a</a:t>
            </a:r>
            <a:r>
              <a:rPr lang="en-US" altLang="zh-CN" sz="1500" b="1" dirty="0">
                <a:solidFill>
                  <a:srgbClr val="1369B2"/>
                </a:solidFill>
                <a:latin typeface="Courier New" panose="02070309020205020404" pitchFamily="49" charset="0"/>
                <a:ea typeface="宋体" panose="02010600030101010101" pitchFamily="2" charset="-122"/>
              </a:rPr>
              <a:t>, </a:t>
            </a:r>
            <a:r>
              <a:rPr lang="en-US" altLang="zh-CN" sz="1500" b="1" dirty="0" err="1">
                <a:solidFill>
                  <a:srgbClr val="1369B2"/>
                </a:solidFill>
                <a:latin typeface="Courier New" panose="02070309020205020404" pitchFamily="49" charset="0"/>
                <a:ea typeface="宋体" panose="02010600030101010101" pitchFamily="2" charset="-122"/>
              </a:rPr>
              <a:t>rect_b</a:t>
            </a:r>
            <a:r>
              <a:rPr lang="en-US" altLang="zh-CN" sz="1500" b="1" dirty="0">
                <a:solidFill>
                  <a:srgbClr val="1369B2"/>
                </a:solidFill>
                <a:latin typeface="Courier New" panose="02070309020205020404" pitchFamily="49" charset="0"/>
                <a:ea typeface="宋体" panose="02010600030101010101" pitchFamily="2" charset="-122"/>
              </a:rPr>
              <a:t>], ['</a:t>
            </a:r>
            <a:r>
              <a:rPr lang="zh-CN" altLang="zh-CN" sz="1500" b="1" dirty="0">
                <a:solidFill>
                  <a:srgbClr val="1369B2"/>
                </a:solidFill>
                <a:latin typeface="Courier New" panose="02070309020205020404" pitchFamily="49" charset="0"/>
                <a:ea typeface="宋体" panose="02010600030101010101" pitchFamily="2" charset="-122"/>
              </a:rPr>
              <a:t>品牌</a:t>
            </a:r>
            <a:r>
              <a:rPr lang="en-US" altLang="zh-CN" sz="1500" b="1" dirty="0">
                <a:solidFill>
                  <a:srgbClr val="1369B2"/>
                </a:solidFill>
                <a:latin typeface="Courier New" panose="02070309020205020404" pitchFamily="49" charset="0"/>
                <a:ea typeface="宋体" panose="02010600030101010101" pitchFamily="2" charset="-122"/>
              </a:rPr>
              <a:t>A', '</a:t>
            </a:r>
            <a:r>
              <a:rPr lang="zh-CN" altLang="zh-CN" sz="1500" b="1" dirty="0">
                <a:solidFill>
                  <a:srgbClr val="1369B2"/>
                </a:solidFill>
                <a:latin typeface="Courier New" panose="02070309020205020404" pitchFamily="49" charset="0"/>
                <a:ea typeface="宋体" panose="02010600030101010101" pitchFamily="2" charset="-122"/>
              </a:rPr>
              <a:t>品牌</a:t>
            </a:r>
            <a:r>
              <a:rPr lang="en-US" altLang="zh-CN" sz="1500" b="1" dirty="0">
                <a:solidFill>
                  <a:srgbClr val="1369B2"/>
                </a:solidFill>
                <a:latin typeface="Courier New" panose="02070309020205020404" pitchFamily="49" charset="0"/>
                <a:ea typeface="宋体" panose="02010600030101010101" pitchFamily="2" charset="-122"/>
              </a:rPr>
              <a:t>B'])</a:t>
            </a:r>
            <a:endParaRPr lang="zh-CN" altLang="zh-CN" sz="1500" b="1" dirty="0">
              <a:solidFill>
                <a:srgbClr val="1369B2"/>
              </a:solidFill>
              <a:latin typeface="Courier New" panose="02070309020205020404" pitchFamily="49" charset="0"/>
              <a:ea typeface="宋体" panose="02010600030101010101" pitchFamily="2" charset="-122"/>
            </a:endParaRPr>
          </a:p>
        </p:txBody>
      </p:sp>
      <p:sp>
        <p:nvSpPr>
          <p:cNvPr id="38" name="下箭头 37"/>
          <p:cNvSpPr/>
          <p:nvPr/>
        </p:nvSpPr>
        <p:spPr>
          <a:xfrm rot="16200000">
            <a:off x="6765464" y="3937556"/>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14" name="Picture 2" descr="下载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520" y="2583581"/>
            <a:ext cx="43719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11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13.2.3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绘制直方图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37363" cy="1338828"/>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a:t>
            </a:r>
            <a:r>
              <a:rPr lang="zh-CN" altLang="en-US" sz="1800" dirty="0">
                <a:solidFill>
                  <a:srgbClr val="1369B2"/>
                </a:solidFill>
                <a:latin typeface="微软雅黑" panose="020B0503020204020204" pitchFamily="34" charset="-122"/>
                <a:ea typeface="微软雅黑" panose="020B0503020204020204" pitchFamily="34" charset="-122"/>
                <a:cs typeface="+mn-ea"/>
              </a:rPr>
              <a:t>绘制直方图的方式</a:t>
            </a:r>
            <a:r>
              <a:rPr lang="zh-CN" altLang="zh-CN" sz="1800" dirty="0">
                <a:solidFill>
                  <a:srgbClr val="595959"/>
                </a:solidFill>
                <a:latin typeface="微软雅黑" panose="020B0503020204020204" pitchFamily="34" charset="-122"/>
                <a:ea typeface="微软雅黑" panose="020B0503020204020204" pitchFamily="34" charset="-122"/>
                <a:cs typeface="+mn-ea"/>
              </a:rPr>
              <a:t>，能够</a:t>
            </a:r>
            <a:r>
              <a:rPr lang="zh-CN" altLang="en-US" sz="1800" dirty="0">
                <a:solidFill>
                  <a:srgbClr val="595959"/>
                </a:solidFill>
                <a:latin typeface="微软雅黑" panose="020B0503020204020204" pitchFamily="34" charset="-122"/>
                <a:ea typeface="微软雅黑" panose="020B0503020204020204" pitchFamily="34" charset="-122"/>
                <a:cs typeface="+mn-ea"/>
              </a:rPr>
              <a:t>根据需要通过</a:t>
            </a:r>
            <a:r>
              <a:rPr lang="en-US" altLang="zh-CN" sz="1800" dirty="0">
                <a:solidFill>
                  <a:srgbClr val="595959"/>
                </a:solidFill>
                <a:latin typeface="微软雅黑" panose="020B0503020204020204" pitchFamily="34" charset="-122"/>
                <a:ea typeface="微软雅黑" panose="020B0503020204020204" pitchFamily="34" charset="-122"/>
                <a:cs typeface="+mn-ea"/>
              </a:rPr>
              <a:t>pyplot</a:t>
            </a:r>
            <a:r>
              <a:rPr lang="zh-CN" altLang="zh-CN" sz="1800" dirty="0">
                <a:solidFill>
                  <a:srgbClr val="595959"/>
                </a:solidFill>
                <a:latin typeface="微软雅黑" panose="020B0503020204020204" pitchFamily="34" charset="-122"/>
                <a:ea typeface="微软雅黑" panose="020B0503020204020204" pitchFamily="34" charset="-122"/>
                <a:cs typeface="+mn-ea"/>
              </a:rPr>
              <a:t>模块</a:t>
            </a:r>
            <a:r>
              <a:rPr lang="zh-CN" altLang="en-US" sz="1800" dirty="0">
                <a:solidFill>
                  <a:srgbClr val="595959"/>
                </a:solidFill>
                <a:latin typeface="微软雅黑" panose="020B0503020204020204" pitchFamily="34" charset="-122"/>
                <a:ea typeface="微软雅黑" panose="020B0503020204020204" pitchFamily="34" charset="-122"/>
                <a:cs typeface="+mn-ea"/>
              </a:rPr>
              <a:t>绘制指定样式的直方图</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71625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13.2.3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绘制直方图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形状 7"/>
          <p:cNvSpPr/>
          <p:nvPr/>
        </p:nvSpPr>
        <p:spPr>
          <a:xfrm>
            <a:off x="2967990" y="3616486"/>
            <a:ext cx="2361565" cy="2361565"/>
          </a:xfrm>
          <a:prstGeom prst="leftCircularArrow">
            <a:avLst>
              <a:gd name="adj1" fmla="val 2872"/>
              <a:gd name="adj2" fmla="val 351158"/>
              <a:gd name="adj3" fmla="val 2126668"/>
              <a:gd name="adj4" fmla="val 9024489"/>
              <a:gd name="adj5" fmla="val 3351"/>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9" name="形状 16501"/>
          <p:cNvSpPr/>
          <p:nvPr/>
        </p:nvSpPr>
        <p:spPr>
          <a:xfrm>
            <a:off x="1397000" y="3358421"/>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91440" tIns="66040" rIns="66040" bIns="91440" anchor="t">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0" name="形状 16502"/>
          <p:cNvSpPr/>
          <p:nvPr/>
        </p:nvSpPr>
        <p:spPr>
          <a:xfrm>
            <a:off x="2802890" y="46074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11" name="形状 16503"/>
          <p:cNvSpPr/>
          <p:nvPr/>
        </p:nvSpPr>
        <p:spPr>
          <a:xfrm>
            <a:off x="5370078" y="2311995"/>
            <a:ext cx="2642870" cy="2642870"/>
          </a:xfrm>
          <a:prstGeom prst="circularArrow">
            <a:avLst>
              <a:gd name="adj1" fmla="val 2567"/>
              <a:gd name="adj2" fmla="val 311540"/>
              <a:gd name="adj3" fmla="val 19512949"/>
              <a:gd name="adj4" fmla="val 12575511"/>
              <a:gd name="adj5" fmla="val 2994"/>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12" name="形状 16504"/>
          <p:cNvSpPr/>
          <p:nvPr/>
        </p:nvSpPr>
        <p:spPr>
          <a:xfrm>
            <a:off x="3865245" y="335778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66040" tIns="292735" rIns="66040" bIns="66040" anchor="b">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3" name="形状 16506"/>
          <p:cNvSpPr/>
          <p:nvPr/>
        </p:nvSpPr>
        <p:spPr>
          <a:xfrm>
            <a:off x="6316980" y="337683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91440" tIns="66040" rIns="66040" bIns="91440" anchor="t">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4" name="形状 16508"/>
          <p:cNvSpPr/>
          <p:nvPr/>
        </p:nvSpPr>
        <p:spPr>
          <a:xfrm>
            <a:off x="8768080" y="337556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66040" tIns="292735" rIns="66040" bIns="66040" anchor="b">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5" name="文本框 14"/>
          <p:cNvSpPr txBox="1"/>
          <p:nvPr/>
        </p:nvSpPr>
        <p:spPr>
          <a:xfrm>
            <a:off x="2546350" y="4688756"/>
            <a:ext cx="1266190" cy="523220"/>
          </a:xfrm>
          <a:prstGeom prst="rect">
            <a:avLst/>
          </a:prstGeom>
          <a:noFill/>
        </p:spPr>
        <p:txBody>
          <a:bodyPr vert="horz" wrap="square" lIns="91440" tIns="45720" rIns="91440" bIns="45720" anchor="t">
            <a:spAutoFit/>
          </a:bodyPr>
          <a:lstStyle/>
          <a:p>
            <a:pPr marL="0" marR="0" lvl="0" indent="0" algn="ctr" defTabSz="508000" rtl="0" eaLnBrk="0"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黑体" panose="02010609060101010101" pitchFamily="49" charset="-122"/>
                <a:ea typeface="黑体" panose="02010609060101010101" pitchFamily="49" charset="-122"/>
                <a:sym typeface="+mn-ea"/>
              </a:rPr>
              <a:t>1</a:t>
            </a:r>
            <a:endParaRPr kumimoji="0" lang="zh-CN" altLang="en-US"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sym typeface="+mn-ea"/>
            </a:endParaRPr>
          </a:p>
        </p:txBody>
      </p:sp>
      <p:sp>
        <p:nvSpPr>
          <p:cNvPr id="16" name="形状 15"/>
          <p:cNvSpPr/>
          <p:nvPr/>
        </p:nvSpPr>
        <p:spPr>
          <a:xfrm>
            <a:off x="7829157" y="3617501"/>
            <a:ext cx="2361565" cy="2361565"/>
          </a:xfrm>
          <a:prstGeom prst="leftCircularArrow">
            <a:avLst>
              <a:gd name="adj1" fmla="val 2872"/>
              <a:gd name="adj2" fmla="val 351158"/>
              <a:gd name="adj3" fmla="val 2126668"/>
              <a:gd name="adj4" fmla="val 9024489"/>
              <a:gd name="adj5" fmla="val 3351"/>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22" name="文本框 21"/>
          <p:cNvSpPr txBox="1"/>
          <p:nvPr/>
        </p:nvSpPr>
        <p:spPr>
          <a:xfrm>
            <a:off x="1418906" y="3701227"/>
            <a:ext cx="1894842" cy="924612"/>
          </a:xfrm>
          <a:prstGeom prst="rect">
            <a:avLst/>
          </a:prstGeom>
          <a:noFill/>
          <a:ln w="0">
            <a:noFill/>
          </a:ln>
        </p:spPr>
        <p:txBody>
          <a:bodyPr vert="horz" wrap="square" lIns="89535" tIns="46355" rIns="89535" bIns="46355" anchor="t">
            <a:spAutoFit/>
          </a:bodyPr>
          <a:lstStyle/>
          <a:p>
            <a:pPr lvl="0"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导入</a:t>
            </a:r>
            <a:endPar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a:p>
            <a:pPr lvl="0" algn="ctr">
              <a:lnSpc>
                <a:spcPct val="150000"/>
              </a:lnSpc>
              <a:defRPr/>
            </a:pP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pyplot</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模块</a:t>
            </a:r>
            <a:endPar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23" name="文本框 22"/>
          <p:cNvSpPr txBox="1"/>
          <p:nvPr/>
        </p:nvSpPr>
        <p:spPr>
          <a:xfrm>
            <a:off x="6365723" y="3699665"/>
            <a:ext cx="1894842" cy="875689"/>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完善图表，</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添加辅助元素</a:t>
            </a:r>
            <a:endParaRPr lang="zh-CN" altLang="en-US"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24" name="文本框 23"/>
          <p:cNvSpPr txBox="1"/>
          <p:nvPr/>
        </p:nvSpPr>
        <p:spPr>
          <a:xfrm>
            <a:off x="3933073" y="3739013"/>
            <a:ext cx="1894842" cy="875689"/>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使用</a:t>
            </a:r>
            <a:r>
              <a:rPr lang="en-US" altLang="zh-CN" sz="1800" kern="0" dirty="0" err="1">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hist</a:t>
            </a: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函数</a:t>
            </a:r>
            <a:endPar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endParaRPr>
          </a:p>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绘制图像</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25" name="文本框 24"/>
          <p:cNvSpPr txBox="1"/>
          <p:nvPr/>
        </p:nvSpPr>
        <p:spPr>
          <a:xfrm>
            <a:off x="8843008" y="3739013"/>
            <a:ext cx="1894842" cy="924612"/>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使用</a:t>
            </a: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show()</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函数</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展示图表</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26" name="形状 16502"/>
          <p:cNvSpPr/>
          <p:nvPr/>
        </p:nvSpPr>
        <p:spPr>
          <a:xfrm>
            <a:off x="5269865" y="30326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27" name="文本框 26"/>
          <p:cNvSpPr txBox="1"/>
          <p:nvPr/>
        </p:nvSpPr>
        <p:spPr>
          <a:xfrm>
            <a:off x="5327967" y="3108241"/>
            <a:ext cx="631825"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2</a:t>
            </a:r>
            <a:endParaRPr lang="zh-CN" altLang="en-US" sz="2800" b="1" dirty="0">
              <a:solidFill>
                <a:schemeClr val="bg1"/>
              </a:solidFill>
              <a:latin typeface="黑体" panose="02010609060101010101" pitchFamily="49" charset="-122"/>
              <a:ea typeface="黑体" panose="02010609060101010101" pitchFamily="49" charset="-122"/>
              <a:sym typeface="+mn-ea"/>
            </a:endParaRPr>
          </a:p>
        </p:txBody>
      </p:sp>
      <p:sp>
        <p:nvSpPr>
          <p:cNvPr id="28" name="形状 16502"/>
          <p:cNvSpPr/>
          <p:nvPr/>
        </p:nvSpPr>
        <p:spPr>
          <a:xfrm>
            <a:off x="7713303" y="46074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29" name="文本框 28"/>
          <p:cNvSpPr txBox="1"/>
          <p:nvPr/>
        </p:nvSpPr>
        <p:spPr>
          <a:xfrm>
            <a:off x="7472563" y="4688756"/>
            <a:ext cx="1230630"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3</a:t>
            </a:r>
            <a:endParaRPr lang="ko-KR" altLang="en-US" sz="2800" b="1" dirty="0">
              <a:solidFill>
                <a:schemeClr val="bg1"/>
              </a:solidFill>
              <a:latin typeface="黑体" panose="02010609060101010101" pitchFamily="49" charset="-122"/>
              <a:ea typeface="黑体" panose="02010609060101010101" pitchFamily="49" charset="-122"/>
            </a:endParaRPr>
          </a:p>
        </p:txBody>
      </p:sp>
      <p:sp>
        <p:nvSpPr>
          <p:cNvPr id="30" name="形状 16502"/>
          <p:cNvSpPr/>
          <p:nvPr/>
        </p:nvSpPr>
        <p:spPr>
          <a:xfrm>
            <a:off x="10138535" y="30326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32" name="文本框 31"/>
          <p:cNvSpPr txBox="1"/>
          <p:nvPr/>
        </p:nvSpPr>
        <p:spPr>
          <a:xfrm>
            <a:off x="9838096" y="3110210"/>
            <a:ext cx="1348105"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4</a:t>
            </a:r>
            <a:endParaRPr lang="zh-CN" altLang="en-US" sz="2800" b="1" dirty="0">
              <a:solidFill>
                <a:schemeClr val="bg1"/>
              </a:solidFill>
              <a:latin typeface="黑体" panose="02010609060101010101" pitchFamily="49" charset="-122"/>
              <a:ea typeface="黑体" panose="02010609060101010101" pitchFamily="49" charset="-122"/>
              <a:sym typeface="+mn-ea"/>
            </a:endParaRPr>
          </a:p>
        </p:txBody>
      </p:sp>
      <p:sp>
        <p:nvSpPr>
          <p:cNvPr id="33" name="矩形: 圆角 139">
            <a:extLst>
              <a:ext uri="{FF2B5EF4-FFF2-40B4-BE49-F238E27FC236}">
                <a16:creationId xmlns:a16="http://schemas.microsoft.com/office/drawing/2014/main" id="{18096A58-1789-EEAE-4098-FE0F6DF9454A}"/>
              </a:ext>
            </a:extLst>
          </p:cNvPr>
          <p:cNvSpPr/>
          <p:nvPr/>
        </p:nvSpPr>
        <p:spPr>
          <a:xfrm>
            <a:off x="1276318" y="1406568"/>
            <a:ext cx="203743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基本思路</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Tree>
    <p:extLst>
      <p:ext uri="{BB962C8B-B14F-4D97-AF65-F5344CB8AC3E}">
        <p14:creationId xmlns:p14="http://schemas.microsoft.com/office/powerpoint/2010/main" val="316619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13.2.3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绘制直方图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3" name="矩形: 圆角 139">
            <a:extLst>
              <a:ext uri="{FF2B5EF4-FFF2-40B4-BE49-F238E27FC236}">
                <a16:creationId xmlns:a16="http://schemas.microsoft.com/office/drawing/2014/main" id="{18096A58-1789-EEAE-4098-FE0F6DF9454A}"/>
              </a:ext>
            </a:extLst>
          </p:cNvPr>
          <p:cNvSpPr/>
          <p:nvPr/>
        </p:nvSpPr>
        <p:spPr>
          <a:xfrm>
            <a:off x="1276318" y="1406568"/>
            <a:ext cx="258664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绘制灰度直方图</a:t>
            </a:r>
          </a:p>
        </p:txBody>
      </p:sp>
      <p:sp>
        <p:nvSpPr>
          <p:cNvPr id="34" name="矩形 33">
            <a:extLst>
              <a:ext uri="{FF2B5EF4-FFF2-40B4-BE49-F238E27FC236}">
                <a16:creationId xmlns:a16="http://schemas.microsoft.com/office/drawing/2014/main" id="{361CAA81-0507-65DC-AD31-AFCAEBF8588E}"/>
              </a:ext>
            </a:extLst>
          </p:cNvPr>
          <p:cNvSpPr/>
          <p:nvPr/>
        </p:nvSpPr>
        <p:spPr>
          <a:xfrm>
            <a:off x="1276318" y="3022898"/>
            <a:ext cx="4962904" cy="3461403"/>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a:extLst>
              <a:ext uri="{FF2B5EF4-FFF2-40B4-BE49-F238E27FC236}">
                <a16:creationId xmlns:a16="http://schemas.microsoft.com/office/drawing/2014/main" id="{B9F3DCC8-58F8-42D9-C2A9-18C2C694DAF0}"/>
              </a:ext>
            </a:extLst>
          </p:cNvPr>
          <p:cNvSpPr txBox="1"/>
          <p:nvPr/>
        </p:nvSpPr>
        <p:spPr>
          <a:xfrm>
            <a:off x="1484926" y="3106994"/>
            <a:ext cx="4610280" cy="3293209"/>
          </a:xfrm>
          <a:prstGeom prst="rect">
            <a:avLst/>
          </a:prstGeom>
          <a:noFill/>
        </p:spPr>
        <p:txBody>
          <a:bodyPr wrap="square">
            <a:spAutoFit/>
          </a:bodyPr>
          <a:lstStyle/>
          <a:p>
            <a:r>
              <a:rPr lang="en-US" altLang="zh-CN" sz="1600" dirty="0">
                <a:solidFill>
                  <a:srgbClr val="000000"/>
                </a:solidFill>
                <a:latin typeface="Courier New" panose="02070309020205020404" pitchFamily="49" charset="0"/>
                <a:ea typeface="宋体" panose="02010600030101010101" pitchFamily="2" charset="-122"/>
              </a:rPr>
              <a:t>...</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a:solidFill>
                  <a:srgbClr val="000000"/>
                </a:solidFill>
                <a:latin typeface="Courier New" panose="02070309020205020404" pitchFamily="49" charset="0"/>
                <a:ea typeface="宋体" panose="02010600030101010101" pitchFamily="2" charset="-122"/>
              </a:rPr>
              <a:t># 2.</a:t>
            </a:r>
            <a:r>
              <a:rPr lang="zh-CN" altLang="zh-CN" sz="1600" dirty="0">
                <a:solidFill>
                  <a:srgbClr val="000000"/>
                </a:solidFill>
                <a:latin typeface="Courier New" panose="02070309020205020404" pitchFamily="49" charset="0"/>
                <a:ea typeface="宋体" panose="02010600030101010101" pitchFamily="2" charset="-122"/>
              </a:rPr>
              <a:t>绘制矩形</a:t>
            </a:r>
          </a:p>
          <a:p>
            <a:r>
              <a:rPr lang="en-US" altLang="zh-CN" sz="1600" dirty="0" err="1">
                <a:solidFill>
                  <a:srgbClr val="000000"/>
                </a:solidFill>
                <a:latin typeface="Courier New" panose="02070309020205020404" pitchFamily="49" charset="0"/>
                <a:ea typeface="宋体" panose="02010600030101010101" pitchFamily="2" charset="-122"/>
              </a:rPr>
              <a:t>np.random.seed</a:t>
            </a:r>
            <a:r>
              <a:rPr lang="en-US" altLang="zh-CN" sz="1600" dirty="0">
                <a:solidFill>
                  <a:srgbClr val="000000"/>
                </a:solidFill>
                <a:latin typeface="Courier New" panose="02070309020205020404" pitchFamily="49" charset="0"/>
                <a:ea typeface="宋体" panose="02010600030101010101" pitchFamily="2" charset="-122"/>
              </a:rPr>
              <a:t>(0)</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arr_random</a:t>
            </a:r>
            <a:r>
              <a:rPr lang="en-US" altLang="zh-CN" sz="1600" dirty="0">
                <a:solidFill>
                  <a:srgbClr val="000000"/>
                </a:solidFill>
                <a:latin typeface="Courier New" panose="02070309020205020404" pitchFamily="49" charset="0"/>
                <a:ea typeface="宋体" panose="02010600030101010101" pitchFamily="2" charset="-122"/>
              </a:rPr>
              <a:t> = </a:t>
            </a:r>
            <a:r>
              <a:rPr lang="en-US" altLang="zh-CN" sz="1600" dirty="0" err="1">
                <a:solidFill>
                  <a:srgbClr val="000000"/>
                </a:solidFill>
                <a:latin typeface="Courier New" panose="02070309020205020404" pitchFamily="49" charset="0"/>
                <a:ea typeface="宋体" panose="02010600030101010101" pitchFamily="2" charset="-122"/>
              </a:rPr>
              <a:t>np.random.randint</a:t>
            </a:r>
            <a:r>
              <a:rPr lang="en-US" altLang="zh-CN" sz="1600" dirty="0">
                <a:solidFill>
                  <a:srgbClr val="000000"/>
                </a:solidFill>
                <a:latin typeface="Courier New" panose="02070309020205020404" pitchFamily="49" charset="0"/>
                <a:ea typeface="宋体" panose="02010600030101010101" pitchFamily="2" charset="-122"/>
              </a:rPr>
              <a:t>(0, 256, 50) </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plt.hist</a:t>
            </a:r>
            <a:r>
              <a:rPr lang="en-US" altLang="zh-CN" sz="1600" dirty="0">
                <a:solidFill>
                  <a:srgbClr val="000000"/>
                </a:solidFill>
                <a:latin typeface="Courier New" panose="02070309020205020404" pitchFamily="49" charset="0"/>
                <a:ea typeface="宋体" panose="02010600030101010101" pitchFamily="2" charset="-122"/>
              </a:rPr>
              <a:t>(</a:t>
            </a:r>
            <a:r>
              <a:rPr lang="en-US" altLang="zh-CN" sz="1600" dirty="0" err="1">
                <a:solidFill>
                  <a:srgbClr val="000000"/>
                </a:solidFill>
                <a:latin typeface="Courier New" panose="02070309020205020404" pitchFamily="49" charset="0"/>
                <a:ea typeface="宋体" panose="02010600030101010101" pitchFamily="2" charset="-122"/>
              </a:rPr>
              <a:t>arr_random</a:t>
            </a:r>
            <a:r>
              <a:rPr lang="en-US" altLang="zh-CN" sz="1600" dirty="0">
                <a:solidFill>
                  <a:srgbClr val="000000"/>
                </a:solidFill>
                <a:latin typeface="Courier New" panose="02070309020205020404" pitchFamily="49" charset="0"/>
                <a:ea typeface="宋体" panose="02010600030101010101" pitchFamily="2" charset="-122"/>
              </a:rPr>
              <a:t>, bins=10, color='c', </a:t>
            </a:r>
            <a:r>
              <a:rPr lang="en-US" altLang="zh-CN" sz="1600" dirty="0" err="1">
                <a:solidFill>
                  <a:srgbClr val="000000"/>
                </a:solidFill>
                <a:latin typeface="Courier New" panose="02070309020205020404" pitchFamily="49" charset="0"/>
                <a:ea typeface="宋体" panose="02010600030101010101" pitchFamily="2" charset="-122"/>
              </a:rPr>
              <a:t>edgecolor</a:t>
            </a:r>
            <a:r>
              <a:rPr lang="en-US" altLang="zh-CN" sz="1600" dirty="0">
                <a:solidFill>
                  <a:srgbClr val="000000"/>
                </a:solidFill>
                <a:latin typeface="Courier New" panose="02070309020205020404" pitchFamily="49" charset="0"/>
                <a:ea typeface="宋体" panose="02010600030101010101" pitchFamily="2" charset="-122"/>
              </a:rPr>
              <a:t>='k', alpha=0.7) </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a:solidFill>
                  <a:srgbClr val="000000"/>
                </a:solidFill>
                <a:latin typeface="Courier New" panose="02070309020205020404" pitchFamily="49" charset="0"/>
                <a:ea typeface="宋体" panose="02010600030101010101" pitchFamily="2" charset="-122"/>
              </a:rPr>
              <a:t># 3.</a:t>
            </a:r>
            <a:r>
              <a:rPr lang="zh-CN" altLang="zh-CN" sz="1600" dirty="0">
                <a:solidFill>
                  <a:srgbClr val="000000"/>
                </a:solidFill>
                <a:latin typeface="Courier New" panose="02070309020205020404" pitchFamily="49" charset="0"/>
                <a:ea typeface="宋体" panose="02010600030101010101" pitchFamily="2" charset="-122"/>
              </a:rPr>
              <a:t>完善图表</a:t>
            </a:r>
            <a:r>
              <a:rPr lang="en-US" altLang="zh-CN" sz="1600" dirty="0">
                <a:solidFill>
                  <a:srgbClr val="000000"/>
                </a:solidFill>
                <a:latin typeface="Courier New" panose="02070309020205020404" pitchFamily="49" charset="0"/>
                <a:ea typeface="宋体" panose="02010600030101010101" pitchFamily="2" charset="-122"/>
              </a:rPr>
              <a:t> </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plt.xlabel</a:t>
            </a:r>
            <a:r>
              <a:rPr lang="en-US" altLang="zh-CN" sz="1600" dirty="0">
                <a:solidFill>
                  <a:srgbClr val="000000"/>
                </a:solidFill>
                <a:latin typeface="Courier New" panose="02070309020205020404" pitchFamily="49" charset="0"/>
                <a:ea typeface="宋体" panose="02010600030101010101" pitchFamily="2" charset="-122"/>
              </a:rPr>
              <a:t>('</a:t>
            </a:r>
            <a:r>
              <a:rPr lang="zh-CN" altLang="zh-CN" sz="1600" dirty="0">
                <a:solidFill>
                  <a:srgbClr val="000000"/>
                </a:solidFill>
                <a:latin typeface="Courier New" panose="02070309020205020404" pitchFamily="49" charset="0"/>
                <a:ea typeface="宋体" panose="02010600030101010101" pitchFamily="2" charset="-122"/>
              </a:rPr>
              <a:t>灰度值</a:t>
            </a:r>
            <a:r>
              <a:rPr lang="en-US" altLang="zh-CN" sz="1600" dirty="0">
                <a:solidFill>
                  <a:srgbClr val="000000"/>
                </a:solidFill>
                <a:latin typeface="Courier New" panose="02070309020205020404" pitchFamily="49" charset="0"/>
                <a:ea typeface="宋体" panose="02010600030101010101" pitchFamily="2" charset="-122"/>
              </a:rPr>
              <a:t>')  </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plt.ylabel</a:t>
            </a:r>
            <a:r>
              <a:rPr lang="en-US" altLang="zh-CN" sz="1600" dirty="0">
                <a:solidFill>
                  <a:srgbClr val="000000"/>
                </a:solidFill>
                <a:latin typeface="Courier New" panose="02070309020205020404" pitchFamily="49" charset="0"/>
                <a:ea typeface="宋体" panose="02010600030101010101" pitchFamily="2" charset="-122"/>
              </a:rPr>
              <a:t>('</a:t>
            </a:r>
            <a:r>
              <a:rPr lang="zh-CN" altLang="zh-CN" sz="1600" dirty="0">
                <a:solidFill>
                  <a:srgbClr val="000000"/>
                </a:solidFill>
                <a:latin typeface="Courier New" panose="02070309020205020404" pitchFamily="49" charset="0"/>
                <a:ea typeface="宋体" panose="02010600030101010101" pitchFamily="2" charset="-122"/>
              </a:rPr>
              <a:t>像素数（个）</a:t>
            </a:r>
            <a:r>
              <a:rPr lang="en-US" altLang="zh-CN" sz="1600" dirty="0">
                <a:solidFill>
                  <a:srgbClr val="000000"/>
                </a:solidFill>
                <a:latin typeface="Courier New" panose="02070309020205020404" pitchFamily="49" charset="0"/>
                <a:ea typeface="宋体" panose="02010600030101010101" pitchFamily="2" charset="-122"/>
              </a:rPr>
              <a:t>')  </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plt.title</a:t>
            </a:r>
            <a:r>
              <a:rPr lang="en-US" altLang="zh-CN" sz="1600" dirty="0">
                <a:solidFill>
                  <a:srgbClr val="000000"/>
                </a:solidFill>
                <a:latin typeface="Courier New" panose="02070309020205020404" pitchFamily="49" charset="0"/>
                <a:ea typeface="宋体" panose="02010600030101010101" pitchFamily="2" charset="-122"/>
              </a:rPr>
              <a:t>('</a:t>
            </a:r>
            <a:r>
              <a:rPr lang="zh-CN" altLang="zh-CN" sz="1600" dirty="0">
                <a:solidFill>
                  <a:srgbClr val="000000"/>
                </a:solidFill>
                <a:latin typeface="Courier New" panose="02070309020205020404" pitchFamily="49" charset="0"/>
                <a:ea typeface="宋体" panose="02010600030101010101" pitchFamily="2" charset="-122"/>
              </a:rPr>
              <a:t>灰度直方图</a:t>
            </a:r>
            <a:r>
              <a:rPr lang="en-US" altLang="zh-CN" sz="1600" dirty="0">
                <a:solidFill>
                  <a:srgbClr val="000000"/>
                </a:solidFill>
                <a:latin typeface="Courier New" panose="02070309020205020404" pitchFamily="49" charset="0"/>
                <a:ea typeface="宋体" panose="02010600030101010101" pitchFamily="2" charset="-122"/>
              </a:rPr>
              <a:t>')</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a:solidFill>
                  <a:srgbClr val="000000"/>
                </a:solidFill>
                <a:latin typeface="Courier New" panose="02070309020205020404" pitchFamily="49" charset="0"/>
                <a:ea typeface="宋体" panose="02010600030101010101" pitchFamily="2" charset="-122"/>
              </a:rPr>
              <a:t># 4.</a:t>
            </a:r>
            <a:r>
              <a:rPr lang="zh-CN" altLang="zh-CN" sz="1600" dirty="0">
                <a:solidFill>
                  <a:srgbClr val="000000"/>
                </a:solidFill>
                <a:latin typeface="Courier New" panose="02070309020205020404" pitchFamily="49" charset="0"/>
                <a:ea typeface="宋体" panose="02010600030101010101" pitchFamily="2" charset="-122"/>
              </a:rPr>
              <a:t>展示图表</a:t>
            </a:r>
          </a:p>
          <a:p>
            <a:r>
              <a:rPr lang="en-US" altLang="zh-CN" sz="1600" dirty="0" err="1">
                <a:solidFill>
                  <a:srgbClr val="000000"/>
                </a:solidFill>
                <a:latin typeface="Courier New" panose="02070309020205020404" pitchFamily="49" charset="0"/>
                <a:ea typeface="宋体" panose="02010600030101010101" pitchFamily="2" charset="-122"/>
              </a:rPr>
              <a:t>plt.show</a:t>
            </a:r>
            <a:r>
              <a:rPr lang="en-US" altLang="zh-CN" sz="1600" dirty="0">
                <a:solidFill>
                  <a:srgbClr val="000000"/>
                </a:solidFill>
                <a:latin typeface="Courier New" panose="02070309020205020404" pitchFamily="49" charset="0"/>
                <a:ea typeface="宋体" panose="02010600030101010101" pitchFamily="2" charset="-122"/>
              </a:rPr>
              <a:t>()</a:t>
            </a:r>
            <a:endParaRPr lang="zh-CN" altLang="zh-CN" sz="1600" dirty="0">
              <a:solidFill>
                <a:srgbClr val="000000"/>
              </a:solidFill>
              <a:latin typeface="Courier New" panose="02070309020205020404" pitchFamily="49" charset="0"/>
              <a:ea typeface="宋体" panose="02010600030101010101" pitchFamily="2" charset="-122"/>
            </a:endParaRPr>
          </a:p>
        </p:txBody>
      </p:sp>
      <p:sp>
        <p:nvSpPr>
          <p:cNvPr id="36" name="下箭头 35"/>
          <p:cNvSpPr/>
          <p:nvPr/>
        </p:nvSpPr>
        <p:spPr>
          <a:xfrm rot="16200000">
            <a:off x="6285310" y="4471367"/>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1E1BFBFC-8168-1953-8181-1D9657228AA6}"/>
              </a:ext>
            </a:extLst>
          </p:cNvPr>
          <p:cNvSpPr txBox="1"/>
          <p:nvPr/>
        </p:nvSpPr>
        <p:spPr>
          <a:xfrm>
            <a:off x="1287706" y="2065290"/>
            <a:ext cx="9560028" cy="917880"/>
          </a:xfrm>
          <a:prstGeom prst="rect">
            <a:avLst/>
          </a:prstGeom>
          <a:noFill/>
        </p:spPr>
        <p:txBody>
          <a:bodyPr wrap="square">
            <a:spAutoFit/>
          </a:bodyPr>
          <a:lstStyle/>
          <a:p>
            <a:pPr>
              <a:lnSpc>
                <a:spcPct val="150000"/>
              </a:lnSpc>
            </a:pPr>
            <a:r>
              <a:rPr lang="zh-CN" altLang="zh-CN" sz="1900" kern="0" dirty="0">
                <a:solidFill>
                  <a:srgbClr val="595959"/>
                </a:solidFill>
                <a:latin typeface="Microsoft YaHei" panose="020B0503020204020204" pitchFamily="34" charset="-122"/>
                <a:ea typeface="Microsoft YaHei" panose="020B0503020204020204" pitchFamily="34" charset="-122"/>
              </a:rPr>
              <a:t>直方图经常被应用于图像处理领域，比如灰度直方图，它是将数字图像中的所有像素按照灰度值的大小，统计其出现的频率，</a:t>
            </a:r>
            <a:r>
              <a:rPr lang="zh-CN" altLang="zh-CN" sz="1900" kern="0" dirty="0">
                <a:solidFill>
                  <a:srgbClr val="1369B2"/>
                </a:solidFill>
                <a:latin typeface="Microsoft YaHei" panose="020B0503020204020204" pitchFamily="34" charset="-122"/>
                <a:ea typeface="Microsoft YaHei" panose="020B0503020204020204" pitchFamily="34" charset="-122"/>
              </a:rPr>
              <a:t>反映一个图像灰度值的分布情况</a:t>
            </a:r>
            <a:r>
              <a:rPr lang="zh-CN" altLang="zh-CN" sz="1900" kern="0" dirty="0">
                <a:solidFill>
                  <a:srgbClr val="595959"/>
                </a:solidFill>
                <a:latin typeface="Microsoft YaHei" panose="020B0503020204020204" pitchFamily="34" charset="-122"/>
                <a:ea typeface="Microsoft YaHei" panose="020B0503020204020204" pitchFamily="34" charset="-122"/>
              </a:rPr>
              <a:t>。</a:t>
            </a:r>
          </a:p>
        </p:txBody>
      </p:sp>
      <p:pic>
        <p:nvPicPr>
          <p:cNvPr id="39" name="图片 38" descr="C:\Users\itcast\AppData\Local\Microsoft\Windows\INetCache\Content.MSO\261F9622.tmp"/>
          <p:cNvPicPr/>
          <p:nvPr/>
        </p:nvPicPr>
        <p:blipFill>
          <a:blip r:embed="rId3">
            <a:extLst>
              <a:ext uri="{28A0092B-C50C-407E-A947-70E740481C1C}">
                <a14:useLocalDpi xmlns:a14="http://schemas.microsoft.com/office/drawing/2010/main" val="0"/>
              </a:ext>
            </a:extLst>
          </a:blip>
          <a:srcRect/>
          <a:stretch>
            <a:fillRect/>
          </a:stretch>
        </p:blipFill>
        <p:spPr bwMode="auto">
          <a:xfrm>
            <a:off x="6833060" y="2997746"/>
            <a:ext cx="4249425" cy="3486555"/>
          </a:xfrm>
          <a:prstGeom prst="rect">
            <a:avLst/>
          </a:prstGeom>
          <a:noFill/>
          <a:ln>
            <a:noFill/>
          </a:ln>
        </p:spPr>
      </p:pic>
      <p:sp>
        <p:nvSpPr>
          <p:cNvPr id="40" name="矩形标注 39">
            <a:extLst>
              <a:ext uri="{FF2B5EF4-FFF2-40B4-BE49-F238E27FC236}">
                <a16:creationId xmlns:a16="http://schemas.microsoft.com/office/drawing/2014/main" id="{2DD36134-4B9C-75E2-A84F-506C84C246CB}"/>
              </a:ext>
            </a:extLst>
          </p:cNvPr>
          <p:cNvSpPr/>
          <p:nvPr/>
        </p:nvSpPr>
        <p:spPr>
          <a:xfrm>
            <a:off x="10318793" y="4869954"/>
            <a:ext cx="1527384" cy="1197585"/>
          </a:xfrm>
          <a:prstGeom prst="wedgeRectCallout">
            <a:avLst>
              <a:gd name="adj1" fmla="val -62804"/>
              <a:gd name="adj2" fmla="val 574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a:extLst>
              <a:ext uri="{FF2B5EF4-FFF2-40B4-BE49-F238E27FC236}">
                <a16:creationId xmlns:a16="http://schemas.microsoft.com/office/drawing/2014/main" id="{5C2B2685-DAA3-969A-369C-E6BBAFDE9C01}"/>
              </a:ext>
            </a:extLst>
          </p:cNvPr>
          <p:cNvSpPr txBox="1"/>
          <p:nvPr/>
        </p:nvSpPr>
        <p:spPr>
          <a:xfrm>
            <a:off x="10350992" y="4979381"/>
            <a:ext cx="1462985" cy="978729"/>
          </a:xfrm>
          <a:prstGeom prst="rect">
            <a:avLst/>
          </a:prstGeom>
          <a:noFill/>
        </p:spPr>
        <p:txBody>
          <a:bodyPr wrap="square" rtlCol="0">
            <a:spAutoFit/>
          </a:bodyPr>
          <a:lstStyle/>
          <a:p>
            <a:pPr>
              <a:lnSpc>
                <a:spcPct val="120000"/>
              </a:lnSpc>
            </a:pPr>
            <a:r>
              <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x</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轴的刻度标签与图形并不是十分匹配</a:t>
            </a:r>
          </a:p>
        </p:txBody>
      </p:sp>
    </p:spTree>
    <p:extLst>
      <p:ext uri="{BB962C8B-B14F-4D97-AF65-F5344CB8AC3E}">
        <p14:creationId xmlns:p14="http://schemas.microsoft.com/office/powerpoint/2010/main" val="2098006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13.2.3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绘制直方图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3" name="矩形: 圆角 139">
            <a:extLst>
              <a:ext uri="{FF2B5EF4-FFF2-40B4-BE49-F238E27FC236}">
                <a16:creationId xmlns:a16="http://schemas.microsoft.com/office/drawing/2014/main" id="{18096A58-1789-EEAE-4098-FE0F6DF9454A}"/>
              </a:ext>
            </a:extLst>
          </p:cNvPr>
          <p:cNvSpPr/>
          <p:nvPr/>
        </p:nvSpPr>
        <p:spPr>
          <a:xfrm>
            <a:off x="1276318" y="1406568"/>
            <a:ext cx="258664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优化灰度直方图</a:t>
            </a:r>
          </a:p>
        </p:txBody>
      </p:sp>
      <p:sp>
        <p:nvSpPr>
          <p:cNvPr id="38" name="文本框 37">
            <a:extLst>
              <a:ext uri="{FF2B5EF4-FFF2-40B4-BE49-F238E27FC236}">
                <a16:creationId xmlns:a16="http://schemas.microsoft.com/office/drawing/2014/main" id="{1E1BFBFC-8168-1953-8181-1D9657228AA6}"/>
              </a:ext>
            </a:extLst>
          </p:cNvPr>
          <p:cNvSpPr txBox="1"/>
          <p:nvPr/>
        </p:nvSpPr>
        <p:spPr>
          <a:xfrm>
            <a:off x="1287706" y="2065290"/>
            <a:ext cx="9560028" cy="1015663"/>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为了解决刻度标签与图形</a:t>
            </a:r>
            <a:r>
              <a:rPr lang="zh-CN" altLang="en-US" sz="2000" kern="0" dirty="0">
                <a:solidFill>
                  <a:srgbClr val="595959"/>
                </a:solidFill>
                <a:latin typeface="Microsoft YaHei" panose="020B0503020204020204" pitchFamily="34" charset="-122"/>
                <a:ea typeface="Microsoft YaHei" panose="020B0503020204020204" pitchFamily="34" charset="-122"/>
              </a:rPr>
              <a:t>不匹配的</a:t>
            </a:r>
            <a:r>
              <a:rPr lang="zh-CN" altLang="zh-CN" sz="2000" kern="0" dirty="0">
                <a:solidFill>
                  <a:srgbClr val="595959"/>
                </a:solidFill>
                <a:latin typeface="Microsoft YaHei" panose="020B0503020204020204" pitchFamily="34" charset="-122"/>
                <a:ea typeface="Microsoft YaHei" panose="020B0503020204020204" pitchFamily="34" charset="-122"/>
              </a:rPr>
              <a:t>问题，我们需要</a:t>
            </a:r>
            <a:r>
              <a:rPr lang="zh-CN" altLang="zh-CN" sz="2000" kern="0" dirty="0">
                <a:solidFill>
                  <a:srgbClr val="1369B2"/>
                </a:solidFill>
                <a:latin typeface="Microsoft YaHei" panose="020B0503020204020204" pitchFamily="34" charset="-122"/>
                <a:ea typeface="Microsoft YaHei" panose="020B0503020204020204" pitchFamily="34" charset="-122"/>
              </a:rPr>
              <a:t>先获取每个矩形对应的数值区间</a:t>
            </a:r>
            <a:r>
              <a:rPr lang="zh-CN" altLang="zh-CN" sz="2000" kern="0" dirty="0">
                <a:solidFill>
                  <a:srgbClr val="595959"/>
                </a:solidFill>
                <a:latin typeface="Microsoft YaHei" panose="020B0503020204020204" pitchFamily="34" charset="-122"/>
                <a:ea typeface="Microsoft YaHei" panose="020B0503020204020204" pitchFamily="34" charset="-122"/>
              </a:rPr>
              <a:t>，</a:t>
            </a:r>
            <a:r>
              <a:rPr lang="zh-CN" altLang="zh-CN" sz="2000" kern="0" dirty="0">
                <a:solidFill>
                  <a:srgbClr val="1369B2"/>
                </a:solidFill>
                <a:latin typeface="Microsoft YaHei" panose="020B0503020204020204" pitchFamily="34" charset="-122"/>
                <a:ea typeface="Microsoft YaHei" panose="020B0503020204020204" pitchFamily="34" charset="-122"/>
              </a:rPr>
              <a:t>再根据这些数值重新设置</a:t>
            </a:r>
            <a:r>
              <a:rPr lang="en-US" altLang="zh-CN" sz="2000" kern="0" dirty="0">
                <a:solidFill>
                  <a:srgbClr val="1369B2"/>
                </a:solidFill>
                <a:latin typeface="Microsoft YaHei" panose="020B0503020204020204" pitchFamily="34" charset="-122"/>
                <a:ea typeface="Microsoft YaHei" panose="020B0503020204020204" pitchFamily="34" charset="-122"/>
              </a:rPr>
              <a:t>x</a:t>
            </a:r>
            <a:r>
              <a:rPr lang="zh-CN" altLang="zh-CN" sz="2000" kern="0" dirty="0">
                <a:solidFill>
                  <a:srgbClr val="1369B2"/>
                </a:solidFill>
                <a:latin typeface="Microsoft YaHei" panose="020B0503020204020204" pitchFamily="34" charset="-122"/>
                <a:ea typeface="Microsoft YaHei" panose="020B0503020204020204" pitchFamily="34" charset="-122"/>
              </a:rPr>
              <a:t>轴上的刻度标签</a:t>
            </a:r>
            <a:r>
              <a:rPr lang="zh-CN" altLang="zh-CN" sz="2000" kern="0" dirty="0">
                <a:solidFill>
                  <a:srgbClr val="595959"/>
                </a:solidFill>
                <a:latin typeface="Microsoft YaHei" panose="020B0503020204020204" pitchFamily="34" charset="-122"/>
                <a:ea typeface="Microsoft YaHei" panose="020B0503020204020204" pitchFamily="34" charset="-122"/>
              </a:rPr>
              <a:t>。</a:t>
            </a:r>
            <a:endParaRPr lang="en-US"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2" name="矩形 1"/>
          <p:cNvSpPr/>
          <p:nvPr/>
        </p:nvSpPr>
        <p:spPr>
          <a:xfrm>
            <a:off x="1337452" y="3261600"/>
            <a:ext cx="5405826" cy="3000821"/>
          </a:xfrm>
          <a:prstGeom prst="rect">
            <a:avLst/>
          </a:prstGeom>
          <a:ln w="19050">
            <a:solidFill>
              <a:srgbClr val="1369B2"/>
            </a:solidFill>
            <a:prstDash val="sysDot"/>
          </a:ln>
        </p:spPr>
        <p:txBody>
          <a:bodyPr wrap="square">
            <a:spAutoFit/>
          </a:bodyPr>
          <a:lstStyle/>
          <a:p>
            <a:pPr marL="285750" indent="-285750">
              <a:lnSpc>
                <a:spcPct val="150000"/>
              </a:lnSpc>
              <a:buFont typeface="Arial" panose="020B0604020202020204" pitchFamily="34" charset="0"/>
              <a:buChar char="•"/>
            </a:pPr>
            <a:r>
              <a:rPr lang="zh-CN" altLang="zh-CN" sz="1800" kern="0" dirty="0">
                <a:solidFill>
                  <a:srgbClr val="595959"/>
                </a:solidFill>
                <a:latin typeface="Microsoft YaHei" panose="020B0503020204020204" pitchFamily="34" charset="-122"/>
                <a:ea typeface="Microsoft YaHei" panose="020B0503020204020204" pitchFamily="34" charset="-122"/>
              </a:rPr>
              <a:t>如果希望获取每个矩形对应的数值区间，则可以保存</a:t>
            </a:r>
            <a:r>
              <a:rPr lang="en-US" altLang="zh-CN" sz="1800" kern="0" dirty="0" err="1">
                <a:solidFill>
                  <a:srgbClr val="595959"/>
                </a:solidFill>
                <a:latin typeface="Microsoft YaHei" panose="020B0503020204020204" pitchFamily="34" charset="-122"/>
                <a:ea typeface="Microsoft YaHei" panose="020B0503020204020204" pitchFamily="34" charset="-122"/>
              </a:rPr>
              <a:t>hist</a:t>
            </a:r>
            <a:r>
              <a:rPr lang="en-US" altLang="zh-CN" sz="1800" kern="0" dirty="0">
                <a:solidFill>
                  <a:srgbClr val="595959"/>
                </a:solidFill>
                <a:latin typeface="Microsoft YaHei" panose="020B0503020204020204" pitchFamily="34" charset="-122"/>
                <a:ea typeface="Microsoft YaHei" panose="020B0503020204020204" pitchFamily="34" charset="-122"/>
              </a:rPr>
              <a:t>()</a:t>
            </a:r>
            <a:r>
              <a:rPr lang="zh-CN" altLang="zh-CN" sz="1800" kern="0" dirty="0">
                <a:solidFill>
                  <a:srgbClr val="595959"/>
                </a:solidFill>
                <a:latin typeface="Microsoft YaHei" panose="020B0503020204020204" pitchFamily="34" charset="-122"/>
                <a:ea typeface="Microsoft YaHei" panose="020B0503020204020204" pitchFamily="34" charset="-122"/>
              </a:rPr>
              <a:t>函数的返回值，</a:t>
            </a:r>
            <a:r>
              <a:rPr lang="en-US" altLang="zh-CN" sz="1800" kern="0" dirty="0">
                <a:solidFill>
                  <a:srgbClr val="595959"/>
                </a:solidFill>
                <a:latin typeface="Microsoft YaHei" panose="020B0503020204020204" pitchFamily="34" charset="-122"/>
                <a:ea typeface="Microsoft YaHei" panose="020B0503020204020204" pitchFamily="34" charset="-122"/>
              </a:rPr>
              <a:t> </a:t>
            </a:r>
            <a:r>
              <a:rPr lang="en-US" altLang="zh-CN" sz="1800" kern="0" dirty="0" err="1">
                <a:solidFill>
                  <a:srgbClr val="595959"/>
                </a:solidFill>
                <a:latin typeface="Microsoft YaHei" panose="020B0503020204020204" pitchFamily="34" charset="-122"/>
                <a:ea typeface="Microsoft YaHei" panose="020B0503020204020204" pitchFamily="34" charset="-122"/>
              </a:rPr>
              <a:t>hist</a:t>
            </a:r>
            <a:r>
              <a:rPr lang="en-US" altLang="zh-CN" sz="1800" kern="0" dirty="0">
                <a:solidFill>
                  <a:srgbClr val="595959"/>
                </a:solidFill>
                <a:latin typeface="Microsoft YaHei" panose="020B0503020204020204" pitchFamily="34" charset="-122"/>
                <a:ea typeface="Microsoft YaHei" panose="020B0503020204020204" pitchFamily="34" charset="-122"/>
              </a:rPr>
              <a:t>() </a:t>
            </a:r>
            <a:r>
              <a:rPr lang="zh-CN" altLang="en-US" sz="1800" kern="0" dirty="0">
                <a:solidFill>
                  <a:srgbClr val="595959"/>
                </a:solidFill>
                <a:latin typeface="Microsoft YaHei" panose="020B0503020204020204" pitchFamily="34" charset="-122"/>
                <a:ea typeface="Microsoft YaHei" panose="020B0503020204020204" pitchFamily="34" charset="-122"/>
              </a:rPr>
              <a:t>函数会返回三个值，分别是</a:t>
            </a:r>
            <a:r>
              <a:rPr lang="en-US" altLang="zh-CN" sz="1800" kern="0" dirty="0">
                <a:solidFill>
                  <a:srgbClr val="595959"/>
                </a:solidFill>
                <a:latin typeface="Microsoft YaHei" panose="020B0503020204020204" pitchFamily="34" charset="-122"/>
                <a:ea typeface="Microsoft YaHei" panose="020B0503020204020204" pitchFamily="34" charset="-122"/>
              </a:rPr>
              <a:t>n</a:t>
            </a:r>
            <a:r>
              <a:rPr lang="zh-CN" altLang="en-US" sz="1800" kern="0" dirty="0">
                <a:solidFill>
                  <a:srgbClr val="595959"/>
                </a:solidFill>
                <a:latin typeface="Microsoft YaHei" panose="020B0503020204020204" pitchFamily="34" charset="-122"/>
                <a:ea typeface="Microsoft YaHei" panose="020B0503020204020204" pitchFamily="34" charset="-122"/>
              </a:rPr>
              <a:t>、</a:t>
            </a:r>
            <a:r>
              <a:rPr lang="en-US" altLang="zh-CN" sz="1800" kern="0" dirty="0">
                <a:solidFill>
                  <a:srgbClr val="595959"/>
                </a:solidFill>
                <a:latin typeface="Microsoft YaHei" panose="020B0503020204020204" pitchFamily="34" charset="-122"/>
                <a:ea typeface="Microsoft YaHei" panose="020B0503020204020204" pitchFamily="34" charset="-122"/>
              </a:rPr>
              <a:t>bins </a:t>
            </a:r>
            <a:r>
              <a:rPr lang="zh-CN" altLang="en-US" sz="1800" kern="0" dirty="0">
                <a:solidFill>
                  <a:srgbClr val="595959"/>
                </a:solidFill>
                <a:latin typeface="Microsoft YaHei" panose="020B0503020204020204" pitchFamily="34" charset="-122"/>
                <a:ea typeface="Microsoft YaHei" panose="020B0503020204020204" pitchFamily="34" charset="-122"/>
              </a:rPr>
              <a:t>和</a:t>
            </a:r>
            <a:r>
              <a:rPr lang="en-US" altLang="zh-CN" sz="1800" kern="0" dirty="0">
                <a:solidFill>
                  <a:srgbClr val="595959"/>
                </a:solidFill>
                <a:latin typeface="Microsoft YaHei" panose="020B0503020204020204" pitchFamily="34" charset="-122"/>
                <a:ea typeface="Microsoft YaHei" panose="020B0503020204020204" pitchFamily="34" charset="-122"/>
              </a:rPr>
              <a:t>patches</a:t>
            </a:r>
            <a:r>
              <a:rPr lang="zh-CN" altLang="en-US" sz="1800" kern="0" dirty="0">
                <a:solidFill>
                  <a:srgbClr val="595959"/>
                </a:solidFill>
                <a:latin typeface="Microsoft YaHei" panose="020B0503020204020204" pitchFamily="34" charset="-122"/>
                <a:ea typeface="Microsoft YaHei" panose="020B0503020204020204" pitchFamily="34" charset="-122"/>
              </a:rPr>
              <a:t>，其中</a:t>
            </a:r>
            <a:r>
              <a:rPr lang="en-US" altLang="zh-CN" sz="1800" kern="0" dirty="0">
                <a:solidFill>
                  <a:srgbClr val="1369B2"/>
                </a:solidFill>
                <a:latin typeface="Microsoft YaHei" panose="020B0503020204020204" pitchFamily="34" charset="-122"/>
                <a:ea typeface="Microsoft YaHei" panose="020B0503020204020204" pitchFamily="34" charset="-122"/>
              </a:rPr>
              <a:t>n </a:t>
            </a:r>
            <a:r>
              <a:rPr lang="zh-CN" altLang="en-US" sz="1800" kern="0" dirty="0">
                <a:solidFill>
                  <a:srgbClr val="1369B2"/>
                </a:solidFill>
                <a:latin typeface="Microsoft YaHei" panose="020B0503020204020204" pitchFamily="34" charset="-122"/>
                <a:ea typeface="Microsoft YaHei" panose="020B0503020204020204" pitchFamily="34" charset="-122"/>
              </a:rPr>
              <a:t>是包含频数的列表，</a:t>
            </a:r>
            <a:r>
              <a:rPr lang="en-US" altLang="zh-CN" sz="1800" kern="0" dirty="0">
                <a:solidFill>
                  <a:srgbClr val="1369B2"/>
                </a:solidFill>
                <a:latin typeface="Microsoft YaHei" panose="020B0503020204020204" pitchFamily="34" charset="-122"/>
                <a:ea typeface="Microsoft YaHei" panose="020B0503020204020204" pitchFamily="34" charset="-122"/>
              </a:rPr>
              <a:t>bins </a:t>
            </a:r>
            <a:r>
              <a:rPr lang="zh-CN" altLang="en-US" sz="1800" kern="0" dirty="0">
                <a:solidFill>
                  <a:srgbClr val="1369B2"/>
                </a:solidFill>
                <a:latin typeface="Microsoft YaHei" panose="020B0503020204020204" pitchFamily="34" charset="-122"/>
                <a:ea typeface="Microsoft YaHei" panose="020B0503020204020204" pitchFamily="34" charset="-122"/>
              </a:rPr>
              <a:t>是包含区间的列表，</a:t>
            </a:r>
            <a:r>
              <a:rPr lang="en-US" altLang="zh-CN" sz="1800" kern="0" dirty="0">
                <a:solidFill>
                  <a:srgbClr val="1369B2"/>
                </a:solidFill>
                <a:latin typeface="Microsoft YaHei" panose="020B0503020204020204" pitchFamily="34" charset="-122"/>
                <a:ea typeface="Microsoft YaHei" panose="020B0503020204020204" pitchFamily="34" charset="-122"/>
              </a:rPr>
              <a:t>patches </a:t>
            </a:r>
            <a:r>
              <a:rPr lang="zh-CN" altLang="en-US" sz="1800" kern="0" dirty="0">
                <a:solidFill>
                  <a:srgbClr val="1369B2"/>
                </a:solidFill>
                <a:latin typeface="Microsoft YaHei" panose="020B0503020204020204" pitchFamily="34" charset="-122"/>
                <a:ea typeface="Microsoft YaHei" panose="020B0503020204020204" pitchFamily="34" charset="-122"/>
              </a:rPr>
              <a:t>是包含矩形对象的容器</a:t>
            </a:r>
            <a:r>
              <a:rPr lang="zh-CN" altLang="en-US" sz="1800" kern="0" dirty="0">
                <a:solidFill>
                  <a:srgbClr val="595959"/>
                </a:solidFill>
                <a:latin typeface="Microsoft YaHei" panose="020B0503020204020204" pitchFamily="34" charset="-122"/>
                <a:ea typeface="Microsoft YaHei" panose="020B0503020204020204" pitchFamily="34" charset="-122"/>
              </a:rPr>
              <a:t>。</a:t>
            </a:r>
            <a:endParaRPr lang="en-US" altLang="zh-CN" sz="1800" kern="0" dirty="0">
              <a:solidFill>
                <a:srgbClr val="595959"/>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zh-CN" sz="1800" kern="0" dirty="0">
                <a:solidFill>
                  <a:srgbClr val="595959"/>
                </a:solidFill>
                <a:latin typeface="Microsoft YaHei" panose="020B0503020204020204" pitchFamily="34" charset="-122"/>
                <a:ea typeface="Microsoft YaHei" panose="020B0503020204020204" pitchFamily="34" charset="-122"/>
              </a:rPr>
              <a:t>如果希望设置</a:t>
            </a:r>
            <a:r>
              <a:rPr lang="en-US" altLang="zh-CN" sz="1800" kern="0" dirty="0">
                <a:solidFill>
                  <a:srgbClr val="595959"/>
                </a:solidFill>
                <a:latin typeface="Microsoft YaHei" panose="020B0503020204020204" pitchFamily="34" charset="-122"/>
                <a:ea typeface="Microsoft YaHei" panose="020B0503020204020204" pitchFamily="34" charset="-122"/>
              </a:rPr>
              <a:t>x</a:t>
            </a:r>
            <a:r>
              <a:rPr lang="zh-CN" altLang="zh-CN" sz="1800" kern="0" dirty="0">
                <a:solidFill>
                  <a:srgbClr val="595959"/>
                </a:solidFill>
                <a:latin typeface="Microsoft YaHei" panose="020B0503020204020204" pitchFamily="34" charset="-122"/>
                <a:ea typeface="Microsoft YaHei" panose="020B0503020204020204" pitchFamily="34" charset="-122"/>
              </a:rPr>
              <a:t>轴的刻度标签，则可以通过</a:t>
            </a:r>
            <a:r>
              <a:rPr lang="en-US" altLang="zh-CN" sz="1800" kern="0" dirty="0" err="1">
                <a:solidFill>
                  <a:srgbClr val="1369B2"/>
                </a:solidFill>
                <a:latin typeface="Microsoft YaHei" panose="020B0503020204020204" pitchFamily="34" charset="-122"/>
                <a:ea typeface="Microsoft YaHei" panose="020B0503020204020204" pitchFamily="34" charset="-122"/>
              </a:rPr>
              <a:t>xticks</a:t>
            </a:r>
            <a:r>
              <a:rPr lang="en-US" altLang="zh-CN" sz="1800" kern="0" dirty="0">
                <a:solidFill>
                  <a:srgbClr val="1369B2"/>
                </a:solidFill>
                <a:latin typeface="Microsoft YaHei" panose="020B0503020204020204" pitchFamily="34" charset="-122"/>
                <a:ea typeface="Microsoft YaHei" panose="020B0503020204020204" pitchFamily="34" charset="-122"/>
              </a:rPr>
              <a:t>()</a:t>
            </a:r>
            <a:r>
              <a:rPr lang="zh-CN" altLang="zh-CN" sz="1800" kern="0" dirty="0">
                <a:solidFill>
                  <a:srgbClr val="1369B2"/>
                </a:solidFill>
                <a:latin typeface="Microsoft YaHei" panose="020B0503020204020204" pitchFamily="34" charset="-122"/>
                <a:ea typeface="Microsoft YaHei" panose="020B0503020204020204" pitchFamily="34" charset="-122"/>
              </a:rPr>
              <a:t>函数</a:t>
            </a:r>
            <a:r>
              <a:rPr lang="zh-CN" altLang="zh-CN" sz="1800" kern="0" dirty="0">
                <a:solidFill>
                  <a:srgbClr val="595959"/>
                </a:solidFill>
                <a:latin typeface="Microsoft YaHei" panose="020B0503020204020204" pitchFamily="34" charset="-122"/>
                <a:ea typeface="Microsoft YaHei" panose="020B0503020204020204" pitchFamily="34" charset="-122"/>
              </a:rPr>
              <a:t>实现。</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5246" y="2134387"/>
            <a:ext cx="4839748" cy="4839748"/>
          </a:xfrm>
          <a:prstGeom prst="rect">
            <a:avLst/>
          </a:prstGeom>
        </p:spPr>
      </p:pic>
    </p:spTree>
    <p:extLst>
      <p:ext uri="{BB962C8B-B14F-4D97-AF65-F5344CB8AC3E}">
        <p14:creationId xmlns:p14="http://schemas.microsoft.com/office/powerpoint/2010/main" val="1698577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13.2.3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绘制直方图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3" name="矩形: 圆角 139">
            <a:extLst>
              <a:ext uri="{FF2B5EF4-FFF2-40B4-BE49-F238E27FC236}">
                <a16:creationId xmlns:a16="http://schemas.microsoft.com/office/drawing/2014/main" id="{18096A58-1789-EEAE-4098-FE0F6DF9454A}"/>
              </a:ext>
            </a:extLst>
          </p:cNvPr>
          <p:cNvSpPr/>
          <p:nvPr/>
        </p:nvSpPr>
        <p:spPr>
          <a:xfrm>
            <a:off x="1276318" y="1406568"/>
            <a:ext cx="258664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优化灰度直方图</a:t>
            </a:r>
          </a:p>
        </p:txBody>
      </p:sp>
      <p:sp>
        <p:nvSpPr>
          <p:cNvPr id="7" name="矩形 6">
            <a:extLst>
              <a:ext uri="{FF2B5EF4-FFF2-40B4-BE49-F238E27FC236}">
                <a16:creationId xmlns:a16="http://schemas.microsoft.com/office/drawing/2014/main" id="{361CAA81-0507-65DC-AD31-AFCAEBF8588E}"/>
              </a:ext>
            </a:extLst>
          </p:cNvPr>
          <p:cNvSpPr/>
          <p:nvPr/>
        </p:nvSpPr>
        <p:spPr>
          <a:xfrm>
            <a:off x="1276318" y="2205658"/>
            <a:ext cx="4962904" cy="4248472"/>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B9F3DCC8-58F8-42D9-C2A9-18C2C694DAF0}"/>
              </a:ext>
            </a:extLst>
          </p:cNvPr>
          <p:cNvSpPr txBox="1"/>
          <p:nvPr/>
        </p:nvSpPr>
        <p:spPr>
          <a:xfrm>
            <a:off x="1484926" y="2437068"/>
            <a:ext cx="4610280" cy="3785652"/>
          </a:xfrm>
          <a:prstGeom prst="rect">
            <a:avLst/>
          </a:prstGeom>
          <a:noFill/>
        </p:spPr>
        <p:txBody>
          <a:bodyPr wrap="square">
            <a:spAutoFit/>
          </a:bodyPr>
          <a:lstStyle/>
          <a:p>
            <a:r>
              <a:rPr lang="en-US" altLang="zh-CN" sz="1600" dirty="0">
                <a:solidFill>
                  <a:srgbClr val="000000"/>
                </a:solidFill>
                <a:latin typeface="Courier New" panose="02070309020205020404" pitchFamily="49" charset="0"/>
                <a:ea typeface="宋体" panose="02010600030101010101" pitchFamily="2" charset="-122"/>
              </a:rPr>
              <a:t>...</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a:solidFill>
                  <a:srgbClr val="000000"/>
                </a:solidFill>
                <a:latin typeface="Courier New" panose="02070309020205020404" pitchFamily="49" charset="0"/>
                <a:ea typeface="宋体" panose="02010600030101010101" pitchFamily="2" charset="-122"/>
              </a:rPr>
              <a:t># 2.</a:t>
            </a:r>
            <a:r>
              <a:rPr lang="zh-CN" altLang="zh-CN" sz="1600" dirty="0">
                <a:solidFill>
                  <a:srgbClr val="000000"/>
                </a:solidFill>
                <a:latin typeface="Courier New" panose="02070309020205020404" pitchFamily="49" charset="0"/>
                <a:ea typeface="宋体" panose="02010600030101010101" pitchFamily="2" charset="-122"/>
              </a:rPr>
              <a:t>绘制矩形</a:t>
            </a:r>
          </a:p>
          <a:p>
            <a:r>
              <a:rPr lang="en-US" altLang="zh-CN" sz="1600" dirty="0" err="1">
                <a:solidFill>
                  <a:srgbClr val="000000"/>
                </a:solidFill>
                <a:latin typeface="Courier New" panose="02070309020205020404" pitchFamily="49" charset="0"/>
                <a:ea typeface="宋体" panose="02010600030101010101" pitchFamily="2" charset="-122"/>
              </a:rPr>
              <a:t>np.random.seed</a:t>
            </a:r>
            <a:r>
              <a:rPr lang="en-US" altLang="zh-CN" sz="1600" dirty="0">
                <a:solidFill>
                  <a:srgbClr val="000000"/>
                </a:solidFill>
                <a:latin typeface="Courier New" panose="02070309020205020404" pitchFamily="49" charset="0"/>
                <a:ea typeface="宋体" panose="02010600030101010101" pitchFamily="2" charset="-122"/>
              </a:rPr>
              <a:t>(0)</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arr_random</a:t>
            </a:r>
            <a:r>
              <a:rPr lang="en-US" altLang="zh-CN" sz="1600" dirty="0">
                <a:solidFill>
                  <a:srgbClr val="000000"/>
                </a:solidFill>
                <a:latin typeface="Courier New" panose="02070309020205020404" pitchFamily="49" charset="0"/>
                <a:ea typeface="宋体" panose="02010600030101010101" pitchFamily="2" charset="-122"/>
              </a:rPr>
              <a:t> = </a:t>
            </a:r>
            <a:r>
              <a:rPr lang="en-US" altLang="zh-CN" sz="1600" dirty="0" err="1">
                <a:solidFill>
                  <a:srgbClr val="000000"/>
                </a:solidFill>
                <a:latin typeface="Courier New" panose="02070309020205020404" pitchFamily="49" charset="0"/>
                <a:ea typeface="宋体" panose="02010600030101010101" pitchFamily="2" charset="-122"/>
              </a:rPr>
              <a:t>np.random.randint</a:t>
            </a:r>
            <a:r>
              <a:rPr lang="en-US" altLang="zh-CN" sz="1600" dirty="0">
                <a:solidFill>
                  <a:srgbClr val="000000"/>
                </a:solidFill>
                <a:latin typeface="Courier New" panose="02070309020205020404" pitchFamily="49" charset="0"/>
                <a:ea typeface="宋体" panose="02010600030101010101" pitchFamily="2" charset="-122"/>
              </a:rPr>
              <a:t>(0,  </a:t>
            </a:r>
          </a:p>
          <a:p>
            <a:r>
              <a:rPr lang="en-US" altLang="zh-CN" sz="1600" dirty="0">
                <a:solidFill>
                  <a:srgbClr val="000000"/>
                </a:solidFill>
                <a:latin typeface="Courier New" panose="02070309020205020404" pitchFamily="49" charset="0"/>
                <a:ea typeface="宋体" panose="02010600030101010101" pitchFamily="2" charset="-122"/>
              </a:rPr>
              <a:t>             256, 50) </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b="1" dirty="0" err="1">
                <a:solidFill>
                  <a:srgbClr val="1369B2"/>
                </a:solidFill>
                <a:latin typeface="Courier New" panose="02070309020205020404" pitchFamily="49" charset="0"/>
                <a:ea typeface="宋体" panose="02010600030101010101" pitchFamily="2" charset="-122"/>
              </a:rPr>
              <a:t>nums</a:t>
            </a:r>
            <a:r>
              <a:rPr lang="en-US" altLang="zh-CN" sz="1600" b="1" dirty="0">
                <a:solidFill>
                  <a:srgbClr val="1369B2"/>
                </a:solidFill>
                <a:latin typeface="Courier New" panose="02070309020205020404" pitchFamily="49" charset="0"/>
                <a:ea typeface="宋体" panose="02010600030101010101" pitchFamily="2" charset="-122"/>
              </a:rPr>
              <a:t>, bins, patches = </a:t>
            </a:r>
            <a:r>
              <a:rPr lang="en-US" altLang="zh-CN" sz="1600" dirty="0" err="1">
                <a:solidFill>
                  <a:srgbClr val="000000"/>
                </a:solidFill>
                <a:latin typeface="Courier New" panose="02070309020205020404" pitchFamily="49" charset="0"/>
                <a:ea typeface="宋体" panose="02010600030101010101" pitchFamily="2" charset="-122"/>
              </a:rPr>
              <a:t>plt.hist</a:t>
            </a:r>
            <a:r>
              <a:rPr lang="en-US" altLang="zh-CN" sz="1600" dirty="0">
                <a:solidFill>
                  <a:srgbClr val="000000"/>
                </a:solidFill>
                <a:latin typeface="Courier New" panose="02070309020205020404" pitchFamily="49" charset="0"/>
                <a:ea typeface="宋体" panose="02010600030101010101" pitchFamily="2" charset="-122"/>
              </a:rPr>
              <a:t>(</a:t>
            </a:r>
            <a:r>
              <a:rPr lang="en-US" altLang="zh-CN" sz="1600" dirty="0" err="1">
                <a:solidFill>
                  <a:srgbClr val="000000"/>
                </a:solidFill>
                <a:latin typeface="Courier New" panose="02070309020205020404" pitchFamily="49" charset="0"/>
                <a:ea typeface="宋体" panose="02010600030101010101" pitchFamily="2" charset="-122"/>
              </a:rPr>
              <a:t>arr_random</a:t>
            </a:r>
            <a:r>
              <a:rPr lang="en-US" altLang="zh-CN" sz="1600" dirty="0">
                <a:solidFill>
                  <a:srgbClr val="000000"/>
                </a:solidFill>
                <a:latin typeface="Courier New" panose="02070309020205020404" pitchFamily="49" charset="0"/>
                <a:ea typeface="宋体" panose="02010600030101010101" pitchFamily="2" charset="-122"/>
              </a:rPr>
              <a:t>, bins=10, color='c', </a:t>
            </a:r>
            <a:r>
              <a:rPr lang="en-US" altLang="zh-CN" sz="1600" dirty="0" err="1">
                <a:solidFill>
                  <a:srgbClr val="000000"/>
                </a:solidFill>
                <a:latin typeface="Courier New" panose="02070309020205020404" pitchFamily="49" charset="0"/>
                <a:ea typeface="宋体" panose="02010600030101010101" pitchFamily="2" charset="-122"/>
              </a:rPr>
              <a:t>edgecolor</a:t>
            </a:r>
            <a:r>
              <a:rPr lang="en-US" altLang="zh-CN" sz="1600" dirty="0">
                <a:solidFill>
                  <a:srgbClr val="000000"/>
                </a:solidFill>
                <a:latin typeface="Courier New" panose="02070309020205020404" pitchFamily="49" charset="0"/>
                <a:ea typeface="宋体" panose="02010600030101010101" pitchFamily="2" charset="-122"/>
              </a:rPr>
              <a:t>='k', alpha=0.7)</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a:solidFill>
                  <a:srgbClr val="000000"/>
                </a:solidFill>
                <a:latin typeface="Courier New" panose="02070309020205020404" pitchFamily="49" charset="0"/>
                <a:ea typeface="宋体" panose="02010600030101010101" pitchFamily="2" charset="-122"/>
              </a:rPr>
              <a:t># 3.</a:t>
            </a:r>
            <a:r>
              <a:rPr lang="zh-CN" altLang="zh-CN" sz="1600" dirty="0">
                <a:solidFill>
                  <a:srgbClr val="000000"/>
                </a:solidFill>
                <a:latin typeface="Courier New" panose="02070309020205020404" pitchFamily="49" charset="0"/>
                <a:ea typeface="宋体" panose="02010600030101010101" pitchFamily="2" charset="-122"/>
              </a:rPr>
              <a:t>完善图表</a:t>
            </a:r>
            <a:r>
              <a:rPr lang="en-US" altLang="zh-CN" sz="1600" dirty="0">
                <a:solidFill>
                  <a:srgbClr val="000000"/>
                </a:solidFill>
                <a:latin typeface="Courier New" panose="02070309020205020404" pitchFamily="49" charset="0"/>
                <a:ea typeface="宋体" panose="02010600030101010101" pitchFamily="2" charset="-122"/>
              </a:rPr>
              <a:t> </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plt.xlabel</a:t>
            </a:r>
            <a:r>
              <a:rPr lang="en-US" altLang="zh-CN" sz="1600" dirty="0">
                <a:solidFill>
                  <a:srgbClr val="000000"/>
                </a:solidFill>
                <a:latin typeface="Courier New" panose="02070309020205020404" pitchFamily="49" charset="0"/>
                <a:ea typeface="宋体" panose="02010600030101010101" pitchFamily="2" charset="-122"/>
              </a:rPr>
              <a:t>('</a:t>
            </a:r>
            <a:r>
              <a:rPr lang="zh-CN" altLang="zh-CN" sz="1600" dirty="0">
                <a:solidFill>
                  <a:srgbClr val="000000"/>
                </a:solidFill>
                <a:latin typeface="Courier New" panose="02070309020205020404" pitchFamily="49" charset="0"/>
                <a:ea typeface="宋体" panose="02010600030101010101" pitchFamily="2" charset="-122"/>
              </a:rPr>
              <a:t>灰度值</a:t>
            </a:r>
            <a:r>
              <a:rPr lang="en-US" altLang="zh-CN" sz="1600" dirty="0">
                <a:solidFill>
                  <a:srgbClr val="000000"/>
                </a:solidFill>
                <a:latin typeface="Courier New" panose="02070309020205020404" pitchFamily="49" charset="0"/>
                <a:ea typeface="宋体" panose="02010600030101010101" pitchFamily="2" charset="-122"/>
              </a:rPr>
              <a:t>')  </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plt.ylabel</a:t>
            </a:r>
            <a:r>
              <a:rPr lang="en-US" altLang="zh-CN" sz="1600" dirty="0">
                <a:solidFill>
                  <a:srgbClr val="000000"/>
                </a:solidFill>
                <a:latin typeface="Courier New" panose="02070309020205020404" pitchFamily="49" charset="0"/>
                <a:ea typeface="宋体" panose="02010600030101010101" pitchFamily="2" charset="-122"/>
              </a:rPr>
              <a:t>('</a:t>
            </a:r>
            <a:r>
              <a:rPr lang="zh-CN" altLang="zh-CN" sz="1600" dirty="0">
                <a:solidFill>
                  <a:srgbClr val="000000"/>
                </a:solidFill>
                <a:latin typeface="Courier New" panose="02070309020205020404" pitchFamily="49" charset="0"/>
                <a:ea typeface="宋体" panose="02010600030101010101" pitchFamily="2" charset="-122"/>
              </a:rPr>
              <a:t>像素数（个）</a:t>
            </a:r>
            <a:r>
              <a:rPr lang="en-US" altLang="zh-CN" sz="1600" dirty="0">
                <a:solidFill>
                  <a:srgbClr val="000000"/>
                </a:solidFill>
                <a:latin typeface="Courier New" panose="02070309020205020404" pitchFamily="49" charset="0"/>
                <a:ea typeface="宋体" panose="02010600030101010101" pitchFamily="2" charset="-122"/>
              </a:rPr>
              <a:t>')  </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plt.title</a:t>
            </a:r>
            <a:r>
              <a:rPr lang="en-US" altLang="zh-CN" sz="1600" dirty="0">
                <a:solidFill>
                  <a:srgbClr val="000000"/>
                </a:solidFill>
                <a:latin typeface="Courier New" panose="02070309020205020404" pitchFamily="49" charset="0"/>
                <a:ea typeface="宋体" panose="02010600030101010101" pitchFamily="2" charset="-122"/>
              </a:rPr>
              <a:t>('</a:t>
            </a:r>
            <a:r>
              <a:rPr lang="zh-CN" altLang="zh-CN" sz="1600" dirty="0">
                <a:solidFill>
                  <a:srgbClr val="000000"/>
                </a:solidFill>
                <a:latin typeface="Courier New" panose="02070309020205020404" pitchFamily="49" charset="0"/>
                <a:ea typeface="宋体" panose="02010600030101010101" pitchFamily="2" charset="-122"/>
              </a:rPr>
              <a:t>灰度直方图</a:t>
            </a:r>
            <a:r>
              <a:rPr lang="en-US" altLang="zh-CN" sz="1600" dirty="0">
                <a:solidFill>
                  <a:srgbClr val="000000"/>
                </a:solidFill>
                <a:latin typeface="Courier New" panose="02070309020205020404" pitchFamily="49" charset="0"/>
                <a:ea typeface="宋体" panose="02010600030101010101" pitchFamily="2" charset="-122"/>
              </a:rPr>
              <a:t>')</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plt.</a:t>
            </a:r>
            <a:r>
              <a:rPr lang="en-US" altLang="zh-CN" sz="1600" b="1" dirty="0" err="1">
                <a:solidFill>
                  <a:srgbClr val="1369B2"/>
                </a:solidFill>
                <a:latin typeface="Courier New" panose="02070309020205020404" pitchFamily="49" charset="0"/>
                <a:ea typeface="宋体" panose="02010600030101010101" pitchFamily="2" charset="-122"/>
              </a:rPr>
              <a:t>xticks</a:t>
            </a:r>
            <a:r>
              <a:rPr lang="en-US" altLang="zh-CN" sz="1600" b="1" dirty="0">
                <a:solidFill>
                  <a:srgbClr val="1369B2"/>
                </a:solidFill>
                <a:latin typeface="Courier New" panose="02070309020205020404" pitchFamily="49" charset="0"/>
                <a:ea typeface="宋体" panose="02010600030101010101" pitchFamily="2" charset="-122"/>
              </a:rPr>
              <a:t>(bins, bins)</a:t>
            </a:r>
            <a:endParaRPr lang="zh-CN" altLang="zh-CN" sz="1600" b="1" dirty="0">
              <a:solidFill>
                <a:srgbClr val="1369B2"/>
              </a:solidFill>
              <a:latin typeface="Courier New" panose="02070309020205020404" pitchFamily="49" charset="0"/>
              <a:ea typeface="宋体" panose="02010600030101010101" pitchFamily="2" charset="-122"/>
            </a:endParaRPr>
          </a:p>
          <a:p>
            <a:r>
              <a:rPr lang="en-US" altLang="zh-CN" sz="1600" dirty="0">
                <a:solidFill>
                  <a:srgbClr val="000000"/>
                </a:solidFill>
                <a:latin typeface="Courier New" panose="02070309020205020404" pitchFamily="49" charset="0"/>
                <a:ea typeface="宋体" panose="02010600030101010101" pitchFamily="2" charset="-122"/>
              </a:rPr>
              <a:t># 4.</a:t>
            </a:r>
            <a:r>
              <a:rPr lang="zh-CN" altLang="zh-CN" sz="1600" dirty="0">
                <a:solidFill>
                  <a:srgbClr val="000000"/>
                </a:solidFill>
                <a:latin typeface="Courier New" panose="02070309020205020404" pitchFamily="49" charset="0"/>
                <a:ea typeface="宋体" panose="02010600030101010101" pitchFamily="2" charset="-122"/>
              </a:rPr>
              <a:t>展示图表</a:t>
            </a:r>
          </a:p>
          <a:p>
            <a:r>
              <a:rPr lang="en-US" altLang="zh-CN" sz="1600" dirty="0" err="1">
                <a:solidFill>
                  <a:srgbClr val="000000"/>
                </a:solidFill>
                <a:latin typeface="Courier New" panose="02070309020205020404" pitchFamily="49" charset="0"/>
                <a:ea typeface="宋体" panose="02010600030101010101" pitchFamily="2" charset="-122"/>
              </a:rPr>
              <a:t>plt.show</a:t>
            </a:r>
            <a:r>
              <a:rPr lang="en-US" altLang="zh-CN" sz="1600" dirty="0">
                <a:solidFill>
                  <a:srgbClr val="000000"/>
                </a:solidFill>
                <a:latin typeface="Courier New" panose="02070309020205020404" pitchFamily="49" charset="0"/>
                <a:ea typeface="宋体" panose="02010600030101010101" pitchFamily="2" charset="-122"/>
              </a:rPr>
              <a:t>()</a:t>
            </a:r>
            <a:endParaRPr lang="zh-CN" altLang="zh-CN" sz="1600" dirty="0">
              <a:solidFill>
                <a:srgbClr val="000000"/>
              </a:solidFill>
              <a:latin typeface="Courier New" panose="02070309020205020404" pitchFamily="49" charset="0"/>
              <a:ea typeface="宋体" panose="02010600030101010101" pitchFamily="2" charset="-122"/>
            </a:endParaRPr>
          </a:p>
        </p:txBody>
      </p:sp>
      <p:sp>
        <p:nvSpPr>
          <p:cNvPr id="9" name="下箭头 8"/>
          <p:cNvSpPr/>
          <p:nvPr/>
        </p:nvSpPr>
        <p:spPr>
          <a:xfrm rot="16200000">
            <a:off x="6285310" y="4045568"/>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C:\Users\itcast\AppData\Local\Microsoft\Windows\INetCache\Content.MSO\6A57BA80.tmp"/>
          <p:cNvPicPr/>
          <p:nvPr/>
        </p:nvPicPr>
        <p:blipFill>
          <a:blip r:embed="rId3">
            <a:extLst>
              <a:ext uri="{28A0092B-C50C-407E-A947-70E740481C1C}">
                <a14:useLocalDpi xmlns:a14="http://schemas.microsoft.com/office/drawing/2010/main" val="0"/>
              </a:ext>
            </a:extLst>
          </a:blip>
          <a:srcRect/>
          <a:stretch>
            <a:fillRect/>
          </a:stretch>
        </p:blipFill>
        <p:spPr bwMode="auto">
          <a:xfrm>
            <a:off x="6851366" y="2453704"/>
            <a:ext cx="4573751" cy="3752378"/>
          </a:xfrm>
          <a:prstGeom prst="rect">
            <a:avLst/>
          </a:prstGeom>
          <a:noFill/>
          <a:ln>
            <a:noFill/>
          </a:ln>
        </p:spPr>
      </p:pic>
    </p:spTree>
    <p:extLst>
      <p:ext uri="{BB962C8B-B14F-4D97-AF65-F5344CB8AC3E}">
        <p14:creationId xmlns:p14="http://schemas.microsoft.com/office/powerpoint/2010/main" val="4276861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13.2.4</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绘制散点图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37363" cy="1338828"/>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a:t>
            </a:r>
            <a:r>
              <a:rPr lang="zh-CN" altLang="en-US" sz="1800" dirty="0">
                <a:solidFill>
                  <a:srgbClr val="1369B2"/>
                </a:solidFill>
                <a:latin typeface="微软雅黑" panose="020B0503020204020204" pitchFamily="34" charset="-122"/>
                <a:ea typeface="微软雅黑" panose="020B0503020204020204" pitchFamily="34" charset="-122"/>
                <a:cs typeface="+mn-ea"/>
              </a:rPr>
              <a:t>绘制散点图的方式</a:t>
            </a:r>
            <a:r>
              <a:rPr lang="zh-CN" altLang="zh-CN" sz="1800" dirty="0">
                <a:solidFill>
                  <a:srgbClr val="595959"/>
                </a:solidFill>
                <a:latin typeface="微软雅黑" panose="020B0503020204020204" pitchFamily="34" charset="-122"/>
                <a:ea typeface="微软雅黑" panose="020B0503020204020204" pitchFamily="34" charset="-122"/>
                <a:cs typeface="+mn-ea"/>
              </a:rPr>
              <a:t>，能够</a:t>
            </a:r>
            <a:r>
              <a:rPr lang="zh-CN" altLang="en-US" sz="1800" dirty="0">
                <a:solidFill>
                  <a:srgbClr val="595959"/>
                </a:solidFill>
                <a:latin typeface="微软雅黑" panose="020B0503020204020204" pitchFamily="34" charset="-122"/>
                <a:ea typeface="微软雅黑" panose="020B0503020204020204" pitchFamily="34" charset="-122"/>
                <a:cs typeface="+mn-ea"/>
              </a:rPr>
              <a:t>根据需要通过</a:t>
            </a:r>
            <a:r>
              <a:rPr lang="en-US" altLang="zh-CN" sz="1800" dirty="0">
                <a:solidFill>
                  <a:srgbClr val="595959"/>
                </a:solidFill>
                <a:latin typeface="微软雅黑" panose="020B0503020204020204" pitchFamily="34" charset="-122"/>
                <a:ea typeface="微软雅黑" panose="020B0503020204020204" pitchFamily="34" charset="-122"/>
                <a:cs typeface="+mn-ea"/>
              </a:rPr>
              <a:t>pyplot</a:t>
            </a:r>
            <a:r>
              <a:rPr lang="zh-CN" altLang="zh-CN" sz="1800" dirty="0">
                <a:solidFill>
                  <a:srgbClr val="595959"/>
                </a:solidFill>
                <a:latin typeface="微软雅黑" panose="020B0503020204020204" pitchFamily="34" charset="-122"/>
                <a:ea typeface="微软雅黑" panose="020B0503020204020204" pitchFamily="34" charset="-122"/>
                <a:cs typeface="+mn-ea"/>
              </a:rPr>
              <a:t>模块</a:t>
            </a:r>
            <a:r>
              <a:rPr lang="zh-CN" altLang="en-US" sz="1800" dirty="0">
                <a:solidFill>
                  <a:srgbClr val="595959"/>
                </a:solidFill>
                <a:latin typeface="微软雅黑" panose="020B0503020204020204" pitchFamily="34" charset="-122"/>
                <a:ea typeface="微软雅黑" panose="020B0503020204020204" pitchFamily="34" charset="-122"/>
                <a:cs typeface="+mn-ea"/>
              </a:rPr>
              <a:t>绘制指定样式的散点图</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3629528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37863" y="572758"/>
            <a:ext cx="3007988"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目录</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1369B2"/>
                </a:solidFill>
                <a:latin typeface="微软雅黑" panose="020B0503020204020204" pitchFamily="34" charset="-122"/>
                <a:ea typeface="微软雅黑" panose="020B0503020204020204" pitchFamily="34" charset="-122"/>
                <a:cs typeface="+mn-ea"/>
                <a:sym typeface="+mn-lt"/>
              </a:rPr>
              <a:t>Contents</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2" name="组合 1"/>
          <p:cNvGrpSpPr/>
          <p:nvPr/>
        </p:nvGrpSpPr>
        <p:grpSpPr>
          <a:xfrm>
            <a:off x="3119265" y="2061642"/>
            <a:ext cx="6047883" cy="635241"/>
            <a:chOff x="3119265" y="2349674"/>
            <a:chExt cx="6047883" cy="635241"/>
          </a:xfrm>
        </p:grpSpPr>
        <p:grpSp>
          <p:nvGrpSpPr>
            <p:cNvPr id="31" name="组合 30"/>
            <p:cNvGrpSpPr/>
            <p:nvPr/>
          </p:nvGrpSpPr>
          <p:grpSpPr>
            <a:xfrm>
              <a:off x="3119265" y="2371853"/>
              <a:ext cx="1192190" cy="613062"/>
              <a:chOff x="2215144" y="982844"/>
              <a:chExt cx="1244730" cy="842780"/>
            </a:xfrm>
          </p:grpSpPr>
          <p:sp>
            <p:nvSpPr>
              <p:cNvPr id="32" name="平行四边形 31"/>
              <p:cNvSpPr/>
              <p:nvPr/>
            </p:nvSpPr>
            <p:spPr>
              <a:xfrm>
                <a:off x="2215144" y="982844"/>
                <a:ext cx="1120898" cy="842780"/>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33" name="文本框 9"/>
              <p:cNvSpPr txBox="1"/>
              <p:nvPr/>
            </p:nvSpPr>
            <p:spPr>
              <a:xfrm>
                <a:off x="2393075" y="1005670"/>
                <a:ext cx="1066799" cy="803893"/>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01</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3" name="组合 42"/>
            <p:cNvGrpSpPr/>
            <p:nvPr/>
          </p:nvGrpSpPr>
          <p:grpSpPr>
            <a:xfrm>
              <a:off x="4024817" y="2349674"/>
              <a:ext cx="5142331" cy="613062"/>
              <a:chOff x="4315150" y="953426"/>
              <a:chExt cx="3857250" cy="540057"/>
            </a:xfrm>
          </p:grpSpPr>
          <p:sp>
            <p:nvSpPr>
              <p:cNvPr id="44" name="矩形 43"/>
              <p:cNvSpPr/>
              <p:nvPr/>
            </p:nvSpPr>
            <p:spPr>
              <a:xfrm>
                <a:off x="4841196" y="1036090"/>
                <a:ext cx="2827147" cy="332129"/>
              </a:xfrm>
              <a:prstGeom prst="rect">
                <a:avLst/>
              </a:prstGeom>
              <a:ln w="15875">
                <a:noFill/>
              </a:ln>
            </p:spPr>
            <p:txBody>
              <a:bodyPr wrap="square" lIns="68580" tIns="34290" rIns="68580" bIns="34290">
                <a:spAutoFit/>
              </a:bodyPr>
              <a:lstStyle/>
              <a:p>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数据可视化概述</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4" name="平行四边形 53"/>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grpSp>
        <p:nvGrpSpPr>
          <p:cNvPr id="3" name="组合 2"/>
          <p:cNvGrpSpPr/>
          <p:nvPr/>
        </p:nvGrpSpPr>
        <p:grpSpPr>
          <a:xfrm>
            <a:off x="3119265" y="2936999"/>
            <a:ext cx="6047883" cy="635232"/>
            <a:chOff x="3119265" y="3275425"/>
            <a:chExt cx="6047883" cy="635232"/>
          </a:xfrm>
        </p:grpSpPr>
        <p:grpSp>
          <p:nvGrpSpPr>
            <p:cNvPr id="34" name="组合 33"/>
            <p:cNvGrpSpPr/>
            <p:nvPr/>
          </p:nvGrpSpPr>
          <p:grpSpPr>
            <a:xfrm>
              <a:off x="3119265" y="3292251"/>
              <a:ext cx="1192190" cy="618406"/>
              <a:chOff x="2215144" y="2026500"/>
              <a:chExt cx="1244730" cy="850129"/>
            </a:xfrm>
          </p:grpSpPr>
          <p:sp>
            <p:nvSpPr>
              <p:cNvPr id="35" name="平行四边形 34"/>
              <p:cNvSpPr/>
              <p:nvPr/>
            </p:nvSpPr>
            <p:spPr>
              <a:xfrm>
                <a:off x="2215144" y="2033848"/>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36" name="文本框 10"/>
              <p:cNvSpPr txBox="1"/>
              <p:nvPr/>
            </p:nvSpPr>
            <p:spPr>
              <a:xfrm>
                <a:off x="2393075" y="2026500"/>
                <a:ext cx="1066799" cy="803896"/>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02</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55" name="组合 54"/>
            <p:cNvGrpSpPr/>
            <p:nvPr/>
          </p:nvGrpSpPr>
          <p:grpSpPr>
            <a:xfrm>
              <a:off x="4024817" y="3275425"/>
              <a:ext cx="5142331" cy="613062"/>
              <a:chOff x="4315150" y="1647579"/>
              <a:chExt cx="3857250" cy="540057"/>
            </a:xfrm>
          </p:grpSpPr>
          <p:sp>
            <p:nvSpPr>
              <p:cNvPr id="56" name="矩形 55"/>
              <p:cNvSpPr/>
              <p:nvPr/>
            </p:nvSpPr>
            <p:spPr>
              <a:xfrm>
                <a:off x="4841196" y="1730243"/>
                <a:ext cx="2827147" cy="332129"/>
              </a:xfrm>
              <a:prstGeom prst="rect">
                <a:avLst/>
              </a:prstGeom>
              <a:ln w="15875">
                <a:noFill/>
              </a:ln>
            </p:spPr>
            <p:txBody>
              <a:bodyPr wrap="square" lIns="68580" tIns="34290" rIns="68580" bIns="34290">
                <a:spAutoFit/>
              </a:bodyPr>
              <a:lstStyle/>
              <a:p>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Matplotlib</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绘图</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7" name="平行四边形 56"/>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grpSp>
        <p:nvGrpSpPr>
          <p:cNvPr id="4" name="组合 3"/>
          <p:cNvGrpSpPr/>
          <p:nvPr/>
        </p:nvGrpSpPr>
        <p:grpSpPr>
          <a:xfrm>
            <a:off x="3119265" y="3812347"/>
            <a:ext cx="6047883" cy="636178"/>
            <a:chOff x="3119265" y="4201176"/>
            <a:chExt cx="6047883" cy="636178"/>
          </a:xfrm>
        </p:grpSpPr>
        <p:grpSp>
          <p:nvGrpSpPr>
            <p:cNvPr id="37" name="组合 36"/>
            <p:cNvGrpSpPr/>
            <p:nvPr/>
          </p:nvGrpSpPr>
          <p:grpSpPr>
            <a:xfrm>
              <a:off x="3119265" y="4222829"/>
              <a:ext cx="1192190" cy="614525"/>
              <a:chOff x="2215144" y="3084852"/>
              <a:chExt cx="1244730" cy="844793"/>
            </a:xfrm>
          </p:grpSpPr>
          <p:sp>
            <p:nvSpPr>
              <p:cNvPr id="38" name="平行四边形 37"/>
              <p:cNvSpPr/>
              <p:nvPr/>
            </p:nvSpPr>
            <p:spPr>
              <a:xfrm>
                <a:off x="2215144" y="3084852"/>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39" name="文本框 11"/>
              <p:cNvSpPr txBox="1"/>
              <p:nvPr/>
            </p:nvSpPr>
            <p:spPr>
              <a:xfrm>
                <a:off x="2393075" y="3125750"/>
                <a:ext cx="1066799" cy="803895"/>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03</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58" name="组合 57"/>
            <p:cNvGrpSpPr/>
            <p:nvPr/>
          </p:nvGrpSpPr>
          <p:grpSpPr>
            <a:xfrm>
              <a:off x="4024817" y="4201176"/>
              <a:ext cx="5142331" cy="613062"/>
              <a:chOff x="4315150" y="2341731"/>
              <a:chExt cx="3857250" cy="540057"/>
            </a:xfrm>
          </p:grpSpPr>
          <p:sp>
            <p:nvSpPr>
              <p:cNvPr id="59" name="矩形 58"/>
              <p:cNvSpPr/>
              <p:nvPr/>
            </p:nvSpPr>
            <p:spPr>
              <a:xfrm>
                <a:off x="4841197" y="2424395"/>
                <a:ext cx="2827146" cy="332129"/>
              </a:xfrm>
              <a:prstGeom prst="rect">
                <a:avLst/>
              </a:prstGeom>
              <a:ln w="15875">
                <a:noFill/>
              </a:ln>
            </p:spPr>
            <p:txBody>
              <a:bodyPr wrap="square" lIns="68580" tIns="34290" rIns="68580" bIns="34290">
                <a:spAutoFit/>
              </a:bodyPr>
              <a:lstStyle/>
              <a:p>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Seaborn</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绘图</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69" name="平行四边形 68"/>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grpSp>
        <p:nvGrpSpPr>
          <p:cNvPr id="5" name="组合 4"/>
          <p:cNvGrpSpPr/>
          <p:nvPr/>
        </p:nvGrpSpPr>
        <p:grpSpPr>
          <a:xfrm>
            <a:off x="3119265" y="4688641"/>
            <a:ext cx="6047883" cy="635236"/>
            <a:chOff x="3119265" y="5126927"/>
            <a:chExt cx="6047883" cy="635236"/>
          </a:xfrm>
        </p:grpSpPr>
        <p:grpSp>
          <p:nvGrpSpPr>
            <p:cNvPr id="40" name="组合 39"/>
            <p:cNvGrpSpPr/>
            <p:nvPr/>
          </p:nvGrpSpPr>
          <p:grpSpPr>
            <a:xfrm>
              <a:off x="3119265" y="5149102"/>
              <a:ext cx="1192190" cy="613061"/>
              <a:chOff x="2215144" y="4135856"/>
              <a:chExt cx="1244730" cy="842781"/>
            </a:xfrm>
          </p:grpSpPr>
          <p:sp>
            <p:nvSpPr>
              <p:cNvPr id="41" name="平行四边形 40"/>
              <p:cNvSpPr/>
              <p:nvPr/>
            </p:nvSpPr>
            <p:spPr>
              <a:xfrm>
                <a:off x="2215144" y="4135856"/>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42" name="文本框 12"/>
              <p:cNvSpPr txBox="1"/>
              <p:nvPr/>
            </p:nvSpPr>
            <p:spPr>
              <a:xfrm>
                <a:off x="2393075" y="4169272"/>
                <a:ext cx="1066799" cy="803896"/>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04</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70" name="组合 69"/>
            <p:cNvGrpSpPr/>
            <p:nvPr/>
          </p:nvGrpSpPr>
          <p:grpSpPr>
            <a:xfrm>
              <a:off x="4024817" y="5126927"/>
              <a:ext cx="5142331" cy="613062"/>
              <a:chOff x="4315150" y="3035884"/>
              <a:chExt cx="3857250" cy="540057"/>
            </a:xfrm>
          </p:grpSpPr>
          <p:sp>
            <p:nvSpPr>
              <p:cNvPr id="71" name="矩形 70"/>
              <p:cNvSpPr/>
              <p:nvPr/>
            </p:nvSpPr>
            <p:spPr>
              <a:xfrm>
                <a:off x="4841196" y="3118548"/>
                <a:ext cx="2827147" cy="332129"/>
              </a:xfrm>
              <a:prstGeom prst="rect">
                <a:avLst/>
              </a:prstGeom>
              <a:ln w="15875">
                <a:noFill/>
              </a:ln>
            </p:spPr>
            <p:txBody>
              <a:bodyPr wrap="square" lIns="68580" tIns="34290" rIns="68580" bIns="34290">
                <a:spAutoFit/>
              </a:bodyPr>
              <a:lstStyle/>
              <a:p>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Pyecharts</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绘图</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72" name="平行四边形 71"/>
              <p:cNvSpPr/>
              <p:nvPr/>
            </p:nvSpPr>
            <p:spPr>
              <a:xfrm>
                <a:off x="4315150" y="3035884"/>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grpSp>
        <p:nvGrpSpPr>
          <p:cNvPr id="6" name="组合 5"/>
          <p:cNvGrpSpPr/>
          <p:nvPr/>
        </p:nvGrpSpPr>
        <p:grpSpPr>
          <a:xfrm>
            <a:off x="3119265" y="5563992"/>
            <a:ext cx="6047883" cy="635241"/>
            <a:chOff x="3271665" y="5852024"/>
            <a:chExt cx="6047883" cy="635241"/>
          </a:xfrm>
        </p:grpSpPr>
        <p:grpSp>
          <p:nvGrpSpPr>
            <p:cNvPr id="27" name="组合 26"/>
            <p:cNvGrpSpPr/>
            <p:nvPr/>
          </p:nvGrpSpPr>
          <p:grpSpPr>
            <a:xfrm>
              <a:off x="3271665" y="5874203"/>
              <a:ext cx="1192190" cy="613062"/>
              <a:chOff x="2215144" y="982844"/>
              <a:chExt cx="1244730" cy="842780"/>
            </a:xfrm>
          </p:grpSpPr>
          <p:sp>
            <p:nvSpPr>
              <p:cNvPr id="28" name="平行四边形 27"/>
              <p:cNvSpPr/>
              <p:nvPr/>
            </p:nvSpPr>
            <p:spPr>
              <a:xfrm>
                <a:off x="2215144" y="982844"/>
                <a:ext cx="1120898" cy="842780"/>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29" name="文本框 9"/>
              <p:cNvSpPr txBox="1"/>
              <p:nvPr/>
            </p:nvSpPr>
            <p:spPr>
              <a:xfrm>
                <a:off x="2393075" y="1005670"/>
                <a:ext cx="1066799" cy="803893"/>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05</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30" name="组合 29"/>
            <p:cNvGrpSpPr/>
            <p:nvPr/>
          </p:nvGrpSpPr>
          <p:grpSpPr>
            <a:xfrm>
              <a:off x="4177217" y="5852024"/>
              <a:ext cx="5142331" cy="613062"/>
              <a:chOff x="4315150" y="953426"/>
              <a:chExt cx="3857250" cy="540057"/>
            </a:xfrm>
          </p:grpSpPr>
          <p:sp>
            <p:nvSpPr>
              <p:cNvPr id="45" name="矩形 44"/>
              <p:cNvSpPr/>
              <p:nvPr/>
            </p:nvSpPr>
            <p:spPr>
              <a:xfrm>
                <a:off x="4841196" y="1036090"/>
                <a:ext cx="2827147" cy="332129"/>
              </a:xfrm>
              <a:prstGeom prst="rect">
                <a:avLst/>
              </a:prstGeom>
              <a:ln w="15875">
                <a:noFill/>
              </a:ln>
            </p:spPr>
            <p:txBody>
              <a:bodyPr wrap="square" lIns="68580" tIns="34290" rIns="68580" bIns="34290">
                <a:spAutoFit/>
              </a:bodyPr>
              <a:lstStyle/>
              <a:p>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案例：电影数据分析</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46" name="平行四边形 45"/>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13.2.4</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绘制散点图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9" name="形状 18"/>
          <p:cNvSpPr/>
          <p:nvPr/>
        </p:nvSpPr>
        <p:spPr>
          <a:xfrm>
            <a:off x="2967990" y="3616486"/>
            <a:ext cx="2361565" cy="2361565"/>
          </a:xfrm>
          <a:prstGeom prst="leftCircularArrow">
            <a:avLst>
              <a:gd name="adj1" fmla="val 2872"/>
              <a:gd name="adj2" fmla="val 351158"/>
              <a:gd name="adj3" fmla="val 2126668"/>
              <a:gd name="adj4" fmla="val 9024489"/>
              <a:gd name="adj5" fmla="val 3351"/>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20" name="形状 16501"/>
          <p:cNvSpPr/>
          <p:nvPr/>
        </p:nvSpPr>
        <p:spPr>
          <a:xfrm>
            <a:off x="1397000" y="3358421"/>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91440" tIns="66040" rIns="66040" bIns="91440" anchor="t">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21" name="形状 16502"/>
          <p:cNvSpPr/>
          <p:nvPr/>
        </p:nvSpPr>
        <p:spPr>
          <a:xfrm>
            <a:off x="2802890" y="46074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22" name="形状 16503"/>
          <p:cNvSpPr/>
          <p:nvPr/>
        </p:nvSpPr>
        <p:spPr>
          <a:xfrm>
            <a:off x="5370078" y="2311995"/>
            <a:ext cx="2642870" cy="2642870"/>
          </a:xfrm>
          <a:prstGeom prst="circularArrow">
            <a:avLst>
              <a:gd name="adj1" fmla="val 2567"/>
              <a:gd name="adj2" fmla="val 311540"/>
              <a:gd name="adj3" fmla="val 19512949"/>
              <a:gd name="adj4" fmla="val 12575511"/>
              <a:gd name="adj5" fmla="val 2994"/>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27" name="形状 16504"/>
          <p:cNvSpPr/>
          <p:nvPr/>
        </p:nvSpPr>
        <p:spPr>
          <a:xfrm>
            <a:off x="3865245" y="335778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66040" tIns="292735" rIns="66040" bIns="66040" anchor="b">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28" name="形状 16506"/>
          <p:cNvSpPr/>
          <p:nvPr/>
        </p:nvSpPr>
        <p:spPr>
          <a:xfrm>
            <a:off x="6316980" y="337683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91440" tIns="66040" rIns="66040" bIns="91440" anchor="t">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29" name="形状 16508"/>
          <p:cNvSpPr/>
          <p:nvPr/>
        </p:nvSpPr>
        <p:spPr>
          <a:xfrm>
            <a:off x="8768080" y="337556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66040" tIns="292735" rIns="66040" bIns="66040" anchor="b">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30" name="文本框 29"/>
          <p:cNvSpPr txBox="1"/>
          <p:nvPr/>
        </p:nvSpPr>
        <p:spPr>
          <a:xfrm>
            <a:off x="2546350" y="4688756"/>
            <a:ext cx="1266190" cy="523220"/>
          </a:xfrm>
          <a:prstGeom prst="rect">
            <a:avLst/>
          </a:prstGeom>
          <a:noFill/>
        </p:spPr>
        <p:txBody>
          <a:bodyPr vert="horz" wrap="square" lIns="91440" tIns="45720" rIns="91440" bIns="45720" anchor="t">
            <a:spAutoFit/>
          </a:bodyPr>
          <a:lstStyle/>
          <a:p>
            <a:pPr marL="0" marR="0" lvl="0" indent="0" algn="ctr" defTabSz="508000" rtl="0" eaLnBrk="0"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黑体" panose="02010609060101010101" pitchFamily="49" charset="-122"/>
                <a:ea typeface="黑体" panose="02010609060101010101" pitchFamily="49" charset="-122"/>
                <a:sym typeface="+mn-ea"/>
              </a:rPr>
              <a:t>1</a:t>
            </a:r>
            <a:endParaRPr kumimoji="0" lang="zh-CN" altLang="en-US"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sym typeface="+mn-ea"/>
            </a:endParaRPr>
          </a:p>
        </p:txBody>
      </p:sp>
      <p:sp>
        <p:nvSpPr>
          <p:cNvPr id="32" name="形状 31"/>
          <p:cNvSpPr/>
          <p:nvPr/>
        </p:nvSpPr>
        <p:spPr>
          <a:xfrm>
            <a:off x="7829157" y="3617501"/>
            <a:ext cx="2361565" cy="2361565"/>
          </a:xfrm>
          <a:prstGeom prst="leftCircularArrow">
            <a:avLst>
              <a:gd name="adj1" fmla="val 2872"/>
              <a:gd name="adj2" fmla="val 351158"/>
              <a:gd name="adj3" fmla="val 2126668"/>
              <a:gd name="adj4" fmla="val 9024489"/>
              <a:gd name="adj5" fmla="val 3351"/>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33" name="文本框 32"/>
          <p:cNvSpPr txBox="1"/>
          <p:nvPr/>
        </p:nvSpPr>
        <p:spPr>
          <a:xfrm>
            <a:off x="1418906" y="3701227"/>
            <a:ext cx="1894842" cy="924612"/>
          </a:xfrm>
          <a:prstGeom prst="rect">
            <a:avLst/>
          </a:prstGeom>
          <a:noFill/>
          <a:ln w="0">
            <a:noFill/>
          </a:ln>
        </p:spPr>
        <p:txBody>
          <a:bodyPr vert="horz" wrap="square" lIns="89535" tIns="46355" rIns="89535" bIns="46355" anchor="t">
            <a:spAutoFit/>
          </a:bodyPr>
          <a:lstStyle/>
          <a:p>
            <a:pPr lvl="0"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导入</a:t>
            </a:r>
            <a:endPar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a:p>
            <a:pPr lvl="0" algn="ctr">
              <a:lnSpc>
                <a:spcPct val="150000"/>
              </a:lnSpc>
              <a:defRPr/>
            </a:pP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pyplot</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模块</a:t>
            </a:r>
            <a:endPar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34" name="文本框 33"/>
          <p:cNvSpPr txBox="1"/>
          <p:nvPr/>
        </p:nvSpPr>
        <p:spPr>
          <a:xfrm>
            <a:off x="6365723" y="3699665"/>
            <a:ext cx="1894842" cy="875689"/>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完善图表，</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添加辅助元素</a:t>
            </a:r>
            <a:endParaRPr lang="zh-CN" altLang="en-US"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35" name="文本框 34"/>
          <p:cNvSpPr txBox="1"/>
          <p:nvPr/>
        </p:nvSpPr>
        <p:spPr>
          <a:xfrm>
            <a:off x="3933073" y="3739013"/>
            <a:ext cx="1894842" cy="924612"/>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使用</a:t>
            </a: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scatter()</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函数</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绘制点</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36" name="文本框 35"/>
          <p:cNvSpPr txBox="1"/>
          <p:nvPr/>
        </p:nvSpPr>
        <p:spPr>
          <a:xfrm>
            <a:off x="8843008" y="3739013"/>
            <a:ext cx="1894842" cy="924612"/>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使用</a:t>
            </a: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show()</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函数</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展示图表</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37" name="形状 16502"/>
          <p:cNvSpPr/>
          <p:nvPr/>
        </p:nvSpPr>
        <p:spPr>
          <a:xfrm>
            <a:off x="5269865" y="30326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38" name="文本框 37"/>
          <p:cNvSpPr txBox="1"/>
          <p:nvPr/>
        </p:nvSpPr>
        <p:spPr>
          <a:xfrm>
            <a:off x="5327967" y="3108241"/>
            <a:ext cx="631825"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2</a:t>
            </a:r>
            <a:endParaRPr lang="zh-CN" altLang="en-US" sz="2800" b="1" dirty="0">
              <a:solidFill>
                <a:schemeClr val="bg1"/>
              </a:solidFill>
              <a:latin typeface="黑体" panose="02010609060101010101" pitchFamily="49" charset="-122"/>
              <a:ea typeface="黑体" panose="02010609060101010101" pitchFamily="49" charset="-122"/>
              <a:sym typeface="+mn-ea"/>
            </a:endParaRPr>
          </a:p>
        </p:txBody>
      </p:sp>
      <p:sp>
        <p:nvSpPr>
          <p:cNvPr id="39" name="形状 16502"/>
          <p:cNvSpPr/>
          <p:nvPr/>
        </p:nvSpPr>
        <p:spPr>
          <a:xfrm>
            <a:off x="7713303" y="46074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40" name="文本框 39"/>
          <p:cNvSpPr txBox="1"/>
          <p:nvPr/>
        </p:nvSpPr>
        <p:spPr>
          <a:xfrm>
            <a:off x="7472563" y="4688756"/>
            <a:ext cx="1230630"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3</a:t>
            </a:r>
            <a:endParaRPr lang="ko-KR" altLang="en-US" sz="2800" b="1" dirty="0">
              <a:solidFill>
                <a:schemeClr val="bg1"/>
              </a:solidFill>
              <a:latin typeface="黑体" panose="02010609060101010101" pitchFamily="49" charset="-122"/>
              <a:ea typeface="黑体" panose="02010609060101010101" pitchFamily="49" charset="-122"/>
            </a:endParaRPr>
          </a:p>
        </p:txBody>
      </p:sp>
      <p:sp>
        <p:nvSpPr>
          <p:cNvPr id="41" name="形状 16502"/>
          <p:cNvSpPr/>
          <p:nvPr/>
        </p:nvSpPr>
        <p:spPr>
          <a:xfrm>
            <a:off x="10138535" y="30326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42" name="文本框 41"/>
          <p:cNvSpPr txBox="1"/>
          <p:nvPr/>
        </p:nvSpPr>
        <p:spPr>
          <a:xfrm>
            <a:off x="9838096" y="3110210"/>
            <a:ext cx="1348105"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4</a:t>
            </a:r>
            <a:endParaRPr lang="zh-CN" altLang="en-US" sz="2800" b="1" dirty="0">
              <a:solidFill>
                <a:schemeClr val="bg1"/>
              </a:solidFill>
              <a:latin typeface="黑体" panose="02010609060101010101" pitchFamily="49" charset="-122"/>
              <a:ea typeface="黑体" panose="02010609060101010101" pitchFamily="49" charset="-122"/>
              <a:sym typeface="+mn-ea"/>
            </a:endParaRPr>
          </a:p>
        </p:txBody>
      </p:sp>
      <p:sp>
        <p:nvSpPr>
          <p:cNvPr id="43" name="矩形: 圆角 139">
            <a:extLst>
              <a:ext uri="{FF2B5EF4-FFF2-40B4-BE49-F238E27FC236}">
                <a16:creationId xmlns:a16="http://schemas.microsoft.com/office/drawing/2014/main" id="{18096A58-1789-EEAE-4098-FE0F6DF9454A}"/>
              </a:ext>
            </a:extLst>
          </p:cNvPr>
          <p:cNvSpPr/>
          <p:nvPr/>
        </p:nvSpPr>
        <p:spPr>
          <a:xfrm>
            <a:off x="1276318" y="1406568"/>
            <a:ext cx="203743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基本思路</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Tree>
    <p:extLst>
      <p:ext uri="{BB962C8B-B14F-4D97-AF65-F5344CB8AC3E}">
        <p14:creationId xmlns:p14="http://schemas.microsoft.com/office/powerpoint/2010/main" val="2454837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13.2.4</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绘制散点图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3" name="矩形: 圆角 139">
            <a:extLst>
              <a:ext uri="{FF2B5EF4-FFF2-40B4-BE49-F238E27FC236}">
                <a16:creationId xmlns:a16="http://schemas.microsoft.com/office/drawing/2014/main" id="{18096A58-1789-EEAE-4098-FE0F6DF9454A}"/>
              </a:ext>
            </a:extLst>
          </p:cNvPr>
          <p:cNvSpPr/>
          <p:nvPr/>
        </p:nvSpPr>
        <p:spPr>
          <a:xfrm>
            <a:off x="1276318" y="1406568"/>
            <a:ext cx="244262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绘制散点图</a:t>
            </a:r>
          </a:p>
        </p:txBody>
      </p:sp>
      <p:sp>
        <p:nvSpPr>
          <p:cNvPr id="23" name="矩形 22">
            <a:extLst>
              <a:ext uri="{FF2B5EF4-FFF2-40B4-BE49-F238E27FC236}">
                <a16:creationId xmlns:a16="http://schemas.microsoft.com/office/drawing/2014/main" id="{361CAA81-0507-65DC-AD31-AFCAEBF8588E}"/>
              </a:ext>
            </a:extLst>
          </p:cNvPr>
          <p:cNvSpPr/>
          <p:nvPr/>
        </p:nvSpPr>
        <p:spPr>
          <a:xfrm>
            <a:off x="1276318" y="2277666"/>
            <a:ext cx="4962904" cy="4115969"/>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B9F3DCC8-58F8-42D9-C2A9-18C2C694DAF0}"/>
              </a:ext>
            </a:extLst>
          </p:cNvPr>
          <p:cNvSpPr txBox="1"/>
          <p:nvPr/>
        </p:nvSpPr>
        <p:spPr>
          <a:xfrm>
            <a:off x="1452630" y="2442824"/>
            <a:ext cx="4610280" cy="3785652"/>
          </a:xfrm>
          <a:prstGeom prst="rect">
            <a:avLst/>
          </a:prstGeom>
          <a:noFill/>
        </p:spPr>
        <p:txBody>
          <a:bodyPr wrap="square">
            <a:spAutoFit/>
          </a:bodyPr>
          <a:lstStyle/>
          <a:p>
            <a:r>
              <a:rPr lang="en-US" altLang="zh-CN" sz="1500" dirty="0">
                <a:solidFill>
                  <a:srgbClr val="000000"/>
                </a:solidFill>
                <a:latin typeface="Courier New" panose="02070309020205020404" pitchFamily="49" charset="0"/>
                <a:ea typeface="宋体" panose="02010600030101010101" pitchFamily="2" charset="-122"/>
              </a:rPr>
              <a:t>import </a:t>
            </a:r>
            <a:r>
              <a:rPr lang="en-US" altLang="zh-CN" sz="1500" dirty="0" err="1">
                <a:solidFill>
                  <a:srgbClr val="000000"/>
                </a:solidFill>
                <a:latin typeface="Courier New" panose="02070309020205020404" pitchFamily="49" charset="0"/>
                <a:ea typeface="宋体" panose="02010600030101010101" pitchFamily="2" charset="-122"/>
              </a:rPr>
              <a:t>numpy</a:t>
            </a:r>
            <a:r>
              <a:rPr lang="en-US" altLang="zh-CN" sz="1500" dirty="0">
                <a:solidFill>
                  <a:srgbClr val="000000"/>
                </a:solidFill>
                <a:latin typeface="Courier New" panose="02070309020205020404" pitchFamily="49" charset="0"/>
                <a:ea typeface="宋体" panose="02010600030101010101" pitchFamily="2" charset="-122"/>
              </a:rPr>
              <a:t> as np</a:t>
            </a:r>
            <a:endParaRPr lang="zh-CN" altLang="zh-CN" sz="1500" dirty="0">
              <a:solidFill>
                <a:srgbClr val="000000"/>
              </a:solidFill>
              <a:latin typeface="Courier New" panose="02070309020205020404" pitchFamily="49" charset="0"/>
              <a:ea typeface="宋体" panose="02010600030101010101" pitchFamily="2" charset="-122"/>
            </a:endParaRPr>
          </a:p>
          <a:p>
            <a:r>
              <a:rPr lang="en-US" altLang="zh-CN" sz="1500" dirty="0">
                <a:solidFill>
                  <a:srgbClr val="000000"/>
                </a:solidFill>
                <a:latin typeface="Courier New" panose="02070309020205020404" pitchFamily="49" charset="0"/>
                <a:ea typeface="宋体" panose="02010600030101010101" pitchFamily="2" charset="-122"/>
              </a:rPr>
              <a:t># 1.</a:t>
            </a:r>
            <a:r>
              <a:rPr lang="zh-CN" altLang="zh-CN" sz="1500" dirty="0">
                <a:solidFill>
                  <a:srgbClr val="000000"/>
                </a:solidFill>
                <a:latin typeface="Courier New" panose="02070309020205020404" pitchFamily="49" charset="0"/>
                <a:ea typeface="宋体" panose="02010600030101010101" pitchFamily="2" charset="-122"/>
              </a:rPr>
              <a:t>导入</a:t>
            </a:r>
            <a:r>
              <a:rPr lang="en-US" altLang="zh-CN" sz="1500" dirty="0">
                <a:solidFill>
                  <a:srgbClr val="000000"/>
                </a:solidFill>
                <a:latin typeface="Courier New" panose="02070309020205020404" pitchFamily="49" charset="0"/>
                <a:ea typeface="宋体" panose="02010600030101010101" pitchFamily="2" charset="-122"/>
              </a:rPr>
              <a:t>pyplot</a:t>
            </a:r>
            <a:r>
              <a:rPr lang="zh-CN" altLang="zh-CN" sz="1500" dirty="0">
                <a:solidFill>
                  <a:srgbClr val="000000"/>
                </a:solidFill>
                <a:latin typeface="Courier New" panose="02070309020205020404" pitchFamily="49" charset="0"/>
                <a:ea typeface="宋体" panose="02010600030101010101" pitchFamily="2" charset="-122"/>
              </a:rPr>
              <a:t>模块</a:t>
            </a:r>
          </a:p>
          <a:p>
            <a:r>
              <a:rPr lang="en-US" altLang="zh-CN" sz="1500" dirty="0">
                <a:solidFill>
                  <a:srgbClr val="000000"/>
                </a:solidFill>
                <a:latin typeface="Courier New" panose="02070309020205020404" pitchFamily="49" charset="0"/>
                <a:ea typeface="宋体" panose="02010600030101010101" pitchFamily="2" charset="-122"/>
              </a:rPr>
              <a:t>import </a:t>
            </a:r>
            <a:r>
              <a:rPr lang="en-US" altLang="zh-CN" sz="1500" dirty="0" err="1">
                <a:solidFill>
                  <a:srgbClr val="000000"/>
                </a:solidFill>
                <a:latin typeface="Courier New" panose="02070309020205020404" pitchFamily="49" charset="0"/>
                <a:ea typeface="宋体" panose="02010600030101010101" pitchFamily="2" charset="-122"/>
              </a:rPr>
              <a:t>matplotlib</a:t>
            </a:r>
            <a:r>
              <a:rPr lang="en-US" altLang="zh-CN" sz="1500" dirty="0">
                <a:solidFill>
                  <a:srgbClr val="000000"/>
                </a:solidFill>
                <a:latin typeface="Courier New" panose="02070309020205020404" pitchFamily="49" charset="0"/>
                <a:ea typeface="宋体" panose="02010600030101010101" pitchFamily="2" charset="-122"/>
              </a:rPr>
              <a:t>. pyplot as </a:t>
            </a:r>
            <a:r>
              <a:rPr lang="en-US" altLang="zh-CN" sz="1500" dirty="0" err="1">
                <a:solidFill>
                  <a:srgbClr val="000000"/>
                </a:solidFill>
                <a:latin typeface="Courier New" panose="02070309020205020404" pitchFamily="49" charset="0"/>
                <a:ea typeface="宋体" panose="02010600030101010101" pitchFamily="2" charset="-122"/>
              </a:rPr>
              <a:t>plt</a:t>
            </a:r>
            <a:endParaRPr lang="zh-CN" altLang="zh-CN" sz="1500" dirty="0">
              <a:solidFill>
                <a:srgbClr val="000000"/>
              </a:solidFill>
              <a:latin typeface="Courier New" panose="02070309020205020404" pitchFamily="49" charset="0"/>
              <a:ea typeface="宋体" panose="02010600030101010101" pitchFamily="2" charset="-122"/>
            </a:endParaRPr>
          </a:p>
          <a:p>
            <a:r>
              <a:rPr lang="en-US" altLang="zh-CN" sz="1500" dirty="0" err="1">
                <a:solidFill>
                  <a:srgbClr val="000000"/>
                </a:solidFill>
                <a:latin typeface="Courier New" panose="02070309020205020404" pitchFamily="49" charset="0"/>
                <a:ea typeface="宋体" panose="02010600030101010101" pitchFamily="2" charset="-122"/>
              </a:rPr>
              <a:t>plt.rcParams</a:t>
            </a:r>
            <a:r>
              <a:rPr lang="en-US" altLang="zh-CN" sz="1500" dirty="0">
                <a:solidFill>
                  <a:srgbClr val="000000"/>
                </a:solidFill>
                <a:latin typeface="Courier New" panose="02070309020205020404" pitchFamily="49" charset="0"/>
                <a:ea typeface="宋体" panose="02010600030101010101" pitchFamily="2" charset="-122"/>
              </a:rPr>
              <a:t>['</a:t>
            </a:r>
            <a:r>
              <a:rPr lang="en-US" altLang="zh-CN" sz="1500" dirty="0" err="1">
                <a:solidFill>
                  <a:srgbClr val="000000"/>
                </a:solidFill>
                <a:latin typeface="Courier New" panose="02070309020205020404" pitchFamily="49" charset="0"/>
                <a:ea typeface="宋体" panose="02010600030101010101" pitchFamily="2" charset="-122"/>
              </a:rPr>
              <a:t>font.sans</a:t>
            </a:r>
            <a:r>
              <a:rPr lang="en-US" altLang="zh-CN" sz="1500" dirty="0">
                <a:solidFill>
                  <a:srgbClr val="000000"/>
                </a:solidFill>
                <a:latin typeface="Courier New" panose="02070309020205020404" pitchFamily="49" charset="0"/>
                <a:ea typeface="宋体" panose="02010600030101010101" pitchFamily="2" charset="-122"/>
              </a:rPr>
              <a:t>-serif'] = ['</a:t>
            </a:r>
            <a:r>
              <a:rPr lang="en-US" altLang="zh-CN" sz="1500" dirty="0" err="1">
                <a:solidFill>
                  <a:srgbClr val="000000"/>
                </a:solidFill>
                <a:latin typeface="Courier New" panose="02070309020205020404" pitchFamily="49" charset="0"/>
                <a:ea typeface="宋体" panose="02010600030101010101" pitchFamily="2" charset="-122"/>
              </a:rPr>
              <a:t>SimHei</a:t>
            </a:r>
            <a:r>
              <a:rPr lang="en-US" altLang="zh-CN" sz="1500" dirty="0">
                <a:solidFill>
                  <a:srgbClr val="000000"/>
                </a:solidFill>
                <a:latin typeface="Courier New" panose="02070309020205020404" pitchFamily="49" charset="0"/>
                <a:ea typeface="宋体" panose="02010600030101010101" pitchFamily="2" charset="-122"/>
              </a:rPr>
              <a:t>']</a:t>
            </a:r>
            <a:endParaRPr lang="zh-CN" altLang="zh-CN" sz="1500" dirty="0">
              <a:solidFill>
                <a:srgbClr val="000000"/>
              </a:solidFill>
              <a:latin typeface="Courier New" panose="02070309020205020404" pitchFamily="49" charset="0"/>
              <a:ea typeface="宋体" panose="02010600030101010101" pitchFamily="2" charset="-122"/>
            </a:endParaRPr>
          </a:p>
          <a:p>
            <a:r>
              <a:rPr lang="en-US" altLang="zh-CN" sz="1500" dirty="0">
                <a:solidFill>
                  <a:srgbClr val="000000"/>
                </a:solidFill>
                <a:latin typeface="Courier New" panose="02070309020205020404" pitchFamily="49" charset="0"/>
                <a:ea typeface="宋体" panose="02010600030101010101" pitchFamily="2" charset="-122"/>
              </a:rPr>
              <a:t># 2.</a:t>
            </a:r>
            <a:r>
              <a:rPr lang="zh-CN" altLang="zh-CN" sz="1500" dirty="0">
                <a:solidFill>
                  <a:srgbClr val="000000"/>
                </a:solidFill>
                <a:latin typeface="Courier New" panose="02070309020205020404" pitchFamily="49" charset="0"/>
                <a:ea typeface="宋体" panose="02010600030101010101" pitchFamily="2" charset="-122"/>
              </a:rPr>
              <a:t>绘制点</a:t>
            </a:r>
          </a:p>
          <a:p>
            <a:r>
              <a:rPr lang="en-US" altLang="zh-CN" sz="1500" dirty="0" err="1">
                <a:solidFill>
                  <a:srgbClr val="000000"/>
                </a:solidFill>
                <a:latin typeface="Courier New" panose="02070309020205020404" pitchFamily="49" charset="0"/>
                <a:ea typeface="宋体" panose="02010600030101010101" pitchFamily="2" charset="-122"/>
              </a:rPr>
              <a:t>house_area</a:t>
            </a:r>
            <a:r>
              <a:rPr lang="en-US" altLang="zh-CN" sz="1500" dirty="0">
                <a:solidFill>
                  <a:srgbClr val="000000"/>
                </a:solidFill>
                <a:latin typeface="Courier New" panose="02070309020205020404" pitchFamily="49" charset="0"/>
                <a:ea typeface="宋体" panose="02010600030101010101" pitchFamily="2" charset="-122"/>
              </a:rPr>
              <a:t> = </a:t>
            </a:r>
            <a:r>
              <a:rPr lang="en-US" altLang="zh-CN" sz="1500" dirty="0" err="1">
                <a:solidFill>
                  <a:srgbClr val="000000"/>
                </a:solidFill>
                <a:latin typeface="Courier New" panose="02070309020205020404" pitchFamily="49" charset="0"/>
                <a:ea typeface="宋体" panose="02010600030101010101" pitchFamily="2" charset="-122"/>
              </a:rPr>
              <a:t>np.array</a:t>
            </a:r>
            <a:r>
              <a:rPr lang="en-US" altLang="zh-CN" sz="1500" dirty="0">
                <a:solidFill>
                  <a:srgbClr val="000000"/>
                </a:solidFill>
                <a:latin typeface="Courier New" panose="02070309020205020404" pitchFamily="49" charset="0"/>
                <a:ea typeface="宋体" panose="02010600030101010101" pitchFamily="2" charset="-122"/>
              </a:rPr>
              <a:t>([225.98,...])</a:t>
            </a:r>
            <a:endParaRPr lang="zh-CN" altLang="zh-CN" sz="1500" dirty="0">
              <a:solidFill>
                <a:srgbClr val="000000"/>
              </a:solidFill>
              <a:latin typeface="Courier New" panose="02070309020205020404" pitchFamily="49" charset="0"/>
              <a:ea typeface="宋体" panose="02010600030101010101" pitchFamily="2" charset="-122"/>
            </a:endParaRPr>
          </a:p>
          <a:p>
            <a:r>
              <a:rPr lang="en-US" altLang="zh-CN" sz="1500" dirty="0" err="1">
                <a:solidFill>
                  <a:srgbClr val="000000"/>
                </a:solidFill>
                <a:latin typeface="Courier New" panose="02070309020205020404" pitchFamily="49" charset="0"/>
                <a:ea typeface="宋体" panose="02010600030101010101" pitchFamily="2" charset="-122"/>
              </a:rPr>
              <a:t>house_price</a:t>
            </a:r>
            <a:r>
              <a:rPr lang="en-US" altLang="zh-CN" sz="1500" dirty="0">
                <a:solidFill>
                  <a:srgbClr val="000000"/>
                </a:solidFill>
                <a:latin typeface="Courier New" panose="02070309020205020404" pitchFamily="49" charset="0"/>
                <a:ea typeface="宋体" panose="02010600030101010101" pitchFamily="2" charset="-122"/>
              </a:rPr>
              <a:t> = </a:t>
            </a:r>
            <a:r>
              <a:rPr lang="en-US" altLang="zh-CN" sz="1500" dirty="0" err="1">
                <a:solidFill>
                  <a:srgbClr val="000000"/>
                </a:solidFill>
                <a:latin typeface="Courier New" panose="02070309020205020404" pitchFamily="49" charset="0"/>
                <a:ea typeface="宋体" panose="02010600030101010101" pitchFamily="2" charset="-122"/>
              </a:rPr>
              <a:t>np.array</a:t>
            </a:r>
            <a:r>
              <a:rPr lang="en-US" altLang="zh-CN" sz="1500" dirty="0">
                <a:solidFill>
                  <a:srgbClr val="000000"/>
                </a:solidFill>
                <a:latin typeface="Courier New" panose="02070309020205020404" pitchFamily="49" charset="0"/>
                <a:ea typeface="宋体" panose="02010600030101010101" pitchFamily="2" charset="-122"/>
              </a:rPr>
              <a:t>([196.63, ...])</a:t>
            </a:r>
            <a:endParaRPr lang="zh-CN" altLang="zh-CN" sz="1500" dirty="0">
              <a:solidFill>
                <a:srgbClr val="000000"/>
              </a:solidFill>
              <a:latin typeface="Courier New" panose="02070309020205020404" pitchFamily="49" charset="0"/>
              <a:ea typeface="宋体" panose="02010600030101010101" pitchFamily="2" charset="-122"/>
            </a:endParaRPr>
          </a:p>
          <a:p>
            <a:r>
              <a:rPr lang="en-US" altLang="zh-CN" sz="1500" dirty="0" err="1">
                <a:solidFill>
                  <a:srgbClr val="000000"/>
                </a:solidFill>
                <a:latin typeface="Courier New" panose="02070309020205020404" pitchFamily="49" charset="0"/>
                <a:ea typeface="宋体" panose="02010600030101010101" pitchFamily="2" charset="-122"/>
              </a:rPr>
              <a:t>plt.</a:t>
            </a:r>
            <a:r>
              <a:rPr lang="en-US" altLang="zh-CN" sz="1500" b="1" dirty="0" err="1">
                <a:solidFill>
                  <a:srgbClr val="1369B2"/>
                </a:solidFill>
                <a:latin typeface="Courier New" panose="02070309020205020404" pitchFamily="49" charset="0"/>
                <a:ea typeface="宋体" panose="02010600030101010101" pitchFamily="2" charset="-122"/>
              </a:rPr>
              <a:t>scatter</a:t>
            </a:r>
            <a:r>
              <a:rPr lang="en-US" altLang="zh-CN" sz="1500" b="1" dirty="0">
                <a:solidFill>
                  <a:srgbClr val="1369B2"/>
                </a:solidFill>
                <a:latin typeface="Courier New" panose="02070309020205020404" pitchFamily="49" charset="0"/>
                <a:ea typeface="宋体" panose="02010600030101010101" pitchFamily="2" charset="-122"/>
              </a:rPr>
              <a:t>(</a:t>
            </a:r>
            <a:r>
              <a:rPr lang="en-US" altLang="zh-CN" sz="1500" b="1" dirty="0" err="1">
                <a:solidFill>
                  <a:srgbClr val="1369B2"/>
                </a:solidFill>
                <a:latin typeface="Courier New" panose="02070309020205020404" pitchFamily="49" charset="0"/>
                <a:ea typeface="宋体" panose="02010600030101010101" pitchFamily="2" charset="-122"/>
              </a:rPr>
              <a:t>house_area</a:t>
            </a:r>
            <a:r>
              <a:rPr lang="en-US" altLang="zh-CN" sz="1500" b="1" dirty="0">
                <a:solidFill>
                  <a:srgbClr val="1369B2"/>
                </a:solidFill>
                <a:latin typeface="Courier New" panose="02070309020205020404" pitchFamily="49" charset="0"/>
                <a:ea typeface="宋体" panose="02010600030101010101" pitchFamily="2" charset="-122"/>
              </a:rPr>
              <a:t>, </a:t>
            </a:r>
            <a:r>
              <a:rPr lang="en-US" altLang="zh-CN" sz="1500" b="1" dirty="0" err="1">
                <a:solidFill>
                  <a:srgbClr val="1369B2"/>
                </a:solidFill>
                <a:latin typeface="Courier New" panose="02070309020205020404" pitchFamily="49" charset="0"/>
                <a:ea typeface="宋体" panose="02010600030101010101" pitchFamily="2" charset="-122"/>
              </a:rPr>
              <a:t>house_price</a:t>
            </a:r>
            <a:r>
              <a:rPr lang="en-US" altLang="zh-CN" sz="1500" b="1" dirty="0">
                <a:solidFill>
                  <a:srgbClr val="1369B2"/>
                </a:solidFill>
                <a:latin typeface="Courier New" panose="02070309020205020404" pitchFamily="49" charset="0"/>
                <a:ea typeface="宋体" panose="02010600030101010101" pitchFamily="2" charset="-122"/>
              </a:rPr>
              <a:t>, s=50, c='y', </a:t>
            </a:r>
            <a:r>
              <a:rPr lang="en-US" altLang="zh-CN" sz="1500" b="1" dirty="0" err="1">
                <a:solidFill>
                  <a:srgbClr val="1369B2"/>
                </a:solidFill>
                <a:latin typeface="Courier New" panose="02070309020205020404" pitchFamily="49" charset="0"/>
                <a:ea typeface="宋体" panose="02010600030101010101" pitchFamily="2" charset="-122"/>
              </a:rPr>
              <a:t>edgecolors</a:t>
            </a:r>
            <a:r>
              <a:rPr lang="en-US" altLang="zh-CN" sz="1500" b="1" dirty="0">
                <a:solidFill>
                  <a:srgbClr val="1369B2"/>
                </a:solidFill>
                <a:latin typeface="Courier New" panose="02070309020205020404" pitchFamily="49" charset="0"/>
                <a:ea typeface="宋体" panose="02010600030101010101" pitchFamily="2" charset="-122"/>
              </a:rPr>
              <a:t>='k')</a:t>
            </a:r>
            <a:r>
              <a:rPr lang="en-US" altLang="zh-CN" sz="1500" dirty="0">
                <a:solidFill>
                  <a:srgbClr val="000000"/>
                </a:solidFill>
                <a:latin typeface="Courier New" panose="02070309020205020404" pitchFamily="49" charset="0"/>
                <a:ea typeface="宋体" panose="02010600030101010101" pitchFamily="2" charset="-122"/>
              </a:rPr>
              <a:t> </a:t>
            </a:r>
            <a:endParaRPr lang="zh-CN" altLang="zh-CN" sz="1500" dirty="0">
              <a:solidFill>
                <a:srgbClr val="000000"/>
              </a:solidFill>
              <a:latin typeface="Courier New" panose="02070309020205020404" pitchFamily="49" charset="0"/>
              <a:ea typeface="宋体" panose="02010600030101010101" pitchFamily="2" charset="-122"/>
            </a:endParaRPr>
          </a:p>
          <a:p>
            <a:r>
              <a:rPr lang="en-US" altLang="zh-CN" sz="1500" dirty="0">
                <a:solidFill>
                  <a:srgbClr val="000000"/>
                </a:solidFill>
                <a:latin typeface="Courier New" panose="02070309020205020404" pitchFamily="49" charset="0"/>
                <a:ea typeface="宋体" panose="02010600030101010101" pitchFamily="2" charset="-122"/>
              </a:rPr>
              <a:t># 3.</a:t>
            </a:r>
            <a:r>
              <a:rPr lang="zh-CN" altLang="zh-CN" sz="1500" dirty="0">
                <a:solidFill>
                  <a:srgbClr val="000000"/>
                </a:solidFill>
                <a:latin typeface="Courier New" panose="02070309020205020404" pitchFamily="49" charset="0"/>
                <a:ea typeface="宋体" panose="02010600030101010101" pitchFamily="2" charset="-122"/>
              </a:rPr>
              <a:t>完善图表</a:t>
            </a:r>
            <a:r>
              <a:rPr lang="en-US" altLang="zh-CN" sz="1500" dirty="0">
                <a:solidFill>
                  <a:srgbClr val="000000"/>
                </a:solidFill>
                <a:latin typeface="Courier New" panose="02070309020205020404" pitchFamily="49" charset="0"/>
                <a:ea typeface="宋体" panose="02010600030101010101" pitchFamily="2" charset="-122"/>
              </a:rPr>
              <a:t> </a:t>
            </a:r>
            <a:endParaRPr lang="zh-CN" altLang="zh-CN" sz="1500" dirty="0">
              <a:solidFill>
                <a:srgbClr val="000000"/>
              </a:solidFill>
              <a:latin typeface="Courier New" panose="02070309020205020404" pitchFamily="49" charset="0"/>
              <a:ea typeface="宋体" panose="02010600030101010101" pitchFamily="2" charset="-122"/>
            </a:endParaRPr>
          </a:p>
          <a:p>
            <a:r>
              <a:rPr lang="en-US" altLang="zh-CN" sz="1500" dirty="0" err="1">
                <a:solidFill>
                  <a:srgbClr val="000000"/>
                </a:solidFill>
                <a:latin typeface="Courier New" panose="02070309020205020404" pitchFamily="49" charset="0"/>
                <a:ea typeface="宋体" panose="02010600030101010101" pitchFamily="2" charset="-122"/>
              </a:rPr>
              <a:t>plt.title</a:t>
            </a:r>
            <a:r>
              <a:rPr lang="en-US" altLang="zh-CN" sz="1500" dirty="0">
                <a:solidFill>
                  <a:srgbClr val="000000"/>
                </a:solidFill>
                <a:latin typeface="Courier New" panose="02070309020205020404" pitchFamily="49" charset="0"/>
                <a:ea typeface="宋体" panose="02010600030101010101" pitchFamily="2" charset="-122"/>
              </a:rPr>
              <a:t>('</a:t>
            </a:r>
            <a:r>
              <a:rPr lang="zh-CN" altLang="zh-CN" sz="1500" dirty="0">
                <a:solidFill>
                  <a:srgbClr val="000000"/>
                </a:solidFill>
                <a:latin typeface="Courier New" panose="02070309020205020404" pitchFamily="49" charset="0"/>
                <a:ea typeface="宋体" panose="02010600030101010101" pitchFamily="2" charset="-122"/>
              </a:rPr>
              <a:t>房屋面积和房屋价格的关系</a:t>
            </a:r>
            <a:r>
              <a:rPr lang="en-US" altLang="zh-CN" sz="1500" dirty="0">
                <a:solidFill>
                  <a:srgbClr val="000000"/>
                </a:solidFill>
                <a:latin typeface="Courier New" panose="02070309020205020404" pitchFamily="49" charset="0"/>
                <a:ea typeface="宋体" panose="02010600030101010101" pitchFamily="2" charset="-122"/>
              </a:rPr>
              <a:t>')</a:t>
            </a:r>
            <a:endParaRPr lang="zh-CN" altLang="zh-CN" sz="1500" dirty="0">
              <a:solidFill>
                <a:srgbClr val="000000"/>
              </a:solidFill>
              <a:latin typeface="Courier New" panose="02070309020205020404" pitchFamily="49" charset="0"/>
              <a:ea typeface="宋体" panose="02010600030101010101" pitchFamily="2" charset="-122"/>
            </a:endParaRPr>
          </a:p>
          <a:p>
            <a:r>
              <a:rPr lang="en-US" altLang="zh-CN" sz="1500" dirty="0" err="1">
                <a:solidFill>
                  <a:srgbClr val="000000"/>
                </a:solidFill>
                <a:latin typeface="Courier New" panose="02070309020205020404" pitchFamily="49" charset="0"/>
                <a:ea typeface="宋体" panose="02010600030101010101" pitchFamily="2" charset="-122"/>
              </a:rPr>
              <a:t>plt.xlabel</a:t>
            </a:r>
            <a:r>
              <a:rPr lang="en-US" altLang="zh-CN" sz="1500" dirty="0">
                <a:solidFill>
                  <a:srgbClr val="000000"/>
                </a:solidFill>
                <a:latin typeface="Courier New" panose="02070309020205020404" pitchFamily="49" charset="0"/>
                <a:ea typeface="宋体" panose="02010600030101010101" pitchFamily="2" charset="-122"/>
              </a:rPr>
              <a:t>('</a:t>
            </a:r>
            <a:r>
              <a:rPr lang="zh-CN" altLang="zh-CN" sz="1500" dirty="0">
                <a:solidFill>
                  <a:srgbClr val="000000"/>
                </a:solidFill>
                <a:latin typeface="Courier New" panose="02070309020205020404" pitchFamily="49" charset="0"/>
                <a:ea typeface="宋体" panose="02010600030101010101" pitchFamily="2" charset="-122"/>
              </a:rPr>
              <a:t>房屋面积</a:t>
            </a:r>
            <a:r>
              <a:rPr lang="en-US" altLang="zh-CN" sz="1500" dirty="0">
                <a:solidFill>
                  <a:srgbClr val="000000"/>
                </a:solidFill>
                <a:latin typeface="Courier New" panose="02070309020205020404" pitchFamily="49" charset="0"/>
                <a:ea typeface="宋体" panose="02010600030101010101" pitchFamily="2" charset="-122"/>
              </a:rPr>
              <a:t>(</a:t>
            </a:r>
            <a:r>
              <a:rPr lang="zh-CN" altLang="zh-CN" sz="1500" dirty="0">
                <a:solidFill>
                  <a:srgbClr val="000000"/>
                </a:solidFill>
                <a:latin typeface="Courier New" panose="02070309020205020404" pitchFamily="49" charset="0"/>
                <a:ea typeface="宋体" panose="02010600030101010101" pitchFamily="2" charset="-122"/>
              </a:rPr>
              <a:t>平方米</a:t>
            </a:r>
            <a:r>
              <a:rPr lang="en-US" altLang="zh-CN" sz="1500" dirty="0">
                <a:solidFill>
                  <a:srgbClr val="000000"/>
                </a:solidFill>
                <a:latin typeface="Courier New" panose="02070309020205020404" pitchFamily="49" charset="0"/>
                <a:ea typeface="宋体" panose="02010600030101010101" pitchFamily="2" charset="-122"/>
              </a:rPr>
              <a:t>)')  </a:t>
            </a:r>
            <a:endParaRPr lang="zh-CN" altLang="zh-CN" sz="1500" dirty="0">
              <a:solidFill>
                <a:srgbClr val="000000"/>
              </a:solidFill>
              <a:latin typeface="Courier New" panose="02070309020205020404" pitchFamily="49" charset="0"/>
              <a:ea typeface="宋体" panose="02010600030101010101" pitchFamily="2" charset="-122"/>
            </a:endParaRPr>
          </a:p>
          <a:p>
            <a:r>
              <a:rPr lang="en-US" altLang="zh-CN" sz="1500" dirty="0" err="1">
                <a:solidFill>
                  <a:srgbClr val="000000"/>
                </a:solidFill>
                <a:latin typeface="Courier New" panose="02070309020205020404" pitchFamily="49" charset="0"/>
                <a:ea typeface="宋体" panose="02010600030101010101" pitchFamily="2" charset="-122"/>
              </a:rPr>
              <a:t>plt.ylabel</a:t>
            </a:r>
            <a:r>
              <a:rPr lang="en-US" altLang="zh-CN" sz="1500" dirty="0">
                <a:solidFill>
                  <a:srgbClr val="000000"/>
                </a:solidFill>
                <a:latin typeface="Courier New" panose="02070309020205020404" pitchFamily="49" charset="0"/>
                <a:ea typeface="宋体" panose="02010600030101010101" pitchFamily="2" charset="-122"/>
              </a:rPr>
              <a:t>('</a:t>
            </a:r>
            <a:r>
              <a:rPr lang="zh-CN" altLang="zh-CN" sz="1500" dirty="0">
                <a:solidFill>
                  <a:srgbClr val="000000"/>
                </a:solidFill>
                <a:latin typeface="Courier New" panose="02070309020205020404" pitchFamily="49" charset="0"/>
                <a:ea typeface="宋体" panose="02010600030101010101" pitchFamily="2" charset="-122"/>
              </a:rPr>
              <a:t>房屋价格</a:t>
            </a:r>
            <a:r>
              <a:rPr lang="en-US" altLang="zh-CN" sz="1500" dirty="0">
                <a:solidFill>
                  <a:srgbClr val="000000"/>
                </a:solidFill>
                <a:latin typeface="Courier New" panose="02070309020205020404" pitchFamily="49" charset="0"/>
                <a:ea typeface="宋体" panose="02010600030101010101" pitchFamily="2" charset="-122"/>
              </a:rPr>
              <a:t>(</a:t>
            </a:r>
            <a:r>
              <a:rPr lang="zh-CN" altLang="zh-CN" sz="1500" dirty="0">
                <a:solidFill>
                  <a:srgbClr val="000000"/>
                </a:solidFill>
                <a:latin typeface="Courier New" panose="02070309020205020404" pitchFamily="49" charset="0"/>
                <a:ea typeface="宋体" panose="02010600030101010101" pitchFamily="2" charset="-122"/>
              </a:rPr>
              <a:t>万元</a:t>
            </a:r>
            <a:r>
              <a:rPr lang="en-US" altLang="zh-CN" sz="1500" dirty="0">
                <a:solidFill>
                  <a:srgbClr val="000000"/>
                </a:solidFill>
                <a:latin typeface="Courier New" panose="02070309020205020404" pitchFamily="49" charset="0"/>
                <a:ea typeface="宋体" panose="02010600030101010101" pitchFamily="2" charset="-122"/>
              </a:rPr>
              <a:t>)')  </a:t>
            </a:r>
            <a:endParaRPr lang="zh-CN" altLang="zh-CN" sz="1500" dirty="0">
              <a:solidFill>
                <a:srgbClr val="000000"/>
              </a:solidFill>
              <a:latin typeface="Courier New" panose="02070309020205020404" pitchFamily="49" charset="0"/>
              <a:ea typeface="宋体" panose="02010600030101010101" pitchFamily="2" charset="-122"/>
            </a:endParaRPr>
          </a:p>
          <a:p>
            <a:r>
              <a:rPr lang="en-US" altLang="zh-CN" sz="1500" dirty="0">
                <a:solidFill>
                  <a:srgbClr val="000000"/>
                </a:solidFill>
                <a:latin typeface="Courier New" panose="02070309020205020404" pitchFamily="49" charset="0"/>
                <a:ea typeface="宋体" panose="02010600030101010101" pitchFamily="2" charset="-122"/>
              </a:rPr>
              <a:t># 4.</a:t>
            </a:r>
            <a:r>
              <a:rPr lang="zh-CN" altLang="zh-CN" sz="1500" dirty="0">
                <a:solidFill>
                  <a:srgbClr val="000000"/>
                </a:solidFill>
                <a:latin typeface="Courier New" panose="02070309020205020404" pitchFamily="49" charset="0"/>
                <a:ea typeface="宋体" panose="02010600030101010101" pitchFamily="2" charset="-122"/>
              </a:rPr>
              <a:t>展示图表</a:t>
            </a:r>
          </a:p>
          <a:p>
            <a:r>
              <a:rPr lang="en-US" altLang="zh-CN" sz="1500" dirty="0" err="1">
                <a:solidFill>
                  <a:srgbClr val="000000"/>
                </a:solidFill>
                <a:latin typeface="Courier New" panose="02070309020205020404" pitchFamily="49" charset="0"/>
                <a:ea typeface="宋体" panose="02010600030101010101" pitchFamily="2" charset="-122"/>
              </a:rPr>
              <a:t>plt.show</a:t>
            </a:r>
            <a:r>
              <a:rPr lang="en-US" altLang="zh-CN" sz="1500" dirty="0">
                <a:solidFill>
                  <a:srgbClr val="000000"/>
                </a:solidFill>
                <a:latin typeface="Courier New" panose="02070309020205020404" pitchFamily="49" charset="0"/>
                <a:ea typeface="宋体" panose="02010600030101010101" pitchFamily="2" charset="-122"/>
              </a:rPr>
              <a:t>()</a:t>
            </a:r>
            <a:endParaRPr lang="zh-CN" altLang="zh-CN" sz="1500" dirty="0">
              <a:solidFill>
                <a:srgbClr val="000000"/>
              </a:solidFill>
              <a:latin typeface="Courier New" panose="02070309020205020404" pitchFamily="49" charset="0"/>
              <a:ea typeface="宋体" panose="02010600030101010101" pitchFamily="2" charset="-122"/>
            </a:endParaRPr>
          </a:p>
        </p:txBody>
      </p:sp>
      <p:sp>
        <p:nvSpPr>
          <p:cNvPr id="25" name="下箭头 24"/>
          <p:cNvSpPr/>
          <p:nvPr/>
        </p:nvSpPr>
        <p:spPr>
          <a:xfrm rot="16200000">
            <a:off x="6285310" y="4051324"/>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descr="C:\Users\itcast\AppData\Local\Microsoft\Windows\INetCache\Content.MSO\C16850AC.tmp"/>
          <p:cNvPicPr/>
          <p:nvPr/>
        </p:nvPicPr>
        <p:blipFill>
          <a:blip r:embed="rId3">
            <a:extLst>
              <a:ext uri="{28A0092B-C50C-407E-A947-70E740481C1C}">
                <a14:useLocalDpi xmlns:a14="http://schemas.microsoft.com/office/drawing/2010/main" val="0"/>
              </a:ext>
            </a:extLst>
          </a:blip>
          <a:srcRect/>
          <a:stretch>
            <a:fillRect/>
          </a:stretch>
        </p:blipFill>
        <p:spPr bwMode="auto">
          <a:xfrm>
            <a:off x="6894858" y="2502855"/>
            <a:ext cx="4600948" cy="3665590"/>
          </a:xfrm>
          <a:prstGeom prst="rect">
            <a:avLst/>
          </a:prstGeom>
          <a:noFill/>
          <a:ln>
            <a:noFill/>
          </a:ln>
        </p:spPr>
      </p:pic>
    </p:spTree>
    <p:extLst>
      <p:ext uri="{BB962C8B-B14F-4D97-AF65-F5344CB8AC3E}">
        <p14:creationId xmlns:p14="http://schemas.microsoft.com/office/powerpoint/2010/main" val="2386716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13.2.4</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绘制散点图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3" name="矩形: 圆角 139">
            <a:extLst>
              <a:ext uri="{FF2B5EF4-FFF2-40B4-BE49-F238E27FC236}">
                <a16:creationId xmlns:a16="http://schemas.microsoft.com/office/drawing/2014/main" id="{18096A58-1789-EEAE-4098-FE0F6DF9454A}"/>
              </a:ext>
            </a:extLst>
          </p:cNvPr>
          <p:cNvSpPr/>
          <p:nvPr/>
        </p:nvSpPr>
        <p:spPr>
          <a:xfrm>
            <a:off x="1276318" y="1406568"/>
            <a:ext cx="316270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给散点图添加网格线</a:t>
            </a:r>
          </a:p>
        </p:txBody>
      </p:sp>
      <p:sp>
        <p:nvSpPr>
          <p:cNvPr id="23" name="矩形 22">
            <a:extLst>
              <a:ext uri="{FF2B5EF4-FFF2-40B4-BE49-F238E27FC236}">
                <a16:creationId xmlns:a16="http://schemas.microsoft.com/office/drawing/2014/main" id="{361CAA81-0507-65DC-AD31-AFCAEBF8588E}"/>
              </a:ext>
            </a:extLst>
          </p:cNvPr>
          <p:cNvSpPr/>
          <p:nvPr/>
        </p:nvSpPr>
        <p:spPr>
          <a:xfrm>
            <a:off x="1276318" y="3165709"/>
            <a:ext cx="4962904" cy="3000389"/>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B9F3DCC8-58F8-42D9-C2A9-18C2C694DAF0}"/>
              </a:ext>
            </a:extLst>
          </p:cNvPr>
          <p:cNvSpPr txBox="1"/>
          <p:nvPr/>
        </p:nvSpPr>
        <p:spPr>
          <a:xfrm>
            <a:off x="1452630" y="3330866"/>
            <a:ext cx="4610280" cy="2554545"/>
          </a:xfrm>
          <a:prstGeom prst="rect">
            <a:avLst/>
          </a:prstGeom>
          <a:noFill/>
        </p:spPr>
        <p:txBody>
          <a:bodyPr wrap="square">
            <a:spAutoFit/>
          </a:bodyPr>
          <a:lstStyle/>
          <a:p>
            <a:r>
              <a:rPr lang="zh-CN" altLang="zh-CN" sz="1600" dirty="0">
                <a:solidFill>
                  <a:srgbClr val="000000"/>
                </a:solidFill>
                <a:latin typeface="Courier New" panose="02070309020205020404" pitchFamily="49" charset="0"/>
                <a:ea typeface="宋体" panose="02010600030101010101" pitchFamily="2" charset="-122"/>
              </a:rPr>
              <a:t>…… </a:t>
            </a:r>
          </a:p>
          <a:p>
            <a:r>
              <a:rPr lang="en-US" altLang="zh-CN" sz="1600" dirty="0">
                <a:solidFill>
                  <a:srgbClr val="000000"/>
                </a:solidFill>
                <a:latin typeface="Courier New" panose="02070309020205020404" pitchFamily="49" charset="0"/>
                <a:ea typeface="宋体" panose="02010600030101010101" pitchFamily="2" charset="-122"/>
              </a:rPr>
              <a:t># 3.</a:t>
            </a:r>
            <a:r>
              <a:rPr lang="zh-CN" altLang="zh-CN" sz="1600" dirty="0">
                <a:solidFill>
                  <a:srgbClr val="000000"/>
                </a:solidFill>
                <a:latin typeface="Courier New" panose="02070309020205020404" pitchFamily="49" charset="0"/>
                <a:ea typeface="宋体" panose="02010600030101010101" pitchFamily="2" charset="-122"/>
              </a:rPr>
              <a:t>完善图表</a:t>
            </a:r>
            <a:r>
              <a:rPr lang="en-US" altLang="zh-CN" sz="1600" dirty="0">
                <a:solidFill>
                  <a:srgbClr val="000000"/>
                </a:solidFill>
                <a:latin typeface="Courier New" panose="02070309020205020404" pitchFamily="49" charset="0"/>
                <a:ea typeface="宋体" panose="02010600030101010101" pitchFamily="2" charset="-122"/>
              </a:rPr>
              <a:t> </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plt.title</a:t>
            </a:r>
            <a:r>
              <a:rPr lang="en-US" altLang="zh-CN" sz="1600" dirty="0">
                <a:solidFill>
                  <a:srgbClr val="000000"/>
                </a:solidFill>
                <a:latin typeface="Courier New" panose="02070309020205020404" pitchFamily="49" charset="0"/>
                <a:ea typeface="宋体" panose="02010600030101010101" pitchFamily="2" charset="-122"/>
              </a:rPr>
              <a:t>('</a:t>
            </a:r>
            <a:r>
              <a:rPr lang="zh-CN" altLang="zh-CN" sz="1600" dirty="0">
                <a:solidFill>
                  <a:srgbClr val="000000"/>
                </a:solidFill>
                <a:latin typeface="Courier New" panose="02070309020205020404" pitchFamily="49" charset="0"/>
                <a:ea typeface="宋体" panose="02010600030101010101" pitchFamily="2" charset="-122"/>
              </a:rPr>
              <a:t>房屋面积和房屋价格的关系</a:t>
            </a:r>
            <a:r>
              <a:rPr lang="en-US" altLang="zh-CN" sz="1600" dirty="0">
                <a:solidFill>
                  <a:srgbClr val="000000"/>
                </a:solidFill>
                <a:latin typeface="Courier New" panose="02070309020205020404" pitchFamily="49" charset="0"/>
                <a:ea typeface="宋体" panose="02010600030101010101" pitchFamily="2" charset="-122"/>
              </a:rPr>
              <a:t>')</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plt.xlabel</a:t>
            </a:r>
            <a:r>
              <a:rPr lang="en-US" altLang="zh-CN" sz="1600" dirty="0">
                <a:solidFill>
                  <a:srgbClr val="000000"/>
                </a:solidFill>
                <a:latin typeface="Courier New" panose="02070309020205020404" pitchFamily="49" charset="0"/>
                <a:ea typeface="宋体" panose="02010600030101010101" pitchFamily="2" charset="-122"/>
              </a:rPr>
              <a:t>('</a:t>
            </a:r>
            <a:r>
              <a:rPr lang="zh-CN" altLang="zh-CN" sz="1600" dirty="0">
                <a:solidFill>
                  <a:srgbClr val="000000"/>
                </a:solidFill>
                <a:latin typeface="Courier New" panose="02070309020205020404" pitchFamily="49" charset="0"/>
                <a:ea typeface="宋体" panose="02010600030101010101" pitchFamily="2" charset="-122"/>
              </a:rPr>
              <a:t>房屋面积</a:t>
            </a:r>
            <a:r>
              <a:rPr lang="en-US" altLang="zh-CN" sz="1600" dirty="0">
                <a:solidFill>
                  <a:srgbClr val="000000"/>
                </a:solidFill>
                <a:latin typeface="Courier New" panose="02070309020205020404" pitchFamily="49" charset="0"/>
                <a:ea typeface="宋体" panose="02010600030101010101" pitchFamily="2" charset="-122"/>
              </a:rPr>
              <a:t>(</a:t>
            </a:r>
            <a:r>
              <a:rPr lang="zh-CN" altLang="zh-CN" sz="1600" dirty="0">
                <a:solidFill>
                  <a:srgbClr val="000000"/>
                </a:solidFill>
                <a:latin typeface="Courier New" panose="02070309020205020404" pitchFamily="49" charset="0"/>
                <a:ea typeface="宋体" panose="02010600030101010101" pitchFamily="2" charset="-122"/>
              </a:rPr>
              <a:t>平方米</a:t>
            </a:r>
            <a:r>
              <a:rPr lang="en-US" altLang="zh-CN" sz="1600" dirty="0">
                <a:solidFill>
                  <a:srgbClr val="000000"/>
                </a:solidFill>
                <a:latin typeface="Courier New" panose="02070309020205020404" pitchFamily="49" charset="0"/>
                <a:ea typeface="宋体" panose="02010600030101010101" pitchFamily="2" charset="-122"/>
              </a:rPr>
              <a:t>)')  </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plt.ylabel</a:t>
            </a:r>
            <a:r>
              <a:rPr lang="en-US" altLang="zh-CN" sz="1600" dirty="0">
                <a:solidFill>
                  <a:srgbClr val="000000"/>
                </a:solidFill>
                <a:latin typeface="Courier New" panose="02070309020205020404" pitchFamily="49" charset="0"/>
                <a:ea typeface="宋体" panose="02010600030101010101" pitchFamily="2" charset="-122"/>
              </a:rPr>
              <a:t>('</a:t>
            </a:r>
            <a:r>
              <a:rPr lang="zh-CN" altLang="zh-CN" sz="1600" dirty="0">
                <a:solidFill>
                  <a:srgbClr val="000000"/>
                </a:solidFill>
                <a:latin typeface="Courier New" panose="02070309020205020404" pitchFamily="49" charset="0"/>
                <a:ea typeface="宋体" panose="02010600030101010101" pitchFamily="2" charset="-122"/>
              </a:rPr>
              <a:t>房屋价格</a:t>
            </a:r>
            <a:r>
              <a:rPr lang="en-US" altLang="zh-CN" sz="1600" dirty="0">
                <a:solidFill>
                  <a:srgbClr val="000000"/>
                </a:solidFill>
                <a:latin typeface="Courier New" panose="02070309020205020404" pitchFamily="49" charset="0"/>
                <a:ea typeface="宋体" panose="02010600030101010101" pitchFamily="2" charset="-122"/>
              </a:rPr>
              <a:t>(</a:t>
            </a:r>
            <a:r>
              <a:rPr lang="zh-CN" altLang="zh-CN" sz="1600" dirty="0">
                <a:solidFill>
                  <a:srgbClr val="000000"/>
                </a:solidFill>
                <a:latin typeface="Courier New" panose="02070309020205020404" pitchFamily="49" charset="0"/>
                <a:ea typeface="宋体" panose="02010600030101010101" pitchFamily="2" charset="-122"/>
              </a:rPr>
              <a:t>万元</a:t>
            </a:r>
            <a:r>
              <a:rPr lang="en-US" altLang="zh-CN" sz="1600" dirty="0">
                <a:solidFill>
                  <a:srgbClr val="000000"/>
                </a:solidFill>
                <a:latin typeface="Courier New" panose="02070309020205020404" pitchFamily="49" charset="0"/>
                <a:ea typeface="宋体" panose="02010600030101010101" pitchFamily="2" charset="-122"/>
              </a:rPr>
              <a:t>)')  </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plt.</a:t>
            </a:r>
            <a:r>
              <a:rPr lang="en-US" altLang="zh-CN" sz="1600" b="1" dirty="0" err="1">
                <a:solidFill>
                  <a:srgbClr val="1369B2"/>
                </a:solidFill>
                <a:latin typeface="Courier New" panose="02070309020205020404" pitchFamily="49" charset="0"/>
                <a:ea typeface="宋体" panose="02010600030101010101" pitchFamily="2" charset="-122"/>
              </a:rPr>
              <a:t>grid</a:t>
            </a:r>
            <a:r>
              <a:rPr lang="en-US" altLang="zh-CN" sz="1600" b="1" dirty="0">
                <a:solidFill>
                  <a:srgbClr val="1369B2"/>
                </a:solidFill>
                <a:latin typeface="Courier New" panose="02070309020205020404" pitchFamily="49" charset="0"/>
                <a:ea typeface="宋体" panose="02010600030101010101" pitchFamily="2" charset="-122"/>
              </a:rPr>
              <a:t>(visible=True, linewidth=0.5)</a:t>
            </a:r>
            <a:endParaRPr lang="zh-CN" altLang="zh-CN" sz="1600" b="1" dirty="0">
              <a:solidFill>
                <a:srgbClr val="1369B2"/>
              </a:solidFill>
              <a:latin typeface="Courier New" panose="02070309020205020404" pitchFamily="49" charset="0"/>
              <a:ea typeface="宋体" panose="02010600030101010101" pitchFamily="2" charset="-122"/>
            </a:endParaRPr>
          </a:p>
          <a:p>
            <a:r>
              <a:rPr lang="en-US" altLang="zh-CN" sz="1600" dirty="0" err="1">
                <a:solidFill>
                  <a:srgbClr val="000000"/>
                </a:solidFill>
                <a:latin typeface="Courier New" panose="02070309020205020404" pitchFamily="49" charset="0"/>
                <a:ea typeface="宋体" panose="02010600030101010101" pitchFamily="2" charset="-122"/>
              </a:rPr>
              <a:t>plt.</a:t>
            </a:r>
            <a:r>
              <a:rPr lang="en-US" altLang="zh-CN" sz="1600" b="1" dirty="0" err="1">
                <a:solidFill>
                  <a:srgbClr val="1369B2"/>
                </a:solidFill>
                <a:latin typeface="Courier New" panose="02070309020205020404" pitchFamily="49" charset="0"/>
                <a:ea typeface="宋体" panose="02010600030101010101" pitchFamily="2" charset="-122"/>
              </a:rPr>
              <a:t>xlim</a:t>
            </a:r>
            <a:r>
              <a:rPr lang="en-US" altLang="zh-CN" sz="1600" b="1" dirty="0">
                <a:solidFill>
                  <a:srgbClr val="1369B2"/>
                </a:solidFill>
                <a:latin typeface="Courier New" panose="02070309020205020404" pitchFamily="49" charset="0"/>
                <a:ea typeface="宋体" panose="02010600030101010101" pitchFamily="2" charset="-122"/>
              </a:rPr>
              <a:t>(</a:t>
            </a:r>
            <a:r>
              <a:rPr lang="en-US" altLang="zh-CN" sz="1600" b="1" dirty="0" err="1">
                <a:solidFill>
                  <a:srgbClr val="1369B2"/>
                </a:solidFill>
                <a:latin typeface="Courier New" panose="02070309020205020404" pitchFamily="49" charset="0"/>
                <a:ea typeface="宋体" panose="02010600030101010101" pitchFamily="2" charset="-122"/>
              </a:rPr>
              <a:t>house_area.min</a:t>
            </a:r>
            <a:r>
              <a:rPr lang="en-US" altLang="zh-CN" sz="1600" b="1" dirty="0">
                <a:solidFill>
                  <a:srgbClr val="1369B2"/>
                </a:solidFill>
                <a:latin typeface="Courier New" panose="02070309020205020404" pitchFamily="49" charset="0"/>
                <a:ea typeface="宋体" panose="02010600030101010101" pitchFamily="2" charset="-122"/>
              </a:rPr>
              <a:t>()-30, </a:t>
            </a:r>
            <a:r>
              <a:rPr lang="en-US" altLang="zh-CN" sz="1600" b="1" dirty="0" err="1">
                <a:solidFill>
                  <a:srgbClr val="1369B2"/>
                </a:solidFill>
                <a:latin typeface="Courier New" panose="02070309020205020404" pitchFamily="49" charset="0"/>
                <a:ea typeface="宋体" panose="02010600030101010101" pitchFamily="2" charset="-122"/>
              </a:rPr>
              <a:t>house_area.max</a:t>
            </a:r>
            <a:r>
              <a:rPr lang="en-US" altLang="zh-CN" sz="1600" b="1" dirty="0">
                <a:solidFill>
                  <a:srgbClr val="1369B2"/>
                </a:solidFill>
                <a:latin typeface="Courier New" panose="02070309020205020404" pitchFamily="49" charset="0"/>
                <a:ea typeface="宋体" panose="02010600030101010101" pitchFamily="2" charset="-122"/>
              </a:rPr>
              <a:t>()+30)</a:t>
            </a:r>
            <a:r>
              <a:rPr lang="en-US" altLang="zh-CN" sz="1600" dirty="0">
                <a:solidFill>
                  <a:srgbClr val="000000"/>
                </a:solidFill>
                <a:latin typeface="Courier New" panose="02070309020205020404" pitchFamily="49" charset="0"/>
                <a:ea typeface="宋体" panose="02010600030101010101" pitchFamily="2" charset="-122"/>
              </a:rPr>
              <a:t>  </a:t>
            </a:r>
            <a:endParaRPr lang="zh-CN" altLang="zh-CN" sz="1600" dirty="0">
              <a:solidFill>
                <a:srgbClr val="000000"/>
              </a:solidFill>
              <a:latin typeface="Courier New" panose="02070309020205020404" pitchFamily="49" charset="0"/>
              <a:ea typeface="宋体" panose="02010600030101010101" pitchFamily="2" charset="-122"/>
            </a:endParaRPr>
          </a:p>
          <a:p>
            <a:r>
              <a:rPr lang="en-US" altLang="zh-CN" sz="1600" dirty="0">
                <a:solidFill>
                  <a:srgbClr val="000000"/>
                </a:solidFill>
                <a:latin typeface="Courier New" panose="02070309020205020404" pitchFamily="49" charset="0"/>
                <a:ea typeface="宋体" panose="02010600030101010101" pitchFamily="2" charset="-122"/>
              </a:rPr>
              <a:t># 4.</a:t>
            </a:r>
            <a:r>
              <a:rPr lang="zh-CN" altLang="zh-CN" sz="1600" dirty="0">
                <a:solidFill>
                  <a:srgbClr val="000000"/>
                </a:solidFill>
                <a:latin typeface="Courier New" panose="02070309020205020404" pitchFamily="49" charset="0"/>
                <a:ea typeface="宋体" panose="02010600030101010101" pitchFamily="2" charset="-122"/>
              </a:rPr>
              <a:t>展示图表</a:t>
            </a:r>
          </a:p>
          <a:p>
            <a:r>
              <a:rPr lang="en-US" altLang="zh-CN" sz="1600" dirty="0" err="1">
                <a:solidFill>
                  <a:srgbClr val="000000"/>
                </a:solidFill>
                <a:latin typeface="Courier New" panose="02070309020205020404" pitchFamily="49" charset="0"/>
                <a:ea typeface="宋体" panose="02010600030101010101" pitchFamily="2" charset="-122"/>
              </a:rPr>
              <a:t>plt.show</a:t>
            </a:r>
            <a:r>
              <a:rPr lang="en-US" altLang="zh-CN" sz="1600" dirty="0">
                <a:solidFill>
                  <a:srgbClr val="000000"/>
                </a:solidFill>
                <a:latin typeface="Courier New" panose="02070309020205020404" pitchFamily="49" charset="0"/>
                <a:ea typeface="宋体" panose="02010600030101010101" pitchFamily="2" charset="-122"/>
              </a:rPr>
              <a:t>()</a:t>
            </a:r>
            <a:endParaRPr lang="zh-CN" altLang="zh-CN" sz="1600" dirty="0">
              <a:solidFill>
                <a:srgbClr val="000000"/>
              </a:solidFill>
              <a:latin typeface="Courier New" panose="02070309020205020404" pitchFamily="49" charset="0"/>
              <a:ea typeface="宋体" panose="02010600030101010101" pitchFamily="2" charset="-122"/>
            </a:endParaRPr>
          </a:p>
        </p:txBody>
      </p:sp>
      <p:sp>
        <p:nvSpPr>
          <p:cNvPr id="25" name="下箭头 24"/>
          <p:cNvSpPr/>
          <p:nvPr/>
        </p:nvSpPr>
        <p:spPr>
          <a:xfrm rot="16200000">
            <a:off x="6285310" y="4381577"/>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E1BFBFC-8168-1953-8181-1D9657228AA6}"/>
              </a:ext>
            </a:extLst>
          </p:cNvPr>
          <p:cNvSpPr txBox="1"/>
          <p:nvPr/>
        </p:nvSpPr>
        <p:spPr>
          <a:xfrm>
            <a:off x="1287706" y="2065290"/>
            <a:ext cx="9560028" cy="969496"/>
          </a:xfrm>
          <a:prstGeom prst="rect">
            <a:avLst/>
          </a:prstGeom>
          <a:noFill/>
        </p:spPr>
        <p:txBody>
          <a:bodyPr wrap="square">
            <a:spAutoFit/>
          </a:bodyPr>
          <a:lstStyle/>
          <a:p>
            <a:pPr>
              <a:lnSpc>
                <a:spcPct val="150000"/>
              </a:lnSpc>
            </a:pPr>
            <a:r>
              <a:rPr lang="zh-CN" altLang="zh-CN" sz="1900" kern="0" dirty="0">
                <a:solidFill>
                  <a:srgbClr val="595959"/>
                </a:solidFill>
                <a:latin typeface="Microsoft YaHei" panose="020B0503020204020204" pitchFamily="34" charset="-122"/>
                <a:ea typeface="Microsoft YaHei" panose="020B0503020204020204" pitchFamily="34" charset="-122"/>
              </a:rPr>
              <a:t>如果想要知道每个圆点的大体位置，则可以</a:t>
            </a:r>
            <a:r>
              <a:rPr lang="zh-CN" altLang="zh-CN" sz="1900" kern="0" dirty="0">
                <a:solidFill>
                  <a:srgbClr val="1369B2"/>
                </a:solidFill>
                <a:latin typeface="Microsoft YaHei" panose="020B0503020204020204" pitchFamily="34" charset="-122"/>
                <a:ea typeface="Microsoft YaHei" panose="020B0503020204020204" pitchFamily="34" charset="-122"/>
              </a:rPr>
              <a:t>通过</a:t>
            </a:r>
            <a:r>
              <a:rPr lang="en-US" altLang="zh-CN" sz="1900" kern="0" dirty="0">
                <a:solidFill>
                  <a:srgbClr val="1369B2"/>
                </a:solidFill>
                <a:latin typeface="Microsoft YaHei" panose="020B0503020204020204" pitchFamily="34" charset="-122"/>
                <a:ea typeface="Microsoft YaHei" panose="020B0503020204020204" pitchFamily="34" charset="-122"/>
              </a:rPr>
              <a:t>grid()</a:t>
            </a:r>
            <a:r>
              <a:rPr lang="zh-CN" altLang="zh-CN" sz="1900" kern="0" dirty="0">
                <a:solidFill>
                  <a:srgbClr val="1369B2"/>
                </a:solidFill>
                <a:latin typeface="Microsoft YaHei" panose="020B0503020204020204" pitchFamily="34" charset="-122"/>
                <a:ea typeface="Microsoft YaHei" panose="020B0503020204020204" pitchFamily="34" charset="-122"/>
              </a:rPr>
              <a:t>函数给图表添加网格线</a:t>
            </a:r>
            <a:r>
              <a:rPr lang="zh-CN" altLang="zh-CN" sz="1900" kern="0" dirty="0">
                <a:solidFill>
                  <a:srgbClr val="595959"/>
                </a:solidFill>
                <a:latin typeface="Microsoft YaHei" panose="020B0503020204020204" pitchFamily="34" charset="-122"/>
                <a:ea typeface="Microsoft YaHei" panose="020B0503020204020204" pitchFamily="34" charset="-122"/>
              </a:rPr>
              <a:t>，利用网格线便可以看出每个圆点对应的房屋面积及房屋价格。</a:t>
            </a:r>
          </a:p>
        </p:txBody>
      </p:sp>
      <p:pic>
        <p:nvPicPr>
          <p:cNvPr id="9" name="图片 8" descr="C:\Users\itcast\AppData\Local\Microsoft\Windows\INetCache\Content.MSO\4000354.tmp"/>
          <p:cNvPicPr/>
          <p:nvPr/>
        </p:nvPicPr>
        <p:blipFill>
          <a:blip r:embed="rId3">
            <a:extLst>
              <a:ext uri="{28A0092B-C50C-407E-A947-70E740481C1C}">
                <a14:useLocalDpi xmlns:a14="http://schemas.microsoft.com/office/drawing/2010/main" val="0"/>
              </a:ext>
            </a:extLst>
          </a:blip>
          <a:srcRect/>
          <a:stretch>
            <a:fillRect/>
          </a:stretch>
        </p:blipFill>
        <p:spPr bwMode="auto">
          <a:xfrm>
            <a:off x="7027862" y="2928692"/>
            <a:ext cx="4395935" cy="3528103"/>
          </a:xfrm>
          <a:prstGeom prst="rect">
            <a:avLst/>
          </a:prstGeom>
          <a:noFill/>
          <a:ln>
            <a:noFill/>
          </a:ln>
        </p:spPr>
      </p:pic>
    </p:spTree>
    <p:extLst>
      <p:ext uri="{BB962C8B-B14F-4D97-AF65-F5344CB8AC3E}">
        <p14:creationId xmlns:p14="http://schemas.microsoft.com/office/powerpoint/2010/main" val="4124416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ctr"/>
            <a:r>
              <a:rPr lang="zh-CN" altLang="zh-CN" sz="4800" b="1" dirty="0">
                <a:solidFill>
                  <a:srgbClr val="595959"/>
                </a:solidFill>
                <a:latin typeface="微软雅黑" panose="020B0503020204020204" pitchFamily="34" charset="-122"/>
                <a:ea typeface="微软雅黑" panose="020B0503020204020204" pitchFamily="34" charset="-122"/>
                <a:cs typeface="+mn-ea"/>
              </a:rPr>
              <a:t>使用</a:t>
            </a:r>
            <a:r>
              <a:rPr lang="en-US" altLang="zh-CN" sz="4800" b="1" dirty="0" err="1">
                <a:solidFill>
                  <a:srgbClr val="595959"/>
                </a:solidFill>
                <a:latin typeface="微软雅黑" panose="020B0503020204020204" pitchFamily="34" charset="-122"/>
                <a:ea typeface="微软雅黑" panose="020B0503020204020204" pitchFamily="34" charset="-122"/>
                <a:cs typeface="+mn-ea"/>
              </a:rPr>
              <a:t>Seaborn</a:t>
            </a:r>
            <a:r>
              <a:rPr lang="zh-CN" altLang="zh-CN" sz="4800" b="1" dirty="0">
                <a:solidFill>
                  <a:srgbClr val="595959"/>
                </a:solidFill>
                <a:latin typeface="微软雅黑" panose="020B0503020204020204" pitchFamily="34" charset="-122"/>
                <a:ea typeface="微软雅黑" panose="020B0503020204020204" pitchFamily="34" charset="-122"/>
                <a:cs typeface="+mn-ea"/>
              </a:rPr>
              <a:t>绘图</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US" altLang="zh-CN" sz="5400" b="1" dirty="0">
                <a:solidFill>
                  <a:srgbClr val="FAFAFA"/>
                </a:solidFill>
                <a:latin typeface="微软雅黑" panose="020B0503020204020204" pitchFamily="34" charset="-122"/>
                <a:ea typeface="微软雅黑" panose="020B0503020204020204" pitchFamily="34" charset="-122"/>
                <a:cs typeface="+mn-ea"/>
              </a:rPr>
              <a:t>13.3</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049673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可视化数据的分布</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37363" cy="1338828"/>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a:t>
            </a:r>
            <a:r>
              <a:rPr lang="zh-CN" altLang="en-US" sz="1800" dirty="0">
                <a:solidFill>
                  <a:srgbClr val="1369B2"/>
                </a:solidFill>
                <a:latin typeface="微软雅黑" panose="020B0503020204020204" pitchFamily="34" charset="-122"/>
                <a:ea typeface="微软雅黑" panose="020B0503020204020204" pitchFamily="34" charset="-122"/>
                <a:cs typeface="+mn-ea"/>
              </a:rPr>
              <a:t>可视化数据分布的方式</a:t>
            </a:r>
            <a:r>
              <a:rPr lang="zh-CN" altLang="zh-CN" sz="1800" dirty="0">
                <a:solidFill>
                  <a:srgbClr val="595959"/>
                </a:solidFill>
                <a:latin typeface="微软雅黑" panose="020B0503020204020204" pitchFamily="34" charset="-122"/>
                <a:ea typeface="微软雅黑" panose="020B0503020204020204" pitchFamily="34" charset="-122"/>
                <a:cs typeface="+mn-ea"/>
              </a:rPr>
              <a:t>，能够</a:t>
            </a:r>
            <a:r>
              <a:rPr lang="zh-CN" altLang="en-US" sz="1800" dirty="0">
                <a:solidFill>
                  <a:srgbClr val="595959"/>
                </a:solidFill>
                <a:latin typeface="微软雅黑" panose="020B0503020204020204" pitchFamily="34" charset="-122"/>
                <a:ea typeface="微软雅黑" panose="020B0503020204020204" pitchFamily="34" charset="-122"/>
                <a:cs typeface="+mn-ea"/>
              </a:rPr>
              <a:t>根据需要通过</a:t>
            </a:r>
            <a:r>
              <a:rPr lang="en-US" altLang="zh-CN" sz="1800" dirty="0" err="1">
                <a:solidFill>
                  <a:srgbClr val="595959"/>
                </a:solidFill>
                <a:latin typeface="微软雅黑" panose="020B0503020204020204" pitchFamily="34" charset="-122"/>
                <a:ea typeface="微软雅黑" panose="020B0503020204020204" pitchFamily="34" charset="-122"/>
                <a:cs typeface="+mn-ea"/>
              </a:rPr>
              <a:t>Seaborn</a:t>
            </a:r>
            <a:r>
              <a:rPr lang="zh-CN" altLang="en-US" sz="1800" dirty="0">
                <a:solidFill>
                  <a:srgbClr val="595959"/>
                </a:solidFill>
                <a:latin typeface="微软雅黑" panose="020B0503020204020204" pitchFamily="34" charset="-122"/>
                <a:ea typeface="微软雅黑" panose="020B0503020204020204" pitchFamily="34" charset="-122"/>
                <a:cs typeface="+mn-ea"/>
              </a:rPr>
              <a:t>选择合适的图表展示数据的分布情况</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2483586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可视化数据的分布</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9" name="矩形 8"/>
          <p:cNvSpPr/>
          <p:nvPr/>
        </p:nvSpPr>
        <p:spPr>
          <a:xfrm>
            <a:off x="4520003" y="2709714"/>
            <a:ext cx="6255723" cy="2585323"/>
          </a:xfrm>
          <a:prstGeom prst="rect">
            <a:avLst/>
          </a:prstGeom>
        </p:spPr>
        <p:txBody>
          <a:bodyPr wrap="square">
            <a:spAutoFit/>
          </a:bodyPr>
          <a:lstStyle/>
          <a:p>
            <a:pPr>
              <a:lnSpc>
                <a:spcPct val="150000"/>
              </a:lnSpc>
            </a:pPr>
            <a:r>
              <a:rPr lang="en-US" altLang="zh-CN" sz="1800" kern="0" dirty="0" err="1">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Matplotlib</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虽然已经是比较优秀的绘图库了，但是它有一个非常令人头疼的问题，那就是</a:t>
            </a:r>
            <a:r>
              <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API</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使用起来过于复杂，其内部有上千个函数，且每个函数都有非常多的参数。</a:t>
            </a:r>
            <a:r>
              <a:rPr lang="en-US" altLang="zh-CN" sz="1800" kern="0" dirty="0" err="1">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Seaborn</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基于</a:t>
            </a:r>
            <a:r>
              <a:rPr lang="en-US" altLang="zh-CN" sz="1800" kern="0" dirty="0" err="1">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Matplotlib</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进行了更高级的封装，它相比</a:t>
            </a:r>
            <a:r>
              <a:rPr lang="en-US" altLang="zh-CN" sz="1800" kern="0" dirty="0" err="1">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Matplotlib</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可以</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轻松地画出漂亮的图表</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使图表的配色更加舒服</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以及图表元素的样式更加细腻</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p>
        </p:txBody>
      </p:sp>
      <p:pic>
        <p:nvPicPr>
          <p:cNvPr id="10" name="Picture 7" descr="总结小人"/>
          <p:cNvPicPr>
            <a:picLocks noChangeAspect="1" noChangeArrowheads="1"/>
          </p:cNvPicPr>
          <p:nvPr/>
        </p:nvPicPr>
        <p:blipFill rotWithShape="1">
          <a:blip r:embed="rId3">
            <a:extLst>
              <a:ext uri="{28A0092B-C50C-407E-A947-70E740481C1C}">
                <a14:useLocalDpi xmlns:a14="http://schemas.microsoft.com/office/drawing/2010/main" val="0"/>
              </a:ext>
            </a:extLst>
          </a:blip>
          <a:srcRect b="13369"/>
          <a:stretch/>
        </p:blipFill>
        <p:spPr bwMode="auto">
          <a:xfrm>
            <a:off x="591836" y="1321668"/>
            <a:ext cx="3908398" cy="5132462"/>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3329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可视化数据的分布</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9" name="矩形 8"/>
          <p:cNvSpPr/>
          <p:nvPr/>
        </p:nvSpPr>
        <p:spPr>
          <a:xfrm>
            <a:off x="4520003" y="3035197"/>
            <a:ext cx="6255723" cy="1754326"/>
          </a:xfrm>
          <a:prstGeom prst="rect">
            <a:avLst/>
          </a:prstGeom>
        </p:spPr>
        <p:txBody>
          <a:bodyPr wrap="square">
            <a:spAutoFit/>
          </a:bodyPr>
          <a:lstStyle/>
          <a:p>
            <a:pPr>
              <a:lnSpc>
                <a:spcPct val="150000"/>
              </a:lnSpc>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在处理一组数据之前，我们通常需要提前了解这组数据具体是怎样分布的。对于</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包含单变量的数据</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来说，</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采用直方图或核密度曲线</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是个不错的选择；对于</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包含双变量的数据</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来说，可以</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通过散点图、二维直方图、核密度估计图形等进行展示</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p>
        </p:txBody>
      </p:sp>
      <p:pic>
        <p:nvPicPr>
          <p:cNvPr id="10" name="Picture 7" descr="总结小人"/>
          <p:cNvPicPr>
            <a:picLocks noChangeAspect="1" noChangeArrowheads="1"/>
          </p:cNvPicPr>
          <p:nvPr/>
        </p:nvPicPr>
        <p:blipFill rotWithShape="1">
          <a:blip r:embed="rId3">
            <a:extLst>
              <a:ext uri="{28A0092B-C50C-407E-A947-70E740481C1C}">
                <a14:useLocalDpi xmlns:a14="http://schemas.microsoft.com/office/drawing/2010/main" val="0"/>
              </a:ext>
            </a:extLst>
          </a:blip>
          <a:srcRect b="13369"/>
          <a:stretch/>
        </p:blipFill>
        <p:spPr bwMode="auto">
          <a:xfrm>
            <a:off x="591836" y="1321668"/>
            <a:ext cx="3908398" cy="5132462"/>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8524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可视化数据的分布</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8"/>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单变量数据的分布</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6" name="矩形 5">
            <a:extLst>
              <a:ext uri="{FF2B5EF4-FFF2-40B4-BE49-F238E27FC236}">
                <a16:creationId xmlns:a16="http://schemas.microsoft.com/office/drawing/2014/main" id="{361CAA81-0507-65DC-AD31-AFCAEBF8588E}"/>
              </a:ext>
            </a:extLst>
          </p:cNvPr>
          <p:cNvSpPr/>
          <p:nvPr/>
        </p:nvSpPr>
        <p:spPr>
          <a:xfrm>
            <a:off x="1276318" y="3471183"/>
            <a:ext cx="4962904" cy="2622907"/>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9F3DCC8-58F8-42D9-C2A9-18C2C694DAF0}"/>
              </a:ext>
            </a:extLst>
          </p:cNvPr>
          <p:cNvSpPr txBox="1"/>
          <p:nvPr/>
        </p:nvSpPr>
        <p:spPr>
          <a:xfrm>
            <a:off x="1452630" y="3802687"/>
            <a:ext cx="4610280" cy="2031325"/>
          </a:xfrm>
          <a:prstGeom prst="rect">
            <a:avLst/>
          </a:prstGeom>
          <a:noFill/>
        </p:spPr>
        <p:txBody>
          <a:bodyPr wrap="square">
            <a:spAutoFit/>
          </a:bodyPr>
          <a:lstStyle/>
          <a:p>
            <a:r>
              <a:rPr lang="en-US" altLang="zh-CN" sz="1800" dirty="0">
                <a:solidFill>
                  <a:srgbClr val="000000"/>
                </a:solidFill>
                <a:latin typeface="Courier New" panose="02070309020205020404" pitchFamily="49" charset="0"/>
                <a:ea typeface="宋体" panose="02010600030101010101" pitchFamily="2" charset="-122"/>
              </a:rPr>
              <a:t>import </a:t>
            </a:r>
            <a:r>
              <a:rPr lang="en-US" altLang="zh-CN" sz="1800" dirty="0" err="1">
                <a:solidFill>
                  <a:srgbClr val="000000"/>
                </a:solidFill>
                <a:latin typeface="Courier New" panose="02070309020205020404" pitchFamily="49" charset="0"/>
                <a:ea typeface="宋体" panose="02010600030101010101" pitchFamily="2" charset="-122"/>
              </a:rPr>
              <a:t>seaborn</a:t>
            </a:r>
            <a:r>
              <a:rPr lang="en-US" altLang="zh-CN" sz="1800" dirty="0">
                <a:solidFill>
                  <a:srgbClr val="000000"/>
                </a:solidFill>
                <a:latin typeface="Courier New" panose="02070309020205020404" pitchFamily="49" charset="0"/>
                <a:ea typeface="宋体" panose="02010600030101010101" pitchFamily="2" charset="-122"/>
              </a:rPr>
              <a:t> as </a:t>
            </a:r>
            <a:r>
              <a:rPr lang="en-US" altLang="zh-CN" sz="1800" dirty="0" err="1">
                <a:solidFill>
                  <a:srgbClr val="000000"/>
                </a:solidFill>
                <a:latin typeface="Courier New" panose="02070309020205020404" pitchFamily="49" charset="0"/>
                <a:ea typeface="宋体" panose="02010600030101010101" pitchFamily="2" charset="-122"/>
              </a:rPr>
              <a:t>sns</a:t>
            </a:r>
            <a:endParaRPr lang="zh-CN" altLang="zh-CN" sz="1800" dirty="0">
              <a:solidFill>
                <a:srgbClr val="000000"/>
              </a:solidFill>
              <a:latin typeface="Courier New" panose="02070309020205020404" pitchFamily="49" charset="0"/>
              <a:ea typeface="宋体" panose="02010600030101010101" pitchFamily="2" charset="-122"/>
            </a:endParaRPr>
          </a:p>
          <a:p>
            <a:r>
              <a:rPr lang="en-US" altLang="zh-CN" sz="1800" dirty="0">
                <a:solidFill>
                  <a:srgbClr val="000000"/>
                </a:solidFill>
                <a:latin typeface="Courier New" panose="02070309020205020404" pitchFamily="49" charset="0"/>
                <a:ea typeface="宋体" panose="02010600030101010101" pitchFamily="2" charset="-122"/>
              </a:rPr>
              <a:t># </a:t>
            </a:r>
            <a:r>
              <a:rPr lang="zh-CN" altLang="zh-CN" sz="1800" dirty="0">
                <a:solidFill>
                  <a:srgbClr val="000000"/>
                </a:solidFill>
                <a:latin typeface="Courier New" panose="02070309020205020404" pitchFamily="49" charset="0"/>
                <a:ea typeface="宋体" panose="02010600030101010101" pitchFamily="2" charset="-122"/>
              </a:rPr>
              <a:t>加载</a:t>
            </a:r>
            <a:r>
              <a:rPr lang="en-US" altLang="zh-CN" sz="1800" dirty="0" err="1">
                <a:solidFill>
                  <a:srgbClr val="000000"/>
                </a:solidFill>
                <a:latin typeface="Courier New" panose="02070309020205020404" pitchFamily="49" charset="0"/>
                <a:ea typeface="宋体" panose="02010600030101010101" pitchFamily="2" charset="-122"/>
              </a:rPr>
              <a:t>Seaborn</a:t>
            </a:r>
            <a:r>
              <a:rPr lang="zh-CN" altLang="zh-CN" sz="1800" dirty="0">
                <a:solidFill>
                  <a:srgbClr val="000000"/>
                </a:solidFill>
                <a:latin typeface="Courier New" panose="02070309020205020404" pitchFamily="49" charset="0"/>
                <a:ea typeface="宋体" panose="02010600030101010101" pitchFamily="2" charset="-122"/>
              </a:rPr>
              <a:t>自带的数据</a:t>
            </a:r>
          </a:p>
          <a:p>
            <a:r>
              <a:rPr lang="en-US" altLang="zh-CN" sz="1800" dirty="0">
                <a:solidFill>
                  <a:srgbClr val="000000"/>
                </a:solidFill>
                <a:latin typeface="Courier New" panose="02070309020205020404" pitchFamily="49" charset="0"/>
                <a:ea typeface="宋体" panose="02010600030101010101" pitchFamily="2" charset="-122"/>
              </a:rPr>
              <a:t>tips = </a:t>
            </a:r>
            <a:r>
              <a:rPr lang="en-US" altLang="zh-CN" sz="1800" dirty="0" err="1">
                <a:solidFill>
                  <a:srgbClr val="000000"/>
                </a:solidFill>
                <a:latin typeface="Courier New" panose="02070309020205020404" pitchFamily="49" charset="0"/>
                <a:ea typeface="宋体" panose="02010600030101010101" pitchFamily="2" charset="-122"/>
              </a:rPr>
              <a:t>sns.load_dataset</a:t>
            </a:r>
            <a:r>
              <a:rPr lang="en-US" altLang="zh-CN" sz="1800" dirty="0">
                <a:solidFill>
                  <a:srgbClr val="000000"/>
                </a:solidFill>
                <a:latin typeface="Courier New" panose="02070309020205020404" pitchFamily="49" charset="0"/>
                <a:ea typeface="宋体" panose="02010600030101010101" pitchFamily="2" charset="-122"/>
              </a:rPr>
              <a:t>('tips', </a:t>
            </a:r>
            <a:r>
              <a:rPr lang="en-US" altLang="zh-CN" sz="1800" dirty="0" err="1">
                <a:solidFill>
                  <a:srgbClr val="000000"/>
                </a:solidFill>
                <a:latin typeface="Courier New" panose="02070309020205020404" pitchFamily="49" charset="0"/>
                <a:ea typeface="宋体" panose="02010600030101010101" pitchFamily="2" charset="-122"/>
              </a:rPr>
              <a:t>data_home</a:t>
            </a:r>
            <a:r>
              <a:rPr lang="en-US" altLang="zh-CN" sz="1800" dirty="0">
                <a:solidFill>
                  <a:srgbClr val="000000"/>
                </a:solidFill>
                <a:latin typeface="Courier New" panose="02070309020205020404" pitchFamily="49" charset="0"/>
                <a:ea typeface="宋体" panose="02010600030101010101" pitchFamily="2" charset="-122"/>
              </a:rPr>
              <a:t>='data/</a:t>
            </a:r>
            <a:r>
              <a:rPr lang="en-US" altLang="zh-CN" sz="1800" dirty="0" err="1">
                <a:solidFill>
                  <a:srgbClr val="000000"/>
                </a:solidFill>
                <a:latin typeface="Courier New" panose="02070309020205020404" pitchFamily="49" charset="0"/>
                <a:ea typeface="宋体" panose="02010600030101010101" pitchFamily="2" charset="-122"/>
              </a:rPr>
              <a:t>seaborn</a:t>
            </a:r>
            <a:r>
              <a:rPr lang="en-US" altLang="zh-CN" sz="1800" dirty="0">
                <a:solidFill>
                  <a:srgbClr val="000000"/>
                </a:solidFill>
                <a:latin typeface="Courier New" panose="02070309020205020404" pitchFamily="49" charset="0"/>
                <a:ea typeface="宋体" panose="02010600030101010101" pitchFamily="2" charset="-122"/>
              </a:rPr>
              <a:t>-data')</a:t>
            </a:r>
            <a:endParaRPr lang="zh-CN" altLang="zh-CN" sz="1800" dirty="0">
              <a:solidFill>
                <a:srgbClr val="000000"/>
              </a:solidFill>
              <a:latin typeface="Courier New" panose="02070309020205020404" pitchFamily="49" charset="0"/>
              <a:ea typeface="宋体" panose="02010600030101010101" pitchFamily="2" charset="-122"/>
            </a:endParaRPr>
          </a:p>
          <a:p>
            <a:r>
              <a:rPr lang="en-US" altLang="zh-CN" sz="1800" dirty="0">
                <a:solidFill>
                  <a:srgbClr val="000000"/>
                </a:solidFill>
                <a:latin typeface="Courier New" panose="02070309020205020404" pitchFamily="49" charset="0"/>
                <a:ea typeface="宋体" panose="02010600030101010101" pitchFamily="2" charset="-122"/>
              </a:rPr>
              <a:t># </a:t>
            </a:r>
            <a:r>
              <a:rPr lang="zh-CN" altLang="zh-CN" sz="1800" dirty="0">
                <a:solidFill>
                  <a:srgbClr val="000000"/>
                </a:solidFill>
                <a:latin typeface="Courier New" panose="02070309020205020404" pitchFamily="49" charset="0"/>
                <a:ea typeface="宋体" panose="02010600030101010101" pitchFamily="2" charset="-122"/>
              </a:rPr>
              <a:t>绘制直方图</a:t>
            </a:r>
          </a:p>
          <a:p>
            <a:r>
              <a:rPr lang="en-US" altLang="zh-CN" sz="1800" dirty="0" err="1">
                <a:solidFill>
                  <a:srgbClr val="000000"/>
                </a:solidFill>
                <a:latin typeface="Courier New" panose="02070309020205020404" pitchFamily="49" charset="0"/>
                <a:ea typeface="宋体" panose="02010600030101010101" pitchFamily="2" charset="-122"/>
              </a:rPr>
              <a:t>sns.</a:t>
            </a:r>
            <a:r>
              <a:rPr lang="en-US" altLang="zh-CN" sz="1800" b="1" dirty="0" err="1">
                <a:solidFill>
                  <a:srgbClr val="1369B2"/>
                </a:solidFill>
                <a:latin typeface="Courier New" panose="02070309020205020404" pitchFamily="49" charset="0"/>
                <a:ea typeface="宋体" panose="02010600030101010101" pitchFamily="2" charset="-122"/>
              </a:rPr>
              <a:t>displot</a:t>
            </a:r>
            <a:r>
              <a:rPr lang="en-US" altLang="zh-CN" sz="1800" b="1" dirty="0">
                <a:solidFill>
                  <a:srgbClr val="1369B2"/>
                </a:solidFill>
                <a:latin typeface="Courier New" panose="02070309020205020404" pitchFamily="49" charset="0"/>
                <a:ea typeface="宋体" panose="02010600030101010101" pitchFamily="2" charset="-122"/>
              </a:rPr>
              <a:t>(tips['</a:t>
            </a:r>
            <a:r>
              <a:rPr lang="en-US" altLang="zh-CN" sz="1800" b="1" dirty="0" err="1">
                <a:solidFill>
                  <a:srgbClr val="1369B2"/>
                </a:solidFill>
                <a:latin typeface="Courier New" panose="02070309020205020404" pitchFamily="49" charset="0"/>
                <a:ea typeface="宋体" panose="02010600030101010101" pitchFamily="2" charset="-122"/>
              </a:rPr>
              <a:t>total_bill</a:t>
            </a:r>
            <a:r>
              <a:rPr lang="en-US" altLang="zh-CN" sz="1800" b="1" dirty="0">
                <a:solidFill>
                  <a:srgbClr val="1369B2"/>
                </a:solidFill>
                <a:latin typeface="Courier New" panose="02070309020205020404" pitchFamily="49" charset="0"/>
                <a:ea typeface="宋体" panose="02010600030101010101" pitchFamily="2" charset="-122"/>
              </a:rPr>
              <a:t>'], bins=10)</a:t>
            </a:r>
            <a:endParaRPr lang="zh-CN" altLang="zh-CN" sz="1800" b="1" dirty="0">
              <a:solidFill>
                <a:srgbClr val="1369B2"/>
              </a:solidFill>
              <a:latin typeface="Courier New" panose="02070309020205020404" pitchFamily="49" charset="0"/>
              <a:ea typeface="宋体" panose="02010600030101010101" pitchFamily="2" charset="-122"/>
            </a:endParaRPr>
          </a:p>
        </p:txBody>
      </p:sp>
      <p:sp>
        <p:nvSpPr>
          <p:cNvPr id="8" name="下箭头 7"/>
          <p:cNvSpPr/>
          <p:nvPr/>
        </p:nvSpPr>
        <p:spPr>
          <a:xfrm rot="16200000">
            <a:off x="6497552" y="4534023"/>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E1BFBFC-8168-1953-8181-1D9657228AA6}"/>
              </a:ext>
            </a:extLst>
          </p:cNvPr>
          <p:cNvSpPr txBox="1"/>
          <p:nvPr/>
        </p:nvSpPr>
        <p:spPr>
          <a:xfrm>
            <a:off x="1287706" y="2065290"/>
            <a:ext cx="9560028" cy="1338828"/>
          </a:xfrm>
          <a:prstGeom prst="rect">
            <a:avLst/>
          </a:prstGeom>
          <a:noFill/>
        </p:spPr>
        <p:txBody>
          <a:bodyPr wrap="square">
            <a:spAutoFit/>
          </a:bodyPr>
          <a:lstStyle/>
          <a:p>
            <a:pPr>
              <a:lnSpc>
                <a:spcPct val="150000"/>
              </a:lnSpc>
            </a:pPr>
            <a:r>
              <a:rPr lang="zh-CN" altLang="zh-CN" sz="1800" kern="0" dirty="0">
                <a:solidFill>
                  <a:srgbClr val="1369B2"/>
                </a:solidFill>
                <a:latin typeface="Microsoft YaHei" panose="020B0503020204020204" pitchFamily="34" charset="-122"/>
                <a:ea typeface="Microsoft YaHei" panose="020B0503020204020204" pitchFamily="34" charset="-122"/>
              </a:rPr>
              <a:t>直方图</a:t>
            </a:r>
            <a:r>
              <a:rPr lang="zh-CN" altLang="zh-CN" sz="1800" kern="0" dirty="0">
                <a:solidFill>
                  <a:srgbClr val="595959"/>
                </a:solidFill>
                <a:latin typeface="Microsoft YaHei" panose="020B0503020204020204" pitchFamily="34" charset="-122"/>
                <a:ea typeface="Microsoft YaHei" panose="020B0503020204020204" pitchFamily="34" charset="-122"/>
              </a:rPr>
              <a:t>是常用的描述数据分布情况的图表，它会先根据数据的范围</a:t>
            </a:r>
            <a:r>
              <a:rPr lang="zh-CN" altLang="zh-CN" sz="1800" kern="0" dirty="0">
                <a:solidFill>
                  <a:srgbClr val="1369B2"/>
                </a:solidFill>
                <a:latin typeface="Microsoft YaHei" panose="020B0503020204020204" pitchFamily="34" charset="-122"/>
                <a:ea typeface="Microsoft YaHei" panose="020B0503020204020204" pitchFamily="34" charset="-122"/>
              </a:rPr>
              <a:t>划分一定数量的等宽间隔</a:t>
            </a:r>
            <a:r>
              <a:rPr lang="zh-CN" altLang="zh-CN" sz="1800" kern="0" dirty="0">
                <a:solidFill>
                  <a:srgbClr val="595959"/>
                </a:solidFill>
                <a:latin typeface="Microsoft YaHei" panose="020B0503020204020204" pitchFamily="34" charset="-122"/>
                <a:ea typeface="Microsoft YaHei" panose="020B0503020204020204" pitchFamily="34" charset="-122"/>
              </a:rPr>
              <a:t>，</a:t>
            </a:r>
            <a:r>
              <a:rPr lang="zh-CN" altLang="zh-CN" sz="1800" kern="0" dirty="0">
                <a:solidFill>
                  <a:srgbClr val="1369B2"/>
                </a:solidFill>
                <a:latin typeface="Microsoft YaHei" panose="020B0503020204020204" pitchFamily="34" charset="-122"/>
                <a:ea typeface="Microsoft YaHei" panose="020B0503020204020204" pitchFamily="34" charset="-122"/>
              </a:rPr>
              <a:t>这些间隔是连续且不重叠的</a:t>
            </a:r>
            <a:r>
              <a:rPr lang="zh-CN" altLang="zh-CN" sz="1800" kern="0" dirty="0">
                <a:solidFill>
                  <a:srgbClr val="595959"/>
                </a:solidFill>
                <a:latin typeface="Microsoft YaHei" panose="020B0503020204020204" pitchFamily="34" charset="-122"/>
                <a:ea typeface="Microsoft YaHei" panose="020B0503020204020204" pitchFamily="34" charset="-122"/>
              </a:rPr>
              <a:t>，并</a:t>
            </a:r>
            <a:r>
              <a:rPr lang="zh-CN" altLang="zh-CN" sz="1800" kern="0" dirty="0">
                <a:solidFill>
                  <a:srgbClr val="1369B2"/>
                </a:solidFill>
                <a:latin typeface="Microsoft YaHei" panose="020B0503020204020204" pitchFamily="34" charset="-122"/>
                <a:ea typeface="Microsoft YaHei" panose="020B0503020204020204" pitchFamily="34" charset="-122"/>
              </a:rPr>
              <a:t>统计每个间隔中有多少个数据</a:t>
            </a:r>
            <a:r>
              <a:rPr lang="zh-CN" altLang="zh-CN" sz="1800" kern="0" dirty="0">
                <a:solidFill>
                  <a:srgbClr val="595959"/>
                </a:solidFill>
                <a:latin typeface="Microsoft YaHei" panose="020B0503020204020204" pitchFamily="34" charset="-122"/>
                <a:ea typeface="Microsoft YaHei" panose="020B0503020204020204" pitchFamily="34" charset="-122"/>
              </a:rPr>
              <a:t>。</a:t>
            </a:r>
            <a:r>
              <a:rPr lang="en-US" altLang="zh-CN" sz="1800" kern="0" dirty="0" err="1">
                <a:solidFill>
                  <a:srgbClr val="595959"/>
                </a:solidFill>
                <a:latin typeface="Microsoft YaHei" panose="020B0503020204020204" pitchFamily="34" charset="-122"/>
                <a:ea typeface="Microsoft YaHei" panose="020B0503020204020204" pitchFamily="34" charset="-122"/>
              </a:rPr>
              <a:t>Seaborn</a:t>
            </a:r>
            <a:r>
              <a:rPr lang="zh-CN" altLang="zh-CN" sz="1800" kern="0" dirty="0">
                <a:solidFill>
                  <a:srgbClr val="595959"/>
                </a:solidFill>
                <a:latin typeface="Microsoft YaHei" panose="020B0503020204020204" pitchFamily="34" charset="-122"/>
                <a:ea typeface="Microsoft YaHei" panose="020B0503020204020204" pitchFamily="34" charset="-122"/>
              </a:rPr>
              <a:t>中提供了一个</a:t>
            </a:r>
            <a:r>
              <a:rPr lang="en-US" altLang="zh-CN" sz="1800" kern="0" dirty="0" err="1">
                <a:solidFill>
                  <a:srgbClr val="1369B2"/>
                </a:solidFill>
                <a:latin typeface="Microsoft YaHei" panose="020B0503020204020204" pitchFamily="34" charset="-122"/>
                <a:ea typeface="Microsoft YaHei" panose="020B0503020204020204" pitchFamily="34" charset="-122"/>
              </a:rPr>
              <a:t>displot</a:t>
            </a:r>
            <a:r>
              <a:rPr lang="en-US" altLang="zh-CN" sz="1800" kern="0" dirty="0">
                <a:solidFill>
                  <a:srgbClr val="1369B2"/>
                </a:solidFill>
                <a:latin typeface="Microsoft YaHei" panose="020B0503020204020204" pitchFamily="34" charset="-122"/>
                <a:ea typeface="Microsoft YaHei" panose="020B0503020204020204" pitchFamily="34" charset="-122"/>
              </a:rPr>
              <a:t>()</a:t>
            </a:r>
            <a:r>
              <a:rPr lang="zh-CN" altLang="zh-CN" sz="1800" kern="0" dirty="0">
                <a:solidFill>
                  <a:srgbClr val="1369B2"/>
                </a:solidFill>
                <a:latin typeface="Microsoft YaHei" panose="020B0503020204020204" pitchFamily="34" charset="-122"/>
                <a:ea typeface="Microsoft YaHei" panose="020B0503020204020204" pitchFamily="34" charset="-122"/>
              </a:rPr>
              <a:t>函数</a:t>
            </a:r>
            <a:r>
              <a:rPr lang="zh-CN" altLang="zh-CN" sz="1800" kern="0" dirty="0">
                <a:solidFill>
                  <a:srgbClr val="595959"/>
                </a:solidFill>
                <a:latin typeface="Microsoft YaHei" panose="020B0503020204020204" pitchFamily="34" charset="-122"/>
                <a:ea typeface="Microsoft YaHei" panose="020B0503020204020204" pitchFamily="34" charset="-122"/>
              </a:rPr>
              <a:t>，该函数默认用于绘制一个直方图。</a:t>
            </a:r>
          </a:p>
        </p:txBody>
      </p:sp>
      <p:pic>
        <p:nvPicPr>
          <p:cNvPr id="13" name="图片 12" descr="C:\Users\itcast\AppData\Local\Microsoft\Windows\INetCache\Content.MSO\ACF9D321.tmp"/>
          <p:cNvPicPr/>
          <p:nvPr/>
        </p:nvPicPr>
        <p:blipFill>
          <a:blip r:embed="rId3">
            <a:extLst>
              <a:ext uri="{28A0092B-C50C-407E-A947-70E740481C1C}">
                <a14:useLocalDpi xmlns:a14="http://schemas.microsoft.com/office/drawing/2010/main" val="0"/>
              </a:ext>
            </a:extLst>
          </a:blip>
          <a:srcRect/>
          <a:stretch>
            <a:fillRect/>
          </a:stretch>
        </p:blipFill>
        <p:spPr bwMode="auto">
          <a:xfrm>
            <a:off x="7319342" y="3105283"/>
            <a:ext cx="3362325" cy="3354705"/>
          </a:xfrm>
          <a:prstGeom prst="rect">
            <a:avLst/>
          </a:prstGeom>
          <a:noFill/>
          <a:ln>
            <a:noFill/>
          </a:ln>
        </p:spPr>
      </p:pic>
    </p:spTree>
    <p:extLst>
      <p:ext uri="{BB962C8B-B14F-4D97-AF65-F5344CB8AC3E}">
        <p14:creationId xmlns:p14="http://schemas.microsoft.com/office/powerpoint/2010/main" val="4014286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可视化数据的分布</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9" name="矩形 8"/>
          <p:cNvSpPr/>
          <p:nvPr/>
        </p:nvSpPr>
        <p:spPr>
          <a:xfrm>
            <a:off x="5213851" y="2853730"/>
            <a:ext cx="5688632" cy="2400657"/>
          </a:xfrm>
          <a:prstGeom prst="rect">
            <a:avLst/>
          </a:prstGeom>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核密度估计曲线是一种统计图表，它通过在每个数据点周围放置一个核函数，并通过调整核函数的宽度得到一个平滑的曲线。</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曲线的高度表示数据点密度的大小</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曲线顶部对应着数据点最多的区域</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曲线底部对应着数据点最少的区域</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p>
        </p:txBody>
      </p:sp>
      <p:sp>
        <p:nvSpPr>
          <p:cNvPr id="12" name="矩形: 圆角 139">
            <a:extLst>
              <a:ext uri="{FF2B5EF4-FFF2-40B4-BE49-F238E27FC236}">
                <a16:creationId xmlns:a16="http://schemas.microsoft.com/office/drawing/2014/main" id="{18096A58-1789-EEAE-4098-FE0F6DF9454A}"/>
              </a:ext>
            </a:extLst>
          </p:cNvPr>
          <p:cNvSpPr/>
          <p:nvPr/>
        </p:nvSpPr>
        <p:spPr>
          <a:xfrm>
            <a:off x="1276318" y="1406568"/>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单变量数据的分布</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606" y="1718861"/>
            <a:ext cx="4519245" cy="4519245"/>
          </a:xfrm>
          <a:prstGeom prst="rect">
            <a:avLst/>
          </a:prstGeom>
        </p:spPr>
      </p:pic>
    </p:spTree>
    <p:extLst>
      <p:ext uri="{BB962C8B-B14F-4D97-AF65-F5344CB8AC3E}">
        <p14:creationId xmlns:p14="http://schemas.microsoft.com/office/powerpoint/2010/main" val="1480341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可视化数据的分布</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361CAA81-0507-65DC-AD31-AFCAEBF8588E}"/>
              </a:ext>
            </a:extLst>
          </p:cNvPr>
          <p:cNvSpPr/>
          <p:nvPr/>
        </p:nvSpPr>
        <p:spPr>
          <a:xfrm>
            <a:off x="1276318" y="3312631"/>
            <a:ext cx="4962904" cy="2622907"/>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B9F3DCC8-58F8-42D9-C2A9-18C2C694DAF0}"/>
              </a:ext>
            </a:extLst>
          </p:cNvPr>
          <p:cNvSpPr txBox="1"/>
          <p:nvPr/>
        </p:nvSpPr>
        <p:spPr>
          <a:xfrm>
            <a:off x="1452630" y="3746921"/>
            <a:ext cx="4610280" cy="1754326"/>
          </a:xfrm>
          <a:prstGeom prst="rect">
            <a:avLst/>
          </a:prstGeom>
          <a:noFill/>
        </p:spPr>
        <p:txBody>
          <a:bodyPr wrap="square">
            <a:spAutoFit/>
          </a:bodyPr>
          <a:lstStyle/>
          <a:p>
            <a:r>
              <a:rPr lang="en-US" altLang="zh-CN" sz="1800" dirty="0">
                <a:solidFill>
                  <a:srgbClr val="000000"/>
                </a:solidFill>
                <a:latin typeface="Courier New" panose="02070309020205020404" pitchFamily="49" charset="0"/>
                <a:ea typeface="宋体" panose="02010600030101010101" pitchFamily="2" charset="-122"/>
              </a:rPr>
              <a:t>import </a:t>
            </a:r>
            <a:r>
              <a:rPr lang="en-US" altLang="zh-CN" sz="1800" dirty="0" err="1">
                <a:solidFill>
                  <a:srgbClr val="000000"/>
                </a:solidFill>
                <a:latin typeface="Courier New" panose="02070309020205020404" pitchFamily="49" charset="0"/>
                <a:ea typeface="宋体" panose="02010600030101010101" pitchFamily="2" charset="-122"/>
              </a:rPr>
              <a:t>seaborn</a:t>
            </a:r>
            <a:r>
              <a:rPr lang="en-US" altLang="zh-CN" sz="1800" dirty="0">
                <a:solidFill>
                  <a:srgbClr val="000000"/>
                </a:solidFill>
                <a:latin typeface="Courier New" panose="02070309020205020404" pitchFamily="49" charset="0"/>
                <a:ea typeface="宋体" panose="02010600030101010101" pitchFamily="2" charset="-122"/>
              </a:rPr>
              <a:t> as </a:t>
            </a:r>
            <a:r>
              <a:rPr lang="en-US" altLang="zh-CN" sz="1800" dirty="0" err="1">
                <a:solidFill>
                  <a:srgbClr val="000000"/>
                </a:solidFill>
                <a:latin typeface="Courier New" panose="02070309020205020404" pitchFamily="49" charset="0"/>
                <a:ea typeface="宋体" panose="02010600030101010101" pitchFamily="2" charset="-122"/>
              </a:rPr>
              <a:t>sns</a:t>
            </a:r>
            <a:endParaRPr lang="zh-CN" altLang="zh-CN" sz="1800" dirty="0">
              <a:solidFill>
                <a:srgbClr val="000000"/>
              </a:solidFill>
              <a:latin typeface="Courier New" panose="02070309020205020404" pitchFamily="49" charset="0"/>
              <a:ea typeface="宋体" panose="02010600030101010101" pitchFamily="2" charset="-122"/>
            </a:endParaRPr>
          </a:p>
          <a:p>
            <a:r>
              <a:rPr lang="en-US" altLang="zh-CN" sz="1800" dirty="0">
                <a:solidFill>
                  <a:srgbClr val="000000"/>
                </a:solidFill>
                <a:latin typeface="Courier New" panose="02070309020205020404" pitchFamily="49" charset="0"/>
                <a:ea typeface="宋体" panose="02010600030101010101" pitchFamily="2" charset="-122"/>
              </a:rPr>
              <a:t>tips = </a:t>
            </a:r>
            <a:r>
              <a:rPr lang="en-US" altLang="zh-CN" sz="1800" dirty="0" err="1">
                <a:solidFill>
                  <a:srgbClr val="000000"/>
                </a:solidFill>
                <a:latin typeface="Courier New" panose="02070309020205020404" pitchFamily="49" charset="0"/>
                <a:ea typeface="宋体" panose="02010600030101010101" pitchFamily="2" charset="-122"/>
              </a:rPr>
              <a:t>sns.load_dataset</a:t>
            </a:r>
            <a:r>
              <a:rPr lang="en-US" altLang="zh-CN" sz="1800" dirty="0">
                <a:solidFill>
                  <a:srgbClr val="000000"/>
                </a:solidFill>
                <a:latin typeface="Courier New" panose="02070309020205020404" pitchFamily="49" charset="0"/>
                <a:ea typeface="宋体" panose="02010600030101010101" pitchFamily="2" charset="-122"/>
              </a:rPr>
              <a:t>('tips', </a:t>
            </a:r>
            <a:r>
              <a:rPr lang="en-US" altLang="zh-CN" sz="1800" dirty="0" err="1">
                <a:solidFill>
                  <a:srgbClr val="000000"/>
                </a:solidFill>
                <a:latin typeface="Courier New" panose="02070309020205020404" pitchFamily="49" charset="0"/>
                <a:ea typeface="宋体" panose="02010600030101010101" pitchFamily="2" charset="-122"/>
              </a:rPr>
              <a:t>data_home</a:t>
            </a:r>
            <a:r>
              <a:rPr lang="en-US" altLang="zh-CN" sz="1800" dirty="0">
                <a:solidFill>
                  <a:srgbClr val="000000"/>
                </a:solidFill>
                <a:latin typeface="Courier New" panose="02070309020205020404" pitchFamily="49" charset="0"/>
                <a:ea typeface="宋体" panose="02010600030101010101" pitchFamily="2" charset="-122"/>
              </a:rPr>
              <a:t>='data/</a:t>
            </a:r>
            <a:r>
              <a:rPr lang="en-US" altLang="zh-CN" sz="1800" dirty="0" err="1">
                <a:solidFill>
                  <a:srgbClr val="000000"/>
                </a:solidFill>
                <a:latin typeface="Courier New" panose="02070309020205020404" pitchFamily="49" charset="0"/>
                <a:ea typeface="宋体" panose="02010600030101010101" pitchFamily="2" charset="-122"/>
              </a:rPr>
              <a:t>seaborn</a:t>
            </a:r>
            <a:r>
              <a:rPr lang="en-US" altLang="zh-CN" sz="1800" dirty="0">
                <a:solidFill>
                  <a:srgbClr val="000000"/>
                </a:solidFill>
                <a:latin typeface="Courier New" panose="02070309020205020404" pitchFamily="49" charset="0"/>
                <a:ea typeface="宋体" panose="02010600030101010101" pitchFamily="2" charset="-122"/>
              </a:rPr>
              <a:t>-data')</a:t>
            </a:r>
            <a:endParaRPr lang="zh-CN" altLang="zh-CN" sz="1800" dirty="0">
              <a:solidFill>
                <a:srgbClr val="000000"/>
              </a:solidFill>
              <a:latin typeface="Courier New" panose="02070309020205020404" pitchFamily="49" charset="0"/>
              <a:ea typeface="宋体" panose="02010600030101010101" pitchFamily="2" charset="-122"/>
            </a:endParaRPr>
          </a:p>
          <a:p>
            <a:r>
              <a:rPr lang="en-US" altLang="zh-CN" sz="1800" dirty="0">
                <a:solidFill>
                  <a:srgbClr val="000000"/>
                </a:solidFill>
                <a:latin typeface="Courier New" panose="02070309020205020404" pitchFamily="49" charset="0"/>
                <a:ea typeface="宋体" panose="02010600030101010101" pitchFamily="2" charset="-122"/>
              </a:rPr>
              <a:t># </a:t>
            </a:r>
            <a:r>
              <a:rPr lang="zh-CN" altLang="zh-CN" sz="1800" dirty="0">
                <a:solidFill>
                  <a:srgbClr val="000000"/>
                </a:solidFill>
                <a:latin typeface="Courier New" panose="02070309020205020404" pitchFamily="49" charset="0"/>
                <a:ea typeface="宋体" panose="02010600030101010101" pitchFamily="2" charset="-122"/>
              </a:rPr>
              <a:t>绘制核密度估计曲线</a:t>
            </a:r>
          </a:p>
          <a:p>
            <a:r>
              <a:rPr lang="en-US" altLang="zh-CN" sz="1800" dirty="0" err="1">
                <a:solidFill>
                  <a:srgbClr val="000000"/>
                </a:solidFill>
                <a:latin typeface="Courier New" panose="02070309020205020404" pitchFamily="49" charset="0"/>
                <a:ea typeface="宋体" panose="02010600030101010101" pitchFamily="2" charset="-122"/>
              </a:rPr>
              <a:t>sns.displot</a:t>
            </a:r>
            <a:r>
              <a:rPr lang="en-US" altLang="zh-CN" sz="1800" dirty="0">
                <a:solidFill>
                  <a:srgbClr val="000000"/>
                </a:solidFill>
                <a:latin typeface="Courier New" panose="02070309020205020404" pitchFamily="49" charset="0"/>
                <a:ea typeface="宋体" panose="02010600030101010101" pitchFamily="2" charset="-122"/>
              </a:rPr>
              <a:t>(tips['</a:t>
            </a:r>
            <a:r>
              <a:rPr lang="en-US" altLang="zh-CN" sz="1800" dirty="0" err="1">
                <a:solidFill>
                  <a:srgbClr val="000000"/>
                </a:solidFill>
                <a:latin typeface="Courier New" panose="02070309020205020404" pitchFamily="49" charset="0"/>
                <a:ea typeface="宋体" panose="02010600030101010101" pitchFamily="2" charset="-122"/>
              </a:rPr>
              <a:t>total_bill</a:t>
            </a:r>
            <a:r>
              <a:rPr lang="en-US" altLang="zh-CN" sz="1800" dirty="0">
                <a:solidFill>
                  <a:srgbClr val="000000"/>
                </a:solidFill>
                <a:latin typeface="Courier New" panose="02070309020205020404" pitchFamily="49" charset="0"/>
                <a:ea typeface="宋体" panose="02010600030101010101" pitchFamily="2" charset="-122"/>
              </a:rPr>
              <a:t>'], </a:t>
            </a:r>
            <a:r>
              <a:rPr lang="en-US" altLang="zh-CN" sz="1800" b="1" dirty="0">
                <a:solidFill>
                  <a:srgbClr val="1369B2"/>
                </a:solidFill>
                <a:latin typeface="Courier New" panose="02070309020205020404" pitchFamily="49" charset="0"/>
                <a:ea typeface="宋体" panose="02010600030101010101" pitchFamily="2" charset="-122"/>
              </a:rPr>
              <a:t>kind='</a:t>
            </a:r>
            <a:r>
              <a:rPr lang="en-US" altLang="zh-CN" sz="1800" b="1" dirty="0" err="1">
                <a:solidFill>
                  <a:srgbClr val="1369B2"/>
                </a:solidFill>
                <a:latin typeface="Courier New" panose="02070309020205020404" pitchFamily="49" charset="0"/>
                <a:ea typeface="宋体" panose="02010600030101010101" pitchFamily="2" charset="-122"/>
              </a:rPr>
              <a:t>kde</a:t>
            </a:r>
            <a:r>
              <a:rPr lang="en-US" altLang="zh-CN" sz="1800" b="1" dirty="0">
                <a:solidFill>
                  <a:srgbClr val="1369B2"/>
                </a:solidFill>
                <a:latin typeface="Courier New" panose="02070309020205020404" pitchFamily="49" charset="0"/>
                <a:ea typeface="宋体" panose="02010600030101010101" pitchFamily="2" charset="-122"/>
              </a:rPr>
              <a:t>'</a:t>
            </a:r>
            <a:r>
              <a:rPr lang="en-US" altLang="zh-CN" sz="1800" dirty="0">
                <a:solidFill>
                  <a:srgbClr val="000000"/>
                </a:solidFill>
                <a:latin typeface="Courier New" panose="02070309020205020404" pitchFamily="49" charset="0"/>
                <a:ea typeface="宋体" panose="02010600030101010101" pitchFamily="2" charset="-122"/>
              </a:rPr>
              <a:t>)</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1" name="下箭头 10"/>
          <p:cNvSpPr/>
          <p:nvPr/>
        </p:nvSpPr>
        <p:spPr>
          <a:xfrm rot="16200000">
            <a:off x="6497552" y="4375471"/>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1E1BFBFC-8168-1953-8181-1D9657228AA6}"/>
              </a:ext>
            </a:extLst>
          </p:cNvPr>
          <p:cNvSpPr txBox="1"/>
          <p:nvPr/>
        </p:nvSpPr>
        <p:spPr>
          <a:xfrm>
            <a:off x="1287706" y="2065290"/>
            <a:ext cx="9560028" cy="1015663"/>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我们可以直接使用</a:t>
            </a:r>
            <a:r>
              <a:rPr lang="en-US" altLang="zh-CN" sz="2000" kern="0" dirty="0" err="1">
                <a:solidFill>
                  <a:srgbClr val="595959"/>
                </a:solidFill>
                <a:latin typeface="Microsoft YaHei" panose="020B0503020204020204" pitchFamily="34" charset="-122"/>
                <a:ea typeface="Microsoft YaHei" panose="020B0503020204020204" pitchFamily="34" charset="-122"/>
              </a:rPr>
              <a:t>distplot</a:t>
            </a:r>
            <a:r>
              <a:rPr lang="en-US" altLang="zh-CN" sz="2000" kern="0" dirty="0">
                <a:solidFill>
                  <a:srgbClr val="595959"/>
                </a:solidFill>
                <a:latin typeface="Microsoft YaHei" panose="020B0503020204020204" pitchFamily="34" charset="-122"/>
                <a:ea typeface="Microsoft YaHei" panose="020B0503020204020204" pitchFamily="34" charset="-122"/>
              </a:rPr>
              <a:t>()</a:t>
            </a:r>
            <a:r>
              <a:rPr lang="zh-CN" altLang="zh-CN" sz="2000" kern="0" dirty="0">
                <a:solidFill>
                  <a:srgbClr val="595959"/>
                </a:solidFill>
                <a:latin typeface="Microsoft YaHei" panose="020B0503020204020204" pitchFamily="34" charset="-122"/>
                <a:ea typeface="Microsoft YaHei" panose="020B0503020204020204" pitchFamily="34" charset="-122"/>
              </a:rPr>
              <a:t>函数绘制核密度估计曲线，只需要在使用该函数时</a:t>
            </a:r>
            <a:r>
              <a:rPr lang="zh-CN" altLang="zh-CN" sz="2000" kern="0" dirty="0">
                <a:solidFill>
                  <a:srgbClr val="1369B2"/>
                </a:solidFill>
                <a:latin typeface="Microsoft YaHei" panose="020B0503020204020204" pitchFamily="34" charset="-122"/>
                <a:ea typeface="Microsoft YaHei" panose="020B0503020204020204" pitchFamily="34" charset="-122"/>
              </a:rPr>
              <a:t>给</a:t>
            </a:r>
            <a:r>
              <a:rPr lang="en-US" altLang="zh-CN" sz="2000" kern="0" dirty="0">
                <a:solidFill>
                  <a:srgbClr val="1369B2"/>
                </a:solidFill>
                <a:latin typeface="Microsoft YaHei" panose="020B0503020204020204" pitchFamily="34" charset="-122"/>
                <a:ea typeface="Microsoft YaHei" panose="020B0503020204020204" pitchFamily="34" charset="-122"/>
              </a:rPr>
              <a:t>kind</a:t>
            </a:r>
            <a:r>
              <a:rPr lang="zh-CN" altLang="zh-CN" sz="2000" kern="0" dirty="0">
                <a:solidFill>
                  <a:srgbClr val="1369B2"/>
                </a:solidFill>
                <a:latin typeface="Microsoft YaHei" panose="020B0503020204020204" pitchFamily="34" charset="-122"/>
                <a:ea typeface="Microsoft YaHei" panose="020B0503020204020204" pitchFamily="34" charset="-122"/>
              </a:rPr>
              <a:t>参数传入值“</a:t>
            </a:r>
            <a:r>
              <a:rPr lang="en-US" altLang="zh-CN" sz="2000" kern="0" dirty="0" err="1">
                <a:solidFill>
                  <a:srgbClr val="1369B2"/>
                </a:solidFill>
                <a:latin typeface="Microsoft YaHei" panose="020B0503020204020204" pitchFamily="34" charset="-122"/>
                <a:ea typeface="Microsoft YaHei" panose="020B0503020204020204" pitchFamily="34" charset="-122"/>
              </a:rPr>
              <a:t>kde</a:t>
            </a:r>
            <a:r>
              <a:rPr lang="zh-CN" altLang="zh-CN" sz="2000" kern="0" dirty="0">
                <a:solidFill>
                  <a:srgbClr val="1369B2"/>
                </a:solidFill>
                <a:latin typeface="Microsoft YaHei" panose="020B0503020204020204" pitchFamily="34" charset="-122"/>
                <a:ea typeface="Microsoft YaHei" panose="020B0503020204020204" pitchFamily="34" charset="-122"/>
              </a:rPr>
              <a:t>”</a:t>
            </a:r>
            <a:r>
              <a:rPr lang="zh-CN" altLang="zh-CN" sz="2000" kern="0" dirty="0">
                <a:solidFill>
                  <a:srgbClr val="595959"/>
                </a:solidFill>
                <a:latin typeface="Microsoft YaHei" panose="020B0503020204020204" pitchFamily="34" charset="-122"/>
                <a:ea typeface="Microsoft YaHei" panose="020B0503020204020204" pitchFamily="34" charset="-122"/>
              </a:rPr>
              <a:t>，就可以根据数据绘制一条核密度估计曲线</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pic>
        <p:nvPicPr>
          <p:cNvPr id="14" name="图片 13" descr="C:\Users\itcast\AppData\Local\Microsoft\Windows\INetCache\Content.MSO\1F1DA2D7.tmp"/>
          <p:cNvPicPr/>
          <p:nvPr/>
        </p:nvPicPr>
        <p:blipFill>
          <a:blip r:embed="rId3">
            <a:extLst>
              <a:ext uri="{28A0092B-C50C-407E-A947-70E740481C1C}">
                <a14:useLocalDpi xmlns:a14="http://schemas.microsoft.com/office/drawing/2010/main" val="0"/>
              </a:ext>
            </a:extLst>
          </a:blip>
          <a:srcRect/>
          <a:stretch>
            <a:fillRect/>
          </a:stretch>
        </p:blipFill>
        <p:spPr bwMode="auto">
          <a:xfrm>
            <a:off x="7319342" y="3106105"/>
            <a:ext cx="3113994" cy="3107382"/>
          </a:xfrm>
          <a:prstGeom prst="rect">
            <a:avLst/>
          </a:prstGeom>
          <a:noFill/>
          <a:ln>
            <a:noFill/>
          </a:ln>
        </p:spPr>
      </p:pic>
      <p:sp>
        <p:nvSpPr>
          <p:cNvPr id="15" name="矩形: 圆角 139">
            <a:extLst>
              <a:ext uri="{FF2B5EF4-FFF2-40B4-BE49-F238E27FC236}">
                <a16:creationId xmlns:a16="http://schemas.microsoft.com/office/drawing/2014/main" id="{18096A58-1789-EEAE-4098-FE0F6DF9454A}"/>
              </a:ext>
            </a:extLst>
          </p:cNvPr>
          <p:cNvSpPr/>
          <p:nvPr/>
        </p:nvSpPr>
        <p:spPr>
          <a:xfrm>
            <a:off x="1276318" y="1406568"/>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单变量数据的分布</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Tree>
    <p:extLst>
      <p:ext uri="{BB962C8B-B14F-4D97-AF65-F5344CB8AC3E}">
        <p14:creationId xmlns:p14="http://schemas.microsoft.com/office/powerpoint/2010/main" val="3168848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ctr"/>
            <a:r>
              <a:rPr lang="zh-CN" altLang="zh-CN" sz="4800" b="1" dirty="0">
                <a:solidFill>
                  <a:srgbClr val="595959"/>
                </a:solidFill>
                <a:latin typeface="微软雅黑" panose="020B0503020204020204" pitchFamily="34" charset="-122"/>
                <a:ea typeface="微软雅黑" panose="020B0503020204020204" pitchFamily="34" charset="-122"/>
                <a:cs typeface="+mn-ea"/>
              </a:rPr>
              <a:t>数据可视化概述</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US" altLang="zh-CN" sz="5400" b="1" dirty="0">
                <a:solidFill>
                  <a:srgbClr val="FAFAFA"/>
                </a:solidFill>
                <a:latin typeface="微软雅黑" panose="020B0503020204020204" pitchFamily="34" charset="-122"/>
                <a:ea typeface="微软雅黑" panose="020B0503020204020204" pitchFamily="34" charset="-122"/>
                <a:cs typeface="+mn-ea"/>
              </a:rPr>
              <a:t>13.1</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可视化数据的分布</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361CAA81-0507-65DC-AD31-AFCAEBF8588E}"/>
              </a:ext>
            </a:extLst>
          </p:cNvPr>
          <p:cNvSpPr/>
          <p:nvPr/>
        </p:nvSpPr>
        <p:spPr>
          <a:xfrm>
            <a:off x="1276318" y="3204272"/>
            <a:ext cx="4962904" cy="2622907"/>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B9F3DCC8-58F8-42D9-C2A9-18C2C694DAF0}"/>
              </a:ext>
            </a:extLst>
          </p:cNvPr>
          <p:cNvSpPr txBox="1"/>
          <p:nvPr/>
        </p:nvSpPr>
        <p:spPr>
          <a:xfrm>
            <a:off x="1452630" y="3638562"/>
            <a:ext cx="4610280" cy="1754326"/>
          </a:xfrm>
          <a:prstGeom prst="rect">
            <a:avLst/>
          </a:prstGeom>
          <a:noFill/>
        </p:spPr>
        <p:txBody>
          <a:bodyPr wrap="square">
            <a:spAutoFit/>
          </a:bodyPr>
          <a:lstStyle/>
          <a:p>
            <a:r>
              <a:rPr lang="en-US" altLang="zh-CN" sz="1800" dirty="0">
                <a:solidFill>
                  <a:srgbClr val="000000"/>
                </a:solidFill>
                <a:latin typeface="Courier New" panose="02070309020205020404" pitchFamily="49" charset="0"/>
                <a:ea typeface="宋体" panose="02010600030101010101" pitchFamily="2" charset="-122"/>
              </a:rPr>
              <a:t>import </a:t>
            </a:r>
            <a:r>
              <a:rPr lang="en-US" altLang="zh-CN" sz="1800" dirty="0" err="1">
                <a:solidFill>
                  <a:srgbClr val="000000"/>
                </a:solidFill>
                <a:latin typeface="Courier New" panose="02070309020205020404" pitchFamily="49" charset="0"/>
                <a:ea typeface="宋体" panose="02010600030101010101" pitchFamily="2" charset="-122"/>
              </a:rPr>
              <a:t>seaborn</a:t>
            </a:r>
            <a:r>
              <a:rPr lang="en-US" altLang="zh-CN" sz="1800" dirty="0">
                <a:solidFill>
                  <a:srgbClr val="000000"/>
                </a:solidFill>
                <a:latin typeface="Courier New" panose="02070309020205020404" pitchFamily="49" charset="0"/>
                <a:ea typeface="宋体" panose="02010600030101010101" pitchFamily="2" charset="-122"/>
              </a:rPr>
              <a:t> as </a:t>
            </a:r>
            <a:r>
              <a:rPr lang="en-US" altLang="zh-CN" sz="1800" dirty="0" err="1">
                <a:solidFill>
                  <a:srgbClr val="000000"/>
                </a:solidFill>
                <a:latin typeface="Courier New" panose="02070309020205020404" pitchFamily="49" charset="0"/>
                <a:ea typeface="宋体" panose="02010600030101010101" pitchFamily="2" charset="-122"/>
              </a:rPr>
              <a:t>sns</a:t>
            </a:r>
            <a:endParaRPr lang="zh-CN" altLang="zh-CN" sz="1800" dirty="0">
              <a:solidFill>
                <a:srgbClr val="000000"/>
              </a:solidFill>
              <a:latin typeface="Courier New" panose="02070309020205020404" pitchFamily="49" charset="0"/>
              <a:ea typeface="宋体" panose="02010600030101010101" pitchFamily="2" charset="-122"/>
            </a:endParaRPr>
          </a:p>
          <a:p>
            <a:r>
              <a:rPr lang="en-US" altLang="zh-CN" sz="1800" dirty="0">
                <a:solidFill>
                  <a:srgbClr val="000000"/>
                </a:solidFill>
                <a:latin typeface="Courier New" panose="02070309020205020404" pitchFamily="49" charset="0"/>
                <a:ea typeface="宋体" panose="02010600030101010101" pitchFamily="2" charset="-122"/>
              </a:rPr>
              <a:t>tips = </a:t>
            </a:r>
            <a:r>
              <a:rPr lang="en-US" altLang="zh-CN" sz="1800" dirty="0" err="1">
                <a:solidFill>
                  <a:srgbClr val="000000"/>
                </a:solidFill>
                <a:latin typeface="Courier New" panose="02070309020205020404" pitchFamily="49" charset="0"/>
                <a:ea typeface="宋体" panose="02010600030101010101" pitchFamily="2" charset="-122"/>
              </a:rPr>
              <a:t>sns.load_dataset</a:t>
            </a:r>
            <a:r>
              <a:rPr lang="en-US" altLang="zh-CN" sz="1800" dirty="0">
                <a:solidFill>
                  <a:srgbClr val="000000"/>
                </a:solidFill>
                <a:latin typeface="Courier New" panose="02070309020205020404" pitchFamily="49" charset="0"/>
                <a:ea typeface="宋体" panose="02010600030101010101" pitchFamily="2" charset="-122"/>
              </a:rPr>
              <a:t>('tips', </a:t>
            </a:r>
            <a:r>
              <a:rPr lang="en-US" altLang="zh-CN" sz="1800" dirty="0" err="1">
                <a:solidFill>
                  <a:srgbClr val="000000"/>
                </a:solidFill>
                <a:latin typeface="Courier New" panose="02070309020205020404" pitchFamily="49" charset="0"/>
                <a:ea typeface="宋体" panose="02010600030101010101" pitchFamily="2" charset="-122"/>
              </a:rPr>
              <a:t>data_home</a:t>
            </a:r>
            <a:r>
              <a:rPr lang="en-US" altLang="zh-CN" sz="1800" dirty="0">
                <a:solidFill>
                  <a:srgbClr val="000000"/>
                </a:solidFill>
                <a:latin typeface="Courier New" panose="02070309020205020404" pitchFamily="49" charset="0"/>
                <a:ea typeface="宋体" panose="02010600030101010101" pitchFamily="2" charset="-122"/>
              </a:rPr>
              <a:t>='data/</a:t>
            </a:r>
            <a:r>
              <a:rPr lang="en-US" altLang="zh-CN" sz="1800" dirty="0" err="1">
                <a:solidFill>
                  <a:srgbClr val="000000"/>
                </a:solidFill>
                <a:latin typeface="Courier New" panose="02070309020205020404" pitchFamily="49" charset="0"/>
                <a:ea typeface="宋体" panose="02010600030101010101" pitchFamily="2" charset="-122"/>
              </a:rPr>
              <a:t>seaborn</a:t>
            </a:r>
            <a:r>
              <a:rPr lang="en-US" altLang="zh-CN" sz="1800" dirty="0">
                <a:solidFill>
                  <a:srgbClr val="000000"/>
                </a:solidFill>
                <a:latin typeface="Courier New" panose="02070309020205020404" pitchFamily="49" charset="0"/>
                <a:ea typeface="宋体" panose="02010600030101010101" pitchFamily="2" charset="-122"/>
              </a:rPr>
              <a:t>-data')</a:t>
            </a:r>
            <a:endParaRPr lang="zh-CN" altLang="zh-CN" sz="1800" dirty="0">
              <a:solidFill>
                <a:srgbClr val="000000"/>
              </a:solidFill>
              <a:latin typeface="Courier New" panose="02070309020205020404" pitchFamily="49" charset="0"/>
              <a:ea typeface="宋体" panose="02010600030101010101" pitchFamily="2" charset="-122"/>
            </a:endParaRPr>
          </a:p>
          <a:p>
            <a:r>
              <a:rPr lang="en-US" altLang="zh-CN" sz="1800" dirty="0">
                <a:solidFill>
                  <a:srgbClr val="000000"/>
                </a:solidFill>
                <a:latin typeface="Courier New" panose="02070309020205020404" pitchFamily="49" charset="0"/>
                <a:ea typeface="宋体" panose="02010600030101010101" pitchFamily="2" charset="-122"/>
              </a:rPr>
              <a:t># </a:t>
            </a:r>
            <a:r>
              <a:rPr lang="zh-CN" altLang="zh-CN" sz="1800" dirty="0">
                <a:solidFill>
                  <a:srgbClr val="000000"/>
                </a:solidFill>
                <a:latin typeface="Courier New" panose="02070309020205020404" pitchFamily="49" charset="0"/>
                <a:ea typeface="宋体" panose="02010600030101010101" pitchFamily="2" charset="-122"/>
              </a:rPr>
              <a:t>绘制核密度估计曲线，显示密度观察条</a:t>
            </a:r>
          </a:p>
          <a:p>
            <a:r>
              <a:rPr lang="en-US" altLang="zh-CN" sz="1800" dirty="0" err="1">
                <a:solidFill>
                  <a:srgbClr val="000000"/>
                </a:solidFill>
                <a:latin typeface="Courier New" panose="02070309020205020404" pitchFamily="49" charset="0"/>
                <a:ea typeface="宋体" panose="02010600030101010101" pitchFamily="2" charset="-122"/>
              </a:rPr>
              <a:t>sns.displot</a:t>
            </a:r>
            <a:r>
              <a:rPr lang="en-US" altLang="zh-CN" sz="1800" dirty="0">
                <a:solidFill>
                  <a:srgbClr val="000000"/>
                </a:solidFill>
                <a:latin typeface="Courier New" panose="02070309020205020404" pitchFamily="49" charset="0"/>
                <a:ea typeface="宋体" panose="02010600030101010101" pitchFamily="2" charset="-122"/>
              </a:rPr>
              <a:t>(tips['</a:t>
            </a:r>
            <a:r>
              <a:rPr lang="en-US" altLang="zh-CN" sz="1800" dirty="0" err="1">
                <a:solidFill>
                  <a:srgbClr val="000000"/>
                </a:solidFill>
                <a:latin typeface="Courier New" panose="02070309020205020404" pitchFamily="49" charset="0"/>
                <a:ea typeface="宋体" panose="02010600030101010101" pitchFamily="2" charset="-122"/>
              </a:rPr>
              <a:t>total_bill</a:t>
            </a:r>
            <a:r>
              <a:rPr lang="en-US" altLang="zh-CN" sz="1800" dirty="0">
                <a:solidFill>
                  <a:srgbClr val="000000"/>
                </a:solidFill>
                <a:latin typeface="Courier New" panose="02070309020205020404" pitchFamily="49" charset="0"/>
                <a:ea typeface="宋体" panose="02010600030101010101" pitchFamily="2" charset="-122"/>
              </a:rPr>
              <a:t>'], kind='</a:t>
            </a:r>
            <a:r>
              <a:rPr lang="en-US" altLang="zh-CN" sz="1800" dirty="0" err="1">
                <a:solidFill>
                  <a:srgbClr val="000000"/>
                </a:solidFill>
                <a:latin typeface="Courier New" panose="02070309020205020404" pitchFamily="49" charset="0"/>
                <a:ea typeface="宋体" panose="02010600030101010101" pitchFamily="2" charset="-122"/>
              </a:rPr>
              <a:t>kde</a:t>
            </a:r>
            <a:r>
              <a:rPr lang="en-US" altLang="zh-CN" sz="1800" dirty="0">
                <a:solidFill>
                  <a:srgbClr val="000000"/>
                </a:solidFill>
                <a:latin typeface="Courier New" panose="02070309020205020404" pitchFamily="49" charset="0"/>
                <a:ea typeface="宋体" panose="02010600030101010101" pitchFamily="2" charset="-122"/>
              </a:rPr>
              <a:t>', </a:t>
            </a:r>
            <a:r>
              <a:rPr lang="en-US" altLang="zh-CN" sz="1800" b="1" dirty="0">
                <a:solidFill>
                  <a:srgbClr val="1369B2"/>
                </a:solidFill>
                <a:latin typeface="Courier New" panose="02070309020205020404" pitchFamily="49" charset="0"/>
                <a:ea typeface="宋体" panose="02010600030101010101" pitchFamily="2" charset="-122"/>
              </a:rPr>
              <a:t>rug=True</a:t>
            </a:r>
            <a:r>
              <a:rPr lang="en-US" altLang="zh-CN" sz="1800" dirty="0">
                <a:solidFill>
                  <a:srgbClr val="000000"/>
                </a:solidFill>
                <a:latin typeface="Courier New" panose="02070309020205020404" pitchFamily="49" charset="0"/>
                <a:ea typeface="宋体" panose="02010600030101010101" pitchFamily="2" charset="-122"/>
              </a:rPr>
              <a:t>)</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1" name="下箭头 10"/>
          <p:cNvSpPr/>
          <p:nvPr/>
        </p:nvSpPr>
        <p:spPr>
          <a:xfrm rot="16200000">
            <a:off x="6497552" y="4267112"/>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1E1BFBFC-8168-1953-8181-1D9657228AA6}"/>
              </a:ext>
            </a:extLst>
          </p:cNvPr>
          <p:cNvSpPr txBox="1"/>
          <p:nvPr/>
        </p:nvSpPr>
        <p:spPr>
          <a:xfrm>
            <a:off x="1287706" y="2065290"/>
            <a:ext cx="9560028" cy="1015663"/>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我们还可以在核密度估计曲线</a:t>
            </a:r>
            <a:r>
              <a:rPr lang="zh-CN" altLang="en-US" sz="2000" kern="0" dirty="0">
                <a:solidFill>
                  <a:srgbClr val="595959"/>
                </a:solidFill>
                <a:latin typeface="Microsoft YaHei" panose="020B0503020204020204" pitchFamily="34" charset="-122"/>
                <a:ea typeface="Microsoft YaHei" panose="020B0503020204020204" pitchFamily="34" charset="-122"/>
              </a:rPr>
              <a:t>图中</a:t>
            </a:r>
            <a:r>
              <a:rPr lang="zh-CN" altLang="zh-CN" sz="2000" kern="0" dirty="0">
                <a:solidFill>
                  <a:srgbClr val="595959"/>
                </a:solidFill>
                <a:latin typeface="Microsoft YaHei" panose="020B0503020204020204" pitchFamily="34" charset="-122"/>
                <a:ea typeface="Microsoft YaHei" panose="020B0503020204020204" pitchFamily="34" charset="-122"/>
              </a:rPr>
              <a:t>显示密度观察条，</a:t>
            </a:r>
            <a:r>
              <a:rPr lang="zh-CN" altLang="en-US" sz="2000" kern="0" dirty="0">
                <a:solidFill>
                  <a:srgbClr val="595959"/>
                </a:solidFill>
                <a:latin typeface="Microsoft YaHei" panose="020B0503020204020204" pitchFamily="34" charset="-122"/>
                <a:ea typeface="Microsoft YaHei" panose="020B0503020204020204" pitchFamily="34" charset="-122"/>
              </a:rPr>
              <a:t>只</a:t>
            </a:r>
            <a:r>
              <a:rPr lang="zh-CN" altLang="zh-CN" sz="2000" kern="0" dirty="0">
                <a:solidFill>
                  <a:srgbClr val="595959"/>
                </a:solidFill>
                <a:latin typeface="Microsoft YaHei" panose="020B0503020204020204" pitchFamily="34" charset="-122"/>
                <a:ea typeface="Microsoft YaHei" panose="020B0503020204020204" pitchFamily="34" charset="-122"/>
              </a:rPr>
              <a:t>需要在</a:t>
            </a:r>
            <a:r>
              <a:rPr lang="zh-CN" altLang="zh-CN" sz="2000" kern="0" dirty="0">
                <a:solidFill>
                  <a:srgbClr val="1369B2"/>
                </a:solidFill>
                <a:latin typeface="Microsoft YaHei" panose="020B0503020204020204" pitchFamily="34" charset="-122"/>
                <a:ea typeface="Microsoft YaHei" panose="020B0503020204020204" pitchFamily="34" charset="-122"/>
              </a:rPr>
              <a:t>调用</a:t>
            </a:r>
            <a:r>
              <a:rPr lang="en-US" altLang="zh-CN" sz="2000" kern="0" dirty="0" err="1">
                <a:solidFill>
                  <a:srgbClr val="1369B2"/>
                </a:solidFill>
                <a:latin typeface="Microsoft YaHei" panose="020B0503020204020204" pitchFamily="34" charset="-122"/>
                <a:ea typeface="Microsoft YaHei" panose="020B0503020204020204" pitchFamily="34" charset="-122"/>
              </a:rPr>
              <a:t>distplot</a:t>
            </a:r>
            <a:r>
              <a:rPr lang="en-US" altLang="zh-CN" sz="2000" kern="0" dirty="0">
                <a:solidFill>
                  <a:srgbClr val="1369B2"/>
                </a:solidFill>
                <a:latin typeface="Microsoft YaHei" panose="020B0503020204020204" pitchFamily="34" charset="-122"/>
                <a:ea typeface="Microsoft YaHei" panose="020B0503020204020204" pitchFamily="34" charset="-122"/>
              </a:rPr>
              <a:t>()</a:t>
            </a:r>
            <a:r>
              <a:rPr lang="zh-CN" altLang="zh-CN" sz="2000" kern="0" dirty="0">
                <a:solidFill>
                  <a:srgbClr val="1369B2"/>
                </a:solidFill>
                <a:latin typeface="Microsoft YaHei" panose="020B0503020204020204" pitchFamily="34" charset="-122"/>
                <a:ea typeface="Microsoft YaHei" panose="020B0503020204020204" pitchFamily="34" charset="-122"/>
              </a:rPr>
              <a:t>函数时给</a:t>
            </a:r>
            <a:r>
              <a:rPr lang="en-US" altLang="zh-CN" sz="2000" kern="0" dirty="0">
                <a:solidFill>
                  <a:srgbClr val="1369B2"/>
                </a:solidFill>
                <a:latin typeface="Microsoft YaHei" panose="020B0503020204020204" pitchFamily="34" charset="-122"/>
                <a:ea typeface="Microsoft YaHei" panose="020B0503020204020204" pitchFamily="34" charset="-122"/>
              </a:rPr>
              <a:t>rug</a:t>
            </a:r>
            <a:r>
              <a:rPr lang="zh-CN" altLang="zh-CN" sz="2000" kern="0" dirty="0">
                <a:solidFill>
                  <a:srgbClr val="1369B2"/>
                </a:solidFill>
                <a:latin typeface="Microsoft YaHei" panose="020B0503020204020204" pitchFamily="34" charset="-122"/>
                <a:ea typeface="Microsoft YaHei" panose="020B0503020204020204" pitchFamily="34" charset="-122"/>
              </a:rPr>
              <a:t>参数传入值</a:t>
            </a:r>
            <a:r>
              <a:rPr lang="en-US" altLang="zh-CN" sz="2000" kern="0" dirty="0">
                <a:solidFill>
                  <a:srgbClr val="1369B2"/>
                </a:solidFill>
                <a:latin typeface="Microsoft YaHei" panose="020B0503020204020204" pitchFamily="34" charset="-122"/>
                <a:ea typeface="Microsoft YaHei" panose="020B0503020204020204" pitchFamily="34" charset="-122"/>
              </a:rPr>
              <a:t>True</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pic>
        <p:nvPicPr>
          <p:cNvPr id="9" name="图片 8" descr="C:\Users\itcast\AppData\Local\Microsoft\Windows\INetCache\Content.MSO\213729FD.tmp"/>
          <p:cNvPicPr/>
          <p:nvPr/>
        </p:nvPicPr>
        <p:blipFill>
          <a:blip r:embed="rId3">
            <a:extLst>
              <a:ext uri="{28A0092B-C50C-407E-A947-70E740481C1C}">
                <a14:useLocalDpi xmlns:a14="http://schemas.microsoft.com/office/drawing/2010/main" val="0"/>
              </a:ext>
            </a:extLst>
          </a:blip>
          <a:srcRect/>
          <a:stretch>
            <a:fillRect/>
          </a:stretch>
        </p:blipFill>
        <p:spPr bwMode="auto">
          <a:xfrm>
            <a:off x="7063608" y="2781721"/>
            <a:ext cx="3640110" cy="3632365"/>
          </a:xfrm>
          <a:prstGeom prst="rect">
            <a:avLst/>
          </a:prstGeom>
          <a:noFill/>
          <a:ln>
            <a:noFill/>
          </a:ln>
        </p:spPr>
      </p:pic>
      <p:sp>
        <p:nvSpPr>
          <p:cNvPr id="10" name="矩形: 圆角 139">
            <a:extLst>
              <a:ext uri="{FF2B5EF4-FFF2-40B4-BE49-F238E27FC236}">
                <a16:creationId xmlns:a16="http://schemas.microsoft.com/office/drawing/2014/main" id="{18096A58-1789-EEAE-4098-FE0F6DF9454A}"/>
              </a:ext>
            </a:extLst>
          </p:cNvPr>
          <p:cNvSpPr/>
          <p:nvPr/>
        </p:nvSpPr>
        <p:spPr>
          <a:xfrm>
            <a:off x="1276318" y="1406568"/>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单变量数据的分布</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Tree>
    <p:extLst>
      <p:ext uri="{BB962C8B-B14F-4D97-AF65-F5344CB8AC3E}">
        <p14:creationId xmlns:p14="http://schemas.microsoft.com/office/powerpoint/2010/main" val="2710072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可视化数据的分布</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矩形: 圆角 139">
            <a:extLst>
              <a:ext uri="{FF2B5EF4-FFF2-40B4-BE49-F238E27FC236}">
                <a16:creationId xmlns:a16="http://schemas.microsoft.com/office/drawing/2014/main" id="{18096A58-1789-EEAE-4098-FE0F6DF9454A}"/>
              </a:ext>
            </a:extLst>
          </p:cNvPr>
          <p:cNvSpPr/>
          <p:nvPr/>
        </p:nvSpPr>
        <p:spPr>
          <a:xfrm>
            <a:off x="1276318" y="1406568"/>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双变量数据的分布</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4" name="矩形 13"/>
          <p:cNvSpPr/>
          <p:nvPr/>
        </p:nvSpPr>
        <p:spPr>
          <a:xfrm>
            <a:off x="5375126" y="3149235"/>
            <a:ext cx="5175603" cy="1795043"/>
          </a:xfrm>
          <a:prstGeom prst="rect">
            <a:avLst/>
          </a:prstGeom>
        </p:spPr>
        <p:txBody>
          <a:bodyPr wrap="square">
            <a:spAutoFit/>
          </a:bodyPr>
          <a:lstStyle/>
          <a:p>
            <a:pPr>
              <a:lnSpc>
                <a:spcPct val="150000"/>
              </a:lnSpc>
            </a:pPr>
            <a:r>
              <a:rPr lang="zh-CN" altLang="zh-CN" sz="19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在</a:t>
            </a:r>
            <a:r>
              <a:rPr lang="en-US" altLang="zh-CN" sz="1900" kern="0" dirty="0" err="1">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Seaborn</a:t>
            </a:r>
            <a:r>
              <a:rPr lang="zh-CN" altLang="zh-CN" sz="19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中，</a:t>
            </a:r>
            <a:r>
              <a:rPr lang="en-US" altLang="zh-CN" sz="19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jointplot()</a:t>
            </a:r>
            <a:r>
              <a:rPr lang="zh-CN" altLang="zh-CN" sz="19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函数用于绘制散点图、二维直方图、二维密度图</a:t>
            </a:r>
            <a:r>
              <a:rPr lang="zh-CN" altLang="zh-CN" sz="19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，以反映两个变量之间的关系，以及每个变量在单独坐标轴上的分布情况。</a:t>
            </a: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606" y="1718861"/>
            <a:ext cx="4519245" cy="4519245"/>
          </a:xfrm>
          <a:prstGeom prst="rect">
            <a:avLst/>
          </a:prstGeom>
        </p:spPr>
      </p:pic>
    </p:spTree>
    <p:extLst>
      <p:ext uri="{BB962C8B-B14F-4D97-AF65-F5344CB8AC3E}">
        <p14:creationId xmlns:p14="http://schemas.microsoft.com/office/powerpoint/2010/main" val="431434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可视化数据的分布</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361CAA81-0507-65DC-AD31-AFCAEBF8588E}"/>
              </a:ext>
            </a:extLst>
          </p:cNvPr>
          <p:cNvSpPr/>
          <p:nvPr/>
        </p:nvSpPr>
        <p:spPr>
          <a:xfrm>
            <a:off x="1276318" y="3204272"/>
            <a:ext cx="4962904" cy="2622907"/>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B9F3DCC8-58F8-42D9-C2A9-18C2C694DAF0}"/>
              </a:ext>
            </a:extLst>
          </p:cNvPr>
          <p:cNvSpPr txBox="1"/>
          <p:nvPr/>
        </p:nvSpPr>
        <p:spPr>
          <a:xfrm>
            <a:off x="1452630" y="3638562"/>
            <a:ext cx="4610280" cy="1754326"/>
          </a:xfrm>
          <a:prstGeom prst="rect">
            <a:avLst/>
          </a:prstGeom>
          <a:noFill/>
        </p:spPr>
        <p:txBody>
          <a:bodyPr wrap="square">
            <a:spAutoFit/>
          </a:bodyPr>
          <a:lstStyle/>
          <a:p>
            <a:r>
              <a:rPr lang="en-US" altLang="zh-CN" sz="1800" dirty="0">
                <a:solidFill>
                  <a:srgbClr val="000000"/>
                </a:solidFill>
                <a:latin typeface="Courier New" panose="02070309020205020404" pitchFamily="49" charset="0"/>
                <a:ea typeface="宋体" panose="02010600030101010101" pitchFamily="2" charset="-122"/>
              </a:rPr>
              <a:t>import </a:t>
            </a:r>
            <a:r>
              <a:rPr lang="en-US" altLang="zh-CN" sz="1800" dirty="0" err="1">
                <a:solidFill>
                  <a:srgbClr val="000000"/>
                </a:solidFill>
                <a:latin typeface="Courier New" panose="02070309020205020404" pitchFamily="49" charset="0"/>
                <a:ea typeface="宋体" panose="02010600030101010101" pitchFamily="2" charset="-122"/>
              </a:rPr>
              <a:t>seaborn</a:t>
            </a:r>
            <a:r>
              <a:rPr lang="en-US" altLang="zh-CN" sz="1800" dirty="0">
                <a:solidFill>
                  <a:srgbClr val="000000"/>
                </a:solidFill>
                <a:latin typeface="Courier New" panose="02070309020205020404" pitchFamily="49" charset="0"/>
                <a:ea typeface="宋体" panose="02010600030101010101" pitchFamily="2" charset="-122"/>
              </a:rPr>
              <a:t> as </a:t>
            </a:r>
            <a:r>
              <a:rPr lang="en-US" altLang="zh-CN" sz="1800" dirty="0" err="1">
                <a:solidFill>
                  <a:srgbClr val="000000"/>
                </a:solidFill>
                <a:latin typeface="Courier New" panose="02070309020205020404" pitchFamily="49" charset="0"/>
                <a:ea typeface="宋体" panose="02010600030101010101" pitchFamily="2" charset="-122"/>
              </a:rPr>
              <a:t>sns</a:t>
            </a:r>
            <a:endParaRPr lang="zh-CN" altLang="zh-CN" sz="1800" dirty="0">
              <a:solidFill>
                <a:srgbClr val="000000"/>
              </a:solidFill>
              <a:latin typeface="Courier New" panose="02070309020205020404" pitchFamily="49" charset="0"/>
              <a:ea typeface="宋体" panose="02010600030101010101" pitchFamily="2" charset="-122"/>
            </a:endParaRPr>
          </a:p>
          <a:p>
            <a:r>
              <a:rPr lang="en-US" altLang="zh-CN" sz="1800" dirty="0">
                <a:solidFill>
                  <a:srgbClr val="000000"/>
                </a:solidFill>
                <a:latin typeface="Courier New" panose="02070309020205020404" pitchFamily="49" charset="0"/>
                <a:ea typeface="宋体" panose="02010600030101010101" pitchFamily="2" charset="-122"/>
              </a:rPr>
              <a:t>tips = </a:t>
            </a:r>
            <a:r>
              <a:rPr lang="en-US" altLang="zh-CN" sz="1800" dirty="0" err="1">
                <a:solidFill>
                  <a:srgbClr val="000000"/>
                </a:solidFill>
                <a:latin typeface="Courier New" panose="02070309020205020404" pitchFamily="49" charset="0"/>
                <a:ea typeface="宋体" panose="02010600030101010101" pitchFamily="2" charset="-122"/>
              </a:rPr>
              <a:t>sns.load_dataset</a:t>
            </a:r>
            <a:r>
              <a:rPr lang="en-US" altLang="zh-CN" sz="1800" dirty="0">
                <a:solidFill>
                  <a:srgbClr val="000000"/>
                </a:solidFill>
                <a:latin typeface="Courier New" panose="02070309020205020404" pitchFamily="49" charset="0"/>
                <a:ea typeface="宋体" panose="02010600030101010101" pitchFamily="2" charset="-122"/>
              </a:rPr>
              <a:t>('tips', </a:t>
            </a:r>
            <a:r>
              <a:rPr lang="en-US" altLang="zh-CN" sz="1800" dirty="0" err="1">
                <a:solidFill>
                  <a:srgbClr val="000000"/>
                </a:solidFill>
                <a:latin typeface="Courier New" panose="02070309020205020404" pitchFamily="49" charset="0"/>
                <a:ea typeface="宋体" panose="02010600030101010101" pitchFamily="2" charset="-122"/>
              </a:rPr>
              <a:t>data_home</a:t>
            </a:r>
            <a:r>
              <a:rPr lang="en-US" altLang="zh-CN" sz="1800" dirty="0">
                <a:solidFill>
                  <a:srgbClr val="000000"/>
                </a:solidFill>
                <a:latin typeface="Courier New" panose="02070309020205020404" pitchFamily="49" charset="0"/>
                <a:ea typeface="宋体" panose="02010600030101010101" pitchFamily="2" charset="-122"/>
              </a:rPr>
              <a:t>='data/</a:t>
            </a:r>
            <a:r>
              <a:rPr lang="en-US" altLang="zh-CN" sz="1800" dirty="0" err="1">
                <a:solidFill>
                  <a:srgbClr val="000000"/>
                </a:solidFill>
                <a:latin typeface="Courier New" panose="02070309020205020404" pitchFamily="49" charset="0"/>
                <a:ea typeface="宋体" panose="02010600030101010101" pitchFamily="2" charset="-122"/>
              </a:rPr>
              <a:t>seaborn</a:t>
            </a:r>
            <a:r>
              <a:rPr lang="en-US" altLang="zh-CN" sz="1800" dirty="0">
                <a:solidFill>
                  <a:srgbClr val="000000"/>
                </a:solidFill>
                <a:latin typeface="Courier New" panose="02070309020205020404" pitchFamily="49" charset="0"/>
                <a:ea typeface="宋体" panose="02010600030101010101" pitchFamily="2" charset="-122"/>
              </a:rPr>
              <a:t>-data')</a:t>
            </a:r>
            <a:endParaRPr lang="zh-CN" altLang="zh-CN" sz="1800" dirty="0">
              <a:solidFill>
                <a:srgbClr val="000000"/>
              </a:solidFill>
              <a:latin typeface="Courier New" panose="02070309020205020404" pitchFamily="49" charset="0"/>
              <a:ea typeface="宋体" panose="02010600030101010101" pitchFamily="2" charset="-122"/>
            </a:endParaRPr>
          </a:p>
          <a:p>
            <a:r>
              <a:rPr lang="en-US" altLang="zh-CN" sz="1800" dirty="0">
                <a:solidFill>
                  <a:srgbClr val="000000"/>
                </a:solidFill>
                <a:latin typeface="Courier New" panose="02070309020205020404" pitchFamily="49" charset="0"/>
                <a:ea typeface="宋体" panose="02010600030101010101" pitchFamily="2" charset="-122"/>
              </a:rPr>
              <a:t># </a:t>
            </a:r>
            <a:r>
              <a:rPr lang="zh-CN" altLang="zh-CN" sz="1800" dirty="0">
                <a:solidFill>
                  <a:srgbClr val="000000"/>
                </a:solidFill>
                <a:latin typeface="Courier New" panose="02070309020205020404" pitchFamily="49" charset="0"/>
                <a:ea typeface="宋体" panose="02010600030101010101" pitchFamily="2" charset="-122"/>
              </a:rPr>
              <a:t>绘制散点图</a:t>
            </a:r>
          </a:p>
          <a:p>
            <a:r>
              <a:rPr lang="en-US" altLang="zh-CN" sz="1800" dirty="0" err="1">
                <a:solidFill>
                  <a:srgbClr val="000000"/>
                </a:solidFill>
                <a:latin typeface="Courier New" panose="02070309020205020404" pitchFamily="49" charset="0"/>
                <a:ea typeface="宋体" panose="02010600030101010101" pitchFamily="2" charset="-122"/>
              </a:rPr>
              <a:t>sns.</a:t>
            </a:r>
            <a:r>
              <a:rPr lang="en-US" altLang="zh-CN" sz="1800" b="1" dirty="0" err="1">
                <a:solidFill>
                  <a:srgbClr val="1369B2"/>
                </a:solidFill>
                <a:latin typeface="Courier New" panose="02070309020205020404" pitchFamily="49" charset="0"/>
                <a:ea typeface="宋体" panose="02010600030101010101" pitchFamily="2" charset="-122"/>
              </a:rPr>
              <a:t>jointplot</a:t>
            </a:r>
            <a:r>
              <a:rPr lang="en-US" altLang="zh-CN" sz="1800" b="1" dirty="0">
                <a:solidFill>
                  <a:srgbClr val="1369B2"/>
                </a:solidFill>
                <a:latin typeface="Courier New" panose="02070309020205020404" pitchFamily="49" charset="0"/>
                <a:ea typeface="宋体" panose="02010600030101010101" pitchFamily="2" charset="-122"/>
              </a:rPr>
              <a:t>(x='</a:t>
            </a:r>
            <a:r>
              <a:rPr lang="en-US" altLang="zh-CN" sz="1800" b="1" dirty="0" err="1">
                <a:solidFill>
                  <a:srgbClr val="1369B2"/>
                </a:solidFill>
                <a:latin typeface="Courier New" panose="02070309020205020404" pitchFamily="49" charset="0"/>
                <a:ea typeface="宋体" panose="02010600030101010101" pitchFamily="2" charset="-122"/>
              </a:rPr>
              <a:t>total_bill</a:t>
            </a:r>
            <a:r>
              <a:rPr lang="en-US" altLang="zh-CN" sz="1800" b="1" dirty="0">
                <a:solidFill>
                  <a:srgbClr val="1369B2"/>
                </a:solidFill>
                <a:latin typeface="Courier New" panose="02070309020205020404" pitchFamily="49" charset="0"/>
                <a:ea typeface="宋体" panose="02010600030101010101" pitchFamily="2" charset="-122"/>
              </a:rPr>
              <a:t>', y='tip', data=tips)</a:t>
            </a:r>
            <a:endParaRPr lang="zh-CN" altLang="zh-CN" sz="1800" b="1" dirty="0">
              <a:solidFill>
                <a:srgbClr val="1369B2"/>
              </a:solidFill>
              <a:latin typeface="Courier New" panose="02070309020205020404" pitchFamily="49" charset="0"/>
              <a:ea typeface="宋体" panose="02010600030101010101" pitchFamily="2" charset="-122"/>
            </a:endParaRPr>
          </a:p>
        </p:txBody>
      </p:sp>
      <p:sp>
        <p:nvSpPr>
          <p:cNvPr id="11" name="下箭头 10"/>
          <p:cNvSpPr/>
          <p:nvPr/>
        </p:nvSpPr>
        <p:spPr>
          <a:xfrm rot="16200000">
            <a:off x="6497552" y="4267112"/>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139">
            <a:extLst>
              <a:ext uri="{FF2B5EF4-FFF2-40B4-BE49-F238E27FC236}">
                <a16:creationId xmlns:a16="http://schemas.microsoft.com/office/drawing/2014/main" id="{18096A58-1789-EEAE-4098-FE0F6DF9454A}"/>
              </a:ext>
            </a:extLst>
          </p:cNvPr>
          <p:cNvSpPr/>
          <p:nvPr/>
        </p:nvSpPr>
        <p:spPr>
          <a:xfrm>
            <a:off x="1276318" y="1406568"/>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双变量数据的分布</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3" name="文本框 12">
            <a:extLst>
              <a:ext uri="{FF2B5EF4-FFF2-40B4-BE49-F238E27FC236}">
                <a16:creationId xmlns:a16="http://schemas.microsoft.com/office/drawing/2014/main" id="{44D2FD6C-003F-F869-7647-9C0767F43D17}"/>
              </a:ext>
            </a:extLst>
          </p:cNvPr>
          <p:cNvSpPr txBox="1"/>
          <p:nvPr/>
        </p:nvSpPr>
        <p:spPr>
          <a:xfrm>
            <a:off x="1355884" y="2182637"/>
            <a:ext cx="2198038"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1.</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绘制散点图</a:t>
            </a:r>
            <a:endParaRPr lang="zh-CN" altLang="en-US" b="1" dirty="0">
              <a:latin typeface="黑体" panose="02010609060101010101" pitchFamily="49" charset="-122"/>
              <a:ea typeface="黑体" panose="02010609060101010101" pitchFamily="49" charset="-122"/>
              <a:cs typeface="+mn-ea"/>
              <a:sym typeface="+mn-lt"/>
            </a:endParaRPr>
          </a:p>
        </p:txBody>
      </p:sp>
      <p:pic>
        <p:nvPicPr>
          <p:cNvPr id="14" name="图片 13" descr="C:\Users\itcast\AppData\Local\Microsoft\Windows\INetCache\Content.MSO\F4A4E4F1.tmp"/>
          <p:cNvPicPr/>
          <p:nvPr/>
        </p:nvPicPr>
        <p:blipFill>
          <a:blip r:embed="rId3">
            <a:extLst>
              <a:ext uri="{28A0092B-C50C-407E-A947-70E740481C1C}">
                <a14:useLocalDpi xmlns:a14="http://schemas.microsoft.com/office/drawing/2010/main" val="0"/>
              </a:ext>
            </a:extLst>
          </a:blip>
          <a:srcRect/>
          <a:stretch>
            <a:fillRect/>
          </a:stretch>
        </p:blipFill>
        <p:spPr bwMode="auto">
          <a:xfrm>
            <a:off x="7247334" y="1969391"/>
            <a:ext cx="4216174" cy="4245603"/>
          </a:xfrm>
          <a:prstGeom prst="rect">
            <a:avLst/>
          </a:prstGeom>
          <a:noFill/>
          <a:ln>
            <a:noFill/>
          </a:ln>
        </p:spPr>
      </p:pic>
    </p:spTree>
    <p:extLst>
      <p:ext uri="{BB962C8B-B14F-4D97-AF65-F5344CB8AC3E}">
        <p14:creationId xmlns:p14="http://schemas.microsoft.com/office/powerpoint/2010/main" val="4004088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可视化数据的分布</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矩形: 圆角 139">
            <a:extLst>
              <a:ext uri="{FF2B5EF4-FFF2-40B4-BE49-F238E27FC236}">
                <a16:creationId xmlns:a16="http://schemas.microsoft.com/office/drawing/2014/main" id="{18096A58-1789-EEAE-4098-FE0F6DF9454A}"/>
              </a:ext>
            </a:extLst>
          </p:cNvPr>
          <p:cNvSpPr/>
          <p:nvPr/>
        </p:nvSpPr>
        <p:spPr>
          <a:xfrm>
            <a:off x="1276318" y="1406568"/>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双变量数据的分布</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3" name="文本框 12">
            <a:extLst>
              <a:ext uri="{FF2B5EF4-FFF2-40B4-BE49-F238E27FC236}">
                <a16:creationId xmlns:a16="http://schemas.microsoft.com/office/drawing/2014/main" id="{44D2FD6C-003F-F869-7647-9C0767F43D17}"/>
              </a:ext>
            </a:extLst>
          </p:cNvPr>
          <p:cNvSpPr txBox="1"/>
          <p:nvPr/>
        </p:nvSpPr>
        <p:spPr>
          <a:xfrm>
            <a:off x="1355884" y="2182637"/>
            <a:ext cx="3744936"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2.</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绘制六边形二维直方图</a:t>
            </a:r>
            <a:endParaRPr lang="zh-CN" altLang="en-US" b="1" dirty="0">
              <a:latin typeface="黑体" panose="02010609060101010101" pitchFamily="49" charset="-122"/>
              <a:ea typeface="黑体" panose="02010609060101010101" pitchFamily="49" charset="-122"/>
              <a:cs typeface="+mn-ea"/>
              <a:sym typeface="+mn-lt"/>
            </a:endParaRPr>
          </a:p>
        </p:txBody>
      </p:sp>
      <p:sp>
        <p:nvSpPr>
          <p:cNvPr id="12" name="矩形 11"/>
          <p:cNvSpPr/>
          <p:nvPr/>
        </p:nvSpPr>
        <p:spPr>
          <a:xfrm>
            <a:off x="5447134" y="3366576"/>
            <a:ext cx="5103595" cy="1477328"/>
          </a:xfrm>
          <a:prstGeom prst="rect">
            <a:avLst/>
          </a:prstGeom>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六边形二维直方图的效果类似于蜂巢的形状，它主要用于</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显示落在六边形区域内的观察值的计数</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，适用于数量较大的数据集。</a:t>
            </a: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606" y="1845618"/>
            <a:ext cx="4519245" cy="4519245"/>
          </a:xfrm>
          <a:prstGeom prst="rect">
            <a:avLst/>
          </a:prstGeom>
        </p:spPr>
      </p:pic>
    </p:spTree>
    <p:extLst>
      <p:ext uri="{BB962C8B-B14F-4D97-AF65-F5344CB8AC3E}">
        <p14:creationId xmlns:p14="http://schemas.microsoft.com/office/powerpoint/2010/main" val="1040990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可视化数据的分布</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361CAA81-0507-65DC-AD31-AFCAEBF8588E}"/>
              </a:ext>
            </a:extLst>
          </p:cNvPr>
          <p:cNvSpPr/>
          <p:nvPr/>
        </p:nvSpPr>
        <p:spPr>
          <a:xfrm>
            <a:off x="1276318" y="4276845"/>
            <a:ext cx="4962904" cy="1425476"/>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B9F3DCC8-58F8-42D9-C2A9-18C2C694DAF0}"/>
              </a:ext>
            </a:extLst>
          </p:cNvPr>
          <p:cNvSpPr txBox="1"/>
          <p:nvPr/>
        </p:nvSpPr>
        <p:spPr>
          <a:xfrm>
            <a:off x="1452630" y="4666417"/>
            <a:ext cx="4610280" cy="646331"/>
          </a:xfrm>
          <a:prstGeom prst="rect">
            <a:avLst/>
          </a:prstGeom>
          <a:noFill/>
        </p:spPr>
        <p:txBody>
          <a:bodyPr wrap="square">
            <a:spAutoFit/>
          </a:bodyPr>
          <a:lstStyle/>
          <a:p>
            <a:r>
              <a:rPr lang="en-US" altLang="zh-CN" sz="1800" dirty="0" err="1">
                <a:solidFill>
                  <a:srgbClr val="000000"/>
                </a:solidFill>
                <a:latin typeface="Courier New" panose="02070309020205020404" pitchFamily="49" charset="0"/>
                <a:ea typeface="宋体" panose="02010600030101010101" pitchFamily="2" charset="-122"/>
              </a:rPr>
              <a:t>sns.jointplot</a:t>
            </a:r>
            <a:r>
              <a:rPr lang="en-US" altLang="zh-CN" sz="1800" dirty="0">
                <a:solidFill>
                  <a:srgbClr val="000000"/>
                </a:solidFill>
                <a:latin typeface="Courier New" panose="02070309020205020404" pitchFamily="49" charset="0"/>
                <a:ea typeface="宋体" panose="02010600030101010101" pitchFamily="2" charset="-122"/>
              </a:rPr>
              <a:t>(x='</a:t>
            </a:r>
            <a:r>
              <a:rPr lang="en-US" altLang="zh-CN" sz="1800" dirty="0" err="1">
                <a:solidFill>
                  <a:srgbClr val="000000"/>
                </a:solidFill>
                <a:latin typeface="Courier New" panose="02070309020205020404" pitchFamily="49" charset="0"/>
                <a:ea typeface="宋体" panose="02010600030101010101" pitchFamily="2" charset="-122"/>
              </a:rPr>
              <a:t>total_bill</a:t>
            </a:r>
            <a:r>
              <a:rPr lang="en-US" altLang="zh-CN" sz="1800" dirty="0">
                <a:solidFill>
                  <a:srgbClr val="000000"/>
                </a:solidFill>
                <a:latin typeface="Courier New" panose="02070309020205020404" pitchFamily="49" charset="0"/>
                <a:ea typeface="宋体" panose="02010600030101010101" pitchFamily="2" charset="-122"/>
              </a:rPr>
              <a:t>', y='tip', data=tips, kind="hex")</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1" name="下箭头 10"/>
          <p:cNvSpPr/>
          <p:nvPr/>
        </p:nvSpPr>
        <p:spPr>
          <a:xfrm rot="16200000">
            <a:off x="6569560" y="4705256"/>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139">
            <a:extLst>
              <a:ext uri="{FF2B5EF4-FFF2-40B4-BE49-F238E27FC236}">
                <a16:creationId xmlns:a16="http://schemas.microsoft.com/office/drawing/2014/main" id="{18096A58-1789-EEAE-4098-FE0F6DF9454A}"/>
              </a:ext>
            </a:extLst>
          </p:cNvPr>
          <p:cNvSpPr/>
          <p:nvPr/>
        </p:nvSpPr>
        <p:spPr>
          <a:xfrm>
            <a:off x="1276318" y="1406568"/>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双变量数据的分布</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3" name="文本框 12">
            <a:extLst>
              <a:ext uri="{FF2B5EF4-FFF2-40B4-BE49-F238E27FC236}">
                <a16:creationId xmlns:a16="http://schemas.microsoft.com/office/drawing/2014/main" id="{44D2FD6C-003F-F869-7647-9C0767F43D17}"/>
              </a:ext>
            </a:extLst>
          </p:cNvPr>
          <p:cNvSpPr txBox="1"/>
          <p:nvPr/>
        </p:nvSpPr>
        <p:spPr>
          <a:xfrm>
            <a:off x="1355884" y="2182637"/>
            <a:ext cx="3744936"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2.</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绘制六边形二维直方图</a:t>
            </a:r>
            <a:endParaRPr lang="zh-CN" altLang="en-US" b="1" dirty="0">
              <a:latin typeface="黑体" panose="02010609060101010101" pitchFamily="49" charset="-122"/>
              <a:ea typeface="黑体" panose="02010609060101010101" pitchFamily="49" charset="-122"/>
              <a:cs typeface="+mn-ea"/>
              <a:sym typeface="+mn-lt"/>
            </a:endParaRPr>
          </a:p>
        </p:txBody>
      </p:sp>
      <p:sp>
        <p:nvSpPr>
          <p:cNvPr id="9" name="文本框 8">
            <a:extLst>
              <a:ext uri="{FF2B5EF4-FFF2-40B4-BE49-F238E27FC236}">
                <a16:creationId xmlns:a16="http://schemas.microsoft.com/office/drawing/2014/main" id="{1E1BFBFC-8168-1953-8181-1D9657228AA6}"/>
              </a:ext>
            </a:extLst>
          </p:cNvPr>
          <p:cNvSpPr txBox="1"/>
          <p:nvPr/>
        </p:nvSpPr>
        <p:spPr>
          <a:xfrm>
            <a:off x="1276318" y="2740823"/>
            <a:ext cx="5095532" cy="1477328"/>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我们可以直接通过</a:t>
            </a:r>
            <a:r>
              <a:rPr lang="en-US" altLang="zh-CN" sz="2000" kern="0" dirty="0">
                <a:solidFill>
                  <a:srgbClr val="595959"/>
                </a:solidFill>
                <a:latin typeface="Microsoft YaHei" panose="020B0503020204020204" pitchFamily="34" charset="-122"/>
                <a:ea typeface="Microsoft YaHei" panose="020B0503020204020204" pitchFamily="34" charset="-122"/>
              </a:rPr>
              <a:t>jointplot()</a:t>
            </a:r>
            <a:r>
              <a:rPr lang="zh-CN" altLang="zh-CN" sz="2000" kern="0" dirty="0">
                <a:solidFill>
                  <a:srgbClr val="595959"/>
                </a:solidFill>
                <a:latin typeface="Microsoft YaHei" panose="020B0503020204020204" pitchFamily="34" charset="-122"/>
                <a:ea typeface="Microsoft YaHei" panose="020B0503020204020204" pitchFamily="34" charset="-122"/>
              </a:rPr>
              <a:t>函数绘制六边形二维直方图，此时</a:t>
            </a:r>
            <a:r>
              <a:rPr lang="zh-CN" altLang="zh-CN" sz="2000" kern="0" dirty="0">
                <a:solidFill>
                  <a:srgbClr val="1369B2"/>
                </a:solidFill>
                <a:latin typeface="Microsoft YaHei" panose="020B0503020204020204" pitchFamily="34" charset="-122"/>
                <a:ea typeface="Microsoft YaHei" panose="020B0503020204020204" pitchFamily="34" charset="-122"/>
              </a:rPr>
              <a:t>只需要给</a:t>
            </a:r>
            <a:r>
              <a:rPr lang="en-US" altLang="zh-CN" sz="2000" kern="0" dirty="0">
                <a:solidFill>
                  <a:srgbClr val="1369B2"/>
                </a:solidFill>
                <a:latin typeface="Microsoft YaHei" panose="020B0503020204020204" pitchFamily="34" charset="-122"/>
                <a:ea typeface="Microsoft YaHei" panose="020B0503020204020204" pitchFamily="34" charset="-122"/>
              </a:rPr>
              <a:t>kind</a:t>
            </a:r>
            <a:r>
              <a:rPr lang="zh-CN" altLang="zh-CN" sz="2000" kern="0" dirty="0">
                <a:solidFill>
                  <a:srgbClr val="1369B2"/>
                </a:solidFill>
                <a:latin typeface="Microsoft YaHei" panose="020B0503020204020204" pitchFamily="34" charset="-122"/>
                <a:ea typeface="Microsoft YaHei" panose="020B0503020204020204" pitchFamily="34" charset="-122"/>
              </a:rPr>
              <a:t>参数传入值</a:t>
            </a:r>
            <a:r>
              <a:rPr lang="en-US" altLang="zh-CN" sz="2000" kern="0" dirty="0">
                <a:solidFill>
                  <a:srgbClr val="1369B2"/>
                </a:solidFill>
                <a:latin typeface="Microsoft YaHei" panose="020B0503020204020204" pitchFamily="34" charset="-122"/>
                <a:ea typeface="Microsoft YaHei" panose="020B0503020204020204" pitchFamily="34" charset="-122"/>
              </a:rPr>
              <a:t>“hex"</a:t>
            </a:r>
            <a:r>
              <a:rPr lang="zh-CN" altLang="zh-CN" sz="2000" kern="0" dirty="0">
                <a:solidFill>
                  <a:srgbClr val="595959"/>
                </a:solidFill>
                <a:latin typeface="Microsoft YaHei" panose="020B0503020204020204" pitchFamily="34" charset="-122"/>
                <a:ea typeface="Microsoft YaHei" panose="020B0503020204020204" pitchFamily="34" charset="-122"/>
              </a:rPr>
              <a:t>，就可以绘制六边形的二维直方图</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pic>
        <p:nvPicPr>
          <p:cNvPr id="12" name="图片 11" descr="C:\Users\itcast\AppData\Local\Microsoft\Windows\INetCache\Content.MSO\7EF32527.tmp"/>
          <p:cNvPicPr/>
          <p:nvPr/>
        </p:nvPicPr>
        <p:blipFill>
          <a:blip r:embed="rId3">
            <a:extLst>
              <a:ext uri="{28A0092B-C50C-407E-A947-70E740481C1C}">
                <a14:useLocalDpi xmlns:a14="http://schemas.microsoft.com/office/drawing/2010/main" val="0"/>
              </a:ext>
            </a:extLst>
          </a:blip>
          <a:srcRect/>
          <a:stretch>
            <a:fillRect/>
          </a:stretch>
        </p:blipFill>
        <p:spPr bwMode="auto">
          <a:xfrm>
            <a:off x="7463358" y="1969391"/>
            <a:ext cx="3960440" cy="3988706"/>
          </a:xfrm>
          <a:prstGeom prst="rect">
            <a:avLst/>
          </a:prstGeom>
          <a:noFill/>
          <a:ln>
            <a:noFill/>
          </a:ln>
        </p:spPr>
      </p:pic>
    </p:spTree>
    <p:extLst>
      <p:ext uri="{BB962C8B-B14F-4D97-AF65-F5344CB8AC3E}">
        <p14:creationId xmlns:p14="http://schemas.microsoft.com/office/powerpoint/2010/main" val="1901595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可视化数据的分布</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矩形: 圆角 139">
            <a:extLst>
              <a:ext uri="{FF2B5EF4-FFF2-40B4-BE49-F238E27FC236}">
                <a16:creationId xmlns:a16="http://schemas.microsoft.com/office/drawing/2014/main" id="{18096A58-1789-EEAE-4098-FE0F6DF9454A}"/>
              </a:ext>
            </a:extLst>
          </p:cNvPr>
          <p:cNvSpPr/>
          <p:nvPr/>
        </p:nvSpPr>
        <p:spPr>
          <a:xfrm>
            <a:off x="1276318" y="1406568"/>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双变量数据的分布</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3" name="文本框 12">
            <a:extLst>
              <a:ext uri="{FF2B5EF4-FFF2-40B4-BE49-F238E27FC236}">
                <a16:creationId xmlns:a16="http://schemas.microsoft.com/office/drawing/2014/main" id="{44D2FD6C-003F-F869-7647-9C0767F43D17}"/>
              </a:ext>
            </a:extLst>
          </p:cNvPr>
          <p:cNvSpPr txBox="1"/>
          <p:nvPr/>
        </p:nvSpPr>
        <p:spPr>
          <a:xfrm>
            <a:off x="1355884" y="2182637"/>
            <a:ext cx="2816797"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3.</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绘制二维密度图</a:t>
            </a:r>
            <a:endParaRPr lang="zh-CN" altLang="en-US" b="1" dirty="0">
              <a:latin typeface="黑体" panose="02010609060101010101" pitchFamily="49" charset="-122"/>
              <a:ea typeface="黑体" panose="02010609060101010101" pitchFamily="49" charset="-122"/>
              <a:cs typeface="+mn-ea"/>
              <a:sym typeface="+mn-lt"/>
            </a:endParaRPr>
          </a:p>
        </p:txBody>
      </p:sp>
      <p:sp>
        <p:nvSpPr>
          <p:cNvPr id="9" name="文本框 8">
            <a:extLst>
              <a:ext uri="{FF2B5EF4-FFF2-40B4-BE49-F238E27FC236}">
                <a16:creationId xmlns:a16="http://schemas.microsoft.com/office/drawing/2014/main" id="{1E1BFBFC-8168-1953-8181-1D9657228AA6}"/>
              </a:ext>
            </a:extLst>
          </p:cNvPr>
          <p:cNvSpPr txBox="1"/>
          <p:nvPr/>
        </p:nvSpPr>
        <p:spPr>
          <a:xfrm>
            <a:off x="5447134" y="3524974"/>
            <a:ext cx="5472608" cy="1408078"/>
          </a:xfrm>
          <a:prstGeom prst="rect">
            <a:avLst/>
          </a:prstGeom>
          <a:noFill/>
        </p:spPr>
        <p:txBody>
          <a:bodyPr wrap="square">
            <a:spAutoFit/>
          </a:bodyPr>
          <a:lstStyle/>
          <a:p>
            <a:pPr>
              <a:lnSpc>
                <a:spcPct val="150000"/>
              </a:lnSpc>
            </a:pPr>
            <a:r>
              <a:rPr lang="zh-CN" altLang="zh-CN" sz="1900" kern="0" dirty="0">
                <a:solidFill>
                  <a:srgbClr val="595959"/>
                </a:solidFill>
                <a:latin typeface="Microsoft YaHei" panose="020B0503020204020204" pitchFamily="34" charset="-122"/>
                <a:ea typeface="Microsoft YaHei" panose="020B0503020204020204" pitchFamily="34" charset="-122"/>
              </a:rPr>
              <a:t>当散点图中数据点过多，且重叠程度较大时，若仍然希望查看数据的分布情况，则可以</a:t>
            </a:r>
            <a:r>
              <a:rPr lang="zh-CN" altLang="zh-CN" sz="1900" kern="0" dirty="0">
                <a:solidFill>
                  <a:srgbClr val="1369B2"/>
                </a:solidFill>
                <a:latin typeface="Microsoft YaHei" panose="020B0503020204020204" pitchFamily="34" charset="-122"/>
                <a:ea typeface="Microsoft YaHei" panose="020B0503020204020204" pitchFamily="34" charset="-122"/>
              </a:rPr>
              <a:t>通过二维密度图展示密集程度</a:t>
            </a:r>
            <a:r>
              <a:rPr lang="zh-CN" altLang="zh-CN" sz="1900" kern="0" dirty="0">
                <a:solidFill>
                  <a:srgbClr val="595959"/>
                </a:solidFill>
                <a:latin typeface="Microsoft YaHei" panose="020B0503020204020204" pitchFamily="34" charset="-122"/>
                <a:ea typeface="Microsoft YaHei" panose="020B0503020204020204" pitchFamily="34" charset="-122"/>
              </a:rPr>
              <a:t>。</a:t>
            </a: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606" y="1969391"/>
            <a:ext cx="4519245" cy="4519245"/>
          </a:xfrm>
          <a:prstGeom prst="rect">
            <a:avLst/>
          </a:prstGeom>
        </p:spPr>
      </p:pic>
    </p:spTree>
    <p:extLst>
      <p:ext uri="{BB962C8B-B14F-4D97-AF65-F5344CB8AC3E}">
        <p14:creationId xmlns:p14="http://schemas.microsoft.com/office/powerpoint/2010/main" val="732500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可视化数据的分布</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361CAA81-0507-65DC-AD31-AFCAEBF8588E}"/>
              </a:ext>
            </a:extLst>
          </p:cNvPr>
          <p:cNvSpPr/>
          <p:nvPr/>
        </p:nvSpPr>
        <p:spPr>
          <a:xfrm>
            <a:off x="1276318" y="4221882"/>
            <a:ext cx="4962904" cy="2232248"/>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B9F3DCC8-58F8-42D9-C2A9-18C2C694DAF0}"/>
              </a:ext>
            </a:extLst>
          </p:cNvPr>
          <p:cNvSpPr txBox="1"/>
          <p:nvPr/>
        </p:nvSpPr>
        <p:spPr>
          <a:xfrm>
            <a:off x="1452630" y="4460843"/>
            <a:ext cx="4610280" cy="1754326"/>
          </a:xfrm>
          <a:prstGeom prst="rect">
            <a:avLst/>
          </a:prstGeom>
          <a:noFill/>
        </p:spPr>
        <p:txBody>
          <a:bodyPr wrap="square">
            <a:spAutoFit/>
          </a:bodyPr>
          <a:lstStyle/>
          <a:p>
            <a:r>
              <a:rPr lang="en-US" altLang="zh-CN" sz="1800" dirty="0">
                <a:solidFill>
                  <a:srgbClr val="000000"/>
                </a:solidFill>
                <a:latin typeface="Courier New" panose="02070309020205020404" pitchFamily="49" charset="0"/>
                <a:ea typeface="宋体" panose="02010600030101010101" pitchFamily="2" charset="-122"/>
              </a:rPr>
              <a:t>tips = </a:t>
            </a:r>
            <a:r>
              <a:rPr lang="en-US" altLang="zh-CN" sz="1800" dirty="0" err="1">
                <a:solidFill>
                  <a:srgbClr val="000000"/>
                </a:solidFill>
                <a:latin typeface="Courier New" panose="02070309020205020404" pitchFamily="49" charset="0"/>
                <a:ea typeface="宋体" panose="02010600030101010101" pitchFamily="2" charset="-122"/>
              </a:rPr>
              <a:t>sns.load_dataset</a:t>
            </a:r>
            <a:r>
              <a:rPr lang="en-US" altLang="zh-CN" sz="1800" dirty="0">
                <a:solidFill>
                  <a:srgbClr val="000000"/>
                </a:solidFill>
                <a:latin typeface="Courier New" panose="02070309020205020404" pitchFamily="49" charset="0"/>
                <a:ea typeface="宋体" panose="02010600030101010101" pitchFamily="2" charset="-122"/>
              </a:rPr>
              <a:t>('tips', </a:t>
            </a:r>
            <a:r>
              <a:rPr lang="en-US" altLang="zh-CN" sz="1800" dirty="0" err="1">
                <a:solidFill>
                  <a:srgbClr val="000000"/>
                </a:solidFill>
                <a:latin typeface="Courier New" panose="02070309020205020404" pitchFamily="49" charset="0"/>
                <a:ea typeface="宋体" panose="02010600030101010101" pitchFamily="2" charset="-122"/>
              </a:rPr>
              <a:t>data_home</a:t>
            </a:r>
            <a:r>
              <a:rPr lang="en-US" altLang="zh-CN" sz="1800" dirty="0">
                <a:solidFill>
                  <a:srgbClr val="000000"/>
                </a:solidFill>
                <a:latin typeface="Courier New" panose="02070309020205020404" pitchFamily="49" charset="0"/>
                <a:ea typeface="宋体" panose="02010600030101010101" pitchFamily="2" charset="-122"/>
              </a:rPr>
              <a:t>='data/</a:t>
            </a:r>
            <a:r>
              <a:rPr lang="en-US" altLang="zh-CN" sz="1800" dirty="0" err="1">
                <a:solidFill>
                  <a:srgbClr val="000000"/>
                </a:solidFill>
                <a:latin typeface="Courier New" panose="02070309020205020404" pitchFamily="49" charset="0"/>
                <a:ea typeface="宋体" panose="02010600030101010101" pitchFamily="2" charset="-122"/>
              </a:rPr>
              <a:t>seaborn</a:t>
            </a:r>
            <a:r>
              <a:rPr lang="en-US" altLang="zh-CN" sz="1800" dirty="0">
                <a:solidFill>
                  <a:srgbClr val="000000"/>
                </a:solidFill>
                <a:latin typeface="Courier New" panose="02070309020205020404" pitchFamily="49" charset="0"/>
                <a:ea typeface="宋体" panose="02010600030101010101" pitchFamily="2" charset="-122"/>
              </a:rPr>
              <a:t>-data')</a:t>
            </a:r>
            <a:endParaRPr lang="zh-CN" altLang="zh-CN" sz="1800" dirty="0">
              <a:solidFill>
                <a:srgbClr val="000000"/>
              </a:solidFill>
              <a:latin typeface="Courier New" panose="02070309020205020404" pitchFamily="49" charset="0"/>
              <a:ea typeface="宋体" panose="02010600030101010101" pitchFamily="2" charset="-122"/>
            </a:endParaRPr>
          </a:p>
          <a:p>
            <a:r>
              <a:rPr lang="en-US" altLang="zh-CN" sz="1800" dirty="0">
                <a:solidFill>
                  <a:srgbClr val="000000"/>
                </a:solidFill>
                <a:latin typeface="Courier New" panose="02070309020205020404" pitchFamily="49" charset="0"/>
                <a:ea typeface="宋体" panose="02010600030101010101" pitchFamily="2" charset="-122"/>
              </a:rPr>
              <a:t># </a:t>
            </a:r>
            <a:r>
              <a:rPr lang="zh-CN" altLang="zh-CN" sz="1800" dirty="0">
                <a:solidFill>
                  <a:srgbClr val="000000"/>
                </a:solidFill>
                <a:latin typeface="Courier New" panose="02070309020205020404" pitchFamily="49" charset="0"/>
                <a:ea typeface="宋体" panose="02010600030101010101" pitchFamily="2" charset="-122"/>
              </a:rPr>
              <a:t>绘制二维密度图，并画上阴影</a:t>
            </a:r>
          </a:p>
          <a:p>
            <a:r>
              <a:rPr lang="en-US" altLang="zh-CN" sz="1800" dirty="0" err="1">
                <a:solidFill>
                  <a:srgbClr val="000000"/>
                </a:solidFill>
                <a:latin typeface="Courier New" panose="02070309020205020404" pitchFamily="49" charset="0"/>
                <a:ea typeface="宋体" panose="02010600030101010101" pitchFamily="2" charset="-122"/>
              </a:rPr>
              <a:t>sns.jointplot</a:t>
            </a:r>
            <a:r>
              <a:rPr lang="en-US" altLang="zh-CN" sz="1800" dirty="0">
                <a:solidFill>
                  <a:srgbClr val="000000"/>
                </a:solidFill>
                <a:latin typeface="Courier New" panose="02070309020205020404" pitchFamily="49" charset="0"/>
                <a:ea typeface="宋体" panose="02010600030101010101" pitchFamily="2" charset="-122"/>
              </a:rPr>
              <a:t>(x ='</a:t>
            </a:r>
            <a:r>
              <a:rPr lang="en-US" altLang="zh-CN" sz="1800" dirty="0" err="1">
                <a:solidFill>
                  <a:srgbClr val="000000"/>
                </a:solidFill>
                <a:latin typeface="Courier New" panose="02070309020205020404" pitchFamily="49" charset="0"/>
                <a:ea typeface="宋体" panose="02010600030101010101" pitchFamily="2" charset="-122"/>
              </a:rPr>
              <a:t>total_bill</a:t>
            </a:r>
            <a:r>
              <a:rPr lang="en-US" altLang="zh-CN" sz="1800" dirty="0">
                <a:solidFill>
                  <a:srgbClr val="000000"/>
                </a:solidFill>
                <a:latin typeface="Courier New" panose="02070309020205020404" pitchFamily="49" charset="0"/>
                <a:ea typeface="宋体" panose="02010600030101010101" pitchFamily="2" charset="-122"/>
              </a:rPr>
              <a:t>', y='tip', data=tips, </a:t>
            </a:r>
            <a:r>
              <a:rPr lang="en-US" altLang="zh-CN" sz="1800" b="1" dirty="0">
                <a:solidFill>
                  <a:srgbClr val="1369B2"/>
                </a:solidFill>
                <a:latin typeface="Courier New" panose="02070309020205020404" pitchFamily="49" charset="0"/>
                <a:ea typeface="宋体" panose="02010600030101010101" pitchFamily="2" charset="-122"/>
              </a:rPr>
              <a:t>kind='</a:t>
            </a:r>
            <a:r>
              <a:rPr lang="en-US" altLang="zh-CN" sz="1800" b="1" dirty="0" err="1">
                <a:solidFill>
                  <a:srgbClr val="1369B2"/>
                </a:solidFill>
                <a:latin typeface="Courier New" panose="02070309020205020404" pitchFamily="49" charset="0"/>
                <a:ea typeface="宋体" panose="02010600030101010101" pitchFamily="2" charset="-122"/>
              </a:rPr>
              <a:t>kde</a:t>
            </a:r>
            <a:r>
              <a:rPr lang="en-US" altLang="zh-CN" sz="1800" b="1" dirty="0">
                <a:solidFill>
                  <a:srgbClr val="1369B2"/>
                </a:solidFill>
                <a:latin typeface="Courier New" panose="02070309020205020404" pitchFamily="49" charset="0"/>
                <a:ea typeface="宋体" panose="02010600030101010101" pitchFamily="2" charset="-122"/>
              </a:rPr>
              <a:t>', </a:t>
            </a:r>
            <a:endParaRPr lang="zh-CN" altLang="zh-CN" sz="1800" b="1" dirty="0">
              <a:solidFill>
                <a:srgbClr val="1369B2"/>
              </a:solidFill>
              <a:latin typeface="Courier New" panose="02070309020205020404" pitchFamily="49" charset="0"/>
              <a:ea typeface="宋体" panose="02010600030101010101" pitchFamily="2" charset="-122"/>
            </a:endParaRPr>
          </a:p>
          <a:p>
            <a:r>
              <a:rPr lang="en-US" altLang="zh-CN" sz="1800" b="1" dirty="0">
                <a:solidFill>
                  <a:srgbClr val="1369B2"/>
                </a:solidFill>
                <a:latin typeface="Courier New" panose="02070309020205020404" pitchFamily="49" charset="0"/>
                <a:ea typeface="宋体" panose="02010600030101010101" pitchFamily="2" charset="-122"/>
              </a:rPr>
              <a:t>                 shade=True</a:t>
            </a:r>
            <a:r>
              <a:rPr lang="en-US" altLang="zh-CN" sz="1800" dirty="0">
                <a:solidFill>
                  <a:srgbClr val="000000"/>
                </a:solidFill>
                <a:latin typeface="Courier New" panose="02070309020205020404" pitchFamily="49" charset="0"/>
                <a:ea typeface="宋体" panose="02010600030101010101" pitchFamily="2" charset="-122"/>
              </a:rPr>
              <a:t>)</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1" name="下箭头 10"/>
          <p:cNvSpPr/>
          <p:nvPr/>
        </p:nvSpPr>
        <p:spPr>
          <a:xfrm rot="16200000">
            <a:off x="6540563" y="4650293"/>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139">
            <a:extLst>
              <a:ext uri="{FF2B5EF4-FFF2-40B4-BE49-F238E27FC236}">
                <a16:creationId xmlns:a16="http://schemas.microsoft.com/office/drawing/2014/main" id="{18096A58-1789-EEAE-4098-FE0F6DF9454A}"/>
              </a:ext>
            </a:extLst>
          </p:cNvPr>
          <p:cNvSpPr/>
          <p:nvPr/>
        </p:nvSpPr>
        <p:spPr>
          <a:xfrm>
            <a:off x="1276318" y="1406568"/>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双变量数据的分布</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3" name="文本框 12">
            <a:extLst>
              <a:ext uri="{FF2B5EF4-FFF2-40B4-BE49-F238E27FC236}">
                <a16:creationId xmlns:a16="http://schemas.microsoft.com/office/drawing/2014/main" id="{44D2FD6C-003F-F869-7647-9C0767F43D17}"/>
              </a:ext>
            </a:extLst>
          </p:cNvPr>
          <p:cNvSpPr txBox="1"/>
          <p:nvPr/>
        </p:nvSpPr>
        <p:spPr>
          <a:xfrm>
            <a:off x="1355884" y="2182637"/>
            <a:ext cx="2816797"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3.</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绘制二维密度图</a:t>
            </a:r>
            <a:endParaRPr lang="zh-CN" altLang="en-US" b="1" dirty="0">
              <a:latin typeface="黑体" panose="02010609060101010101" pitchFamily="49" charset="-122"/>
              <a:ea typeface="黑体" panose="02010609060101010101" pitchFamily="49" charset="-122"/>
              <a:cs typeface="+mn-ea"/>
              <a:sym typeface="+mn-lt"/>
            </a:endParaRPr>
          </a:p>
        </p:txBody>
      </p:sp>
      <p:sp>
        <p:nvSpPr>
          <p:cNvPr id="9" name="文本框 8">
            <a:extLst>
              <a:ext uri="{FF2B5EF4-FFF2-40B4-BE49-F238E27FC236}">
                <a16:creationId xmlns:a16="http://schemas.microsoft.com/office/drawing/2014/main" id="{1E1BFBFC-8168-1953-8181-1D9657228AA6}"/>
              </a:ext>
            </a:extLst>
          </p:cNvPr>
          <p:cNvSpPr txBox="1"/>
          <p:nvPr/>
        </p:nvSpPr>
        <p:spPr>
          <a:xfrm>
            <a:off x="1287706" y="2706416"/>
            <a:ext cx="4951516" cy="1408078"/>
          </a:xfrm>
          <a:prstGeom prst="rect">
            <a:avLst/>
          </a:prstGeom>
          <a:noFill/>
        </p:spPr>
        <p:txBody>
          <a:bodyPr wrap="square">
            <a:spAutoFit/>
          </a:bodyPr>
          <a:lstStyle/>
          <a:p>
            <a:pPr>
              <a:lnSpc>
                <a:spcPct val="150000"/>
              </a:lnSpc>
            </a:pPr>
            <a:r>
              <a:rPr lang="zh-CN" altLang="zh-CN" sz="1900" kern="0" dirty="0">
                <a:solidFill>
                  <a:srgbClr val="595959"/>
                </a:solidFill>
                <a:latin typeface="Microsoft YaHei" panose="020B0503020204020204" pitchFamily="34" charset="-122"/>
                <a:ea typeface="Microsoft YaHei" panose="020B0503020204020204" pitchFamily="34" charset="-122"/>
              </a:rPr>
              <a:t>我们可以使用</a:t>
            </a:r>
            <a:r>
              <a:rPr lang="en-US" altLang="zh-CN" sz="1900" kern="0" dirty="0">
                <a:solidFill>
                  <a:srgbClr val="595959"/>
                </a:solidFill>
                <a:latin typeface="Microsoft YaHei" panose="020B0503020204020204" pitchFamily="34" charset="-122"/>
                <a:ea typeface="Microsoft YaHei" panose="020B0503020204020204" pitchFamily="34" charset="-122"/>
              </a:rPr>
              <a:t>jointplot()</a:t>
            </a:r>
            <a:r>
              <a:rPr lang="zh-CN" altLang="zh-CN" sz="1900" kern="0" dirty="0">
                <a:solidFill>
                  <a:srgbClr val="595959"/>
                </a:solidFill>
                <a:latin typeface="Microsoft YaHei" panose="020B0503020204020204" pitchFamily="34" charset="-122"/>
                <a:ea typeface="Microsoft YaHei" panose="020B0503020204020204" pitchFamily="34" charset="-122"/>
              </a:rPr>
              <a:t>函数绘制二维密度图，只需要在绘制时</a:t>
            </a:r>
            <a:r>
              <a:rPr lang="zh-CN" altLang="zh-CN" sz="1900" kern="0" dirty="0">
                <a:solidFill>
                  <a:srgbClr val="1369B2"/>
                </a:solidFill>
                <a:latin typeface="Microsoft YaHei" panose="020B0503020204020204" pitchFamily="34" charset="-122"/>
                <a:ea typeface="Microsoft YaHei" panose="020B0503020204020204" pitchFamily="34" charset="-122"/>
              </a:rPr>
              <a:t>给</a:t>
            </a:r>
            <a:r>
              <a:rPr lang="en-US" altLang="zh-CN" sz="1900" kern="0" dirty="0">
                <a:solidFill>
                  <a:srgbClr val="1369B2"/>
                </a:solidFill>
                <a:latin typeface="Microsoft YaHei" panose="020B0503020204020204" pitchFamily="34" charset="-122"/>
                <a:ea typeface="Microsoft YaHei" panose="020B0503020204020204" pitchFamily="34" charset="-122"/>
              </a:rPr>
              <a:t>kind</a:t>
            </a:r>
            <a:r>
              <a:rPr lang="zh-CN" altLang="zh-CN" sz="1900" kern="0" dirty="0">
                <a:solidFill>
                  <a:srgbClr val="1369B2"/>
                </a:solidFill>
                <a:latin typeface="Microsoft YaHei" panose="020B0503020204020204" pitchFamily="34" charset="-122"/>
                <a:ea typeface="Microsoft YaHei" panose="020B0503020204020204" pitchFamily="34" charset="-122"/>
              </a:rPr>
              <a:t>参数传入值</a:t>
            </a:r>
            <a:r>
              <a:rPr lang="en-US" altLang="zh-CN" sz="1900" kern="0" dirty="0">
                <a:solidFill>
                  <a:srgbClr val="1369B2"/>
                </a:solidFill>
                <a:latin typeface="Microsoft YaHei" panose="020B0503020204020204" pitchFamily="34" charset="-122"/>
                <a:ea typeface="Microsoft YaHei" panose="020B0503020204020204" pitchFamily="34" charset="-122"/>
              </a:rPr>
              <a:t>“</a:t>
            </a:r>
            <a:r>
              <a:rPr lang="en-US" altLang="zh-CN" sz="1900" kern="0" dirty="0" err="1">
                <a:solidFill>
                  <a:srgbClr val="1369B2"/>
                </a:solidFill>
                <a:latin typeface="Microsoft YaHei" panose="020B0503020204020204" pitchFamily="34" charset="-122"/>
                <a:ea typeface="Microsoft YaHei" panose="020B0503020204020204" pitchFamily="34" charset="-122"/>
              </a:rPr>
              <a:t>kde</a:t>
            </a:r>
            <a:r>
              <a:rPr lang="en-US" altLang="zh-CN" sz="1900" kern="0" dirty="0">
                <a:solidFill>
                  <a:srgbClr val="1369B2"/>
                </a:solidFill>
                <a:latin typeface="Microsoft YaHei" panose="020B0503020204020204" pitchFamily="34" charset="-122"/>
                <a:ea typeface="Microsoft YaHei" panose="020B0503020204020204" pitchFamily="34" charset="-122"/>
              </a:rPr>
              <a:t>"</a:t>
            </a:r>
            <a:r>
              <a:rPr lang="zh-CN" altLang="zh-CN" sz="1900" kern="0" dirty="0">
                <a:solidFill>
                  <a:srgbClr val="595959"/>
                </a:solidFill>
                <a:latin typeface="Microsoft YaHei" panose="020B0503020204020204" pitchFamily="34" charset="-122"/>
                <a:ea typeface="Microsoft YaHei" panose="020B0503020204020204" pitchFamily="34" charset="-122"/>
              </a:rPr>
              <a:t>，就可以根据数据绘制二维密度图</a:t>
            </a:r>
            <a:r>
              <a:rPr lang="zh-CN" altLang="en-US" sz="1900" kern="0" dirty="0">
                <a:solidFill>
                  <a:srgbClr val="595959"/>
                </a:solidFill>
                <a:latin typeface="Microsoft YaHei" panose="020B0503020204020204" pitchFamily="34" charset="-122"/>
                <a:ea typeface="Microsoft YaHei" panose="020B0503020204020204" pitchFamily="34" charset="-122"/>
              </a:rPr>
              <a:t>。</a:t>
            </a:r>
            <a:endParaRPr lang="zh-CN" altLang="zh-CN" sz="1900" kern="0" dirty="0">
              <a:solidFill>
                <a:srgbClr val="595959"/>
              </a:solidFill>
              <a:latin typeface="Microsoft YaHei" panose="020B0503020204020204" pitchFamily="34" charset="-122"/>
              <a:ea typeface="Microsoft YaHei" panose="020B0503020204020204" pitchFamily="34" charset="-122"/>
            </a:endParaRPr>
          </a:p>
        </p:txBody>
      </p:sp>
      <p:pic>
        <p:nvPicPr>
          <p:cNvPr id="12" name="图片 11" descr="C:\Users\itcast\AppData\Local\Microsoft\Windows\INetCache\Content.MSO\D17EF0CD.tmp"/>
          <p:cNvPicPr/>
          <p:nvPr/>
        </p:nvPicPr>
        <p:blipFill>
          <a:blip r:embed="rId3">
            <a:extLst>
              <a:ext uri="{28A0092B-C50C-407E-A947-70E740481C1C}">
                <a14:useLocalDpi xmlns:a14="http://schemas.microsoft.com/office/drawing/2010/main" val="0"/>
              </a:ext>
            </a:extLst>
          </a:blip>
          <a:srcRect/>
          <a:stretch>
            <a:fillRect/>
          </a:stretch>
        </p:blipFill>
        <p:spPr bwMode="auto">
          <a:xfrm>
            <a:off x="7106619" y="2070725"/>
            <a:ext cx="4352925" cy="4383405"/>
          </a:xfrm>
          <a:prstGeom prst="rect">
            <a:avLst/>
          </a:prstGeom>
          <a:noFill/>
          <a:ln>
            <a:noFill/>
          </a:ln>
        </p:spPr>
      </p:pic>
    </p:spTree>
    <p:extLst>
      <p:ext uri="{BB962C8B-B14F-4D97-AF65-F5344CB8AC3E}">
        <p14:creationId xmlns:p14="http://schemas.microsoft.com/office/powerpoint/2010/main" val="1808522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用分类数据绘图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37363" cy="1338828"/>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a:t>
            </a:r>
            <a:r>
              <a:rPr lang="zh-CN" altLang="en-US" sz="1800" dirty="0">
                <a:solidFill>
                  <a:srgbClr val="1369B2"/>
                </a:solidFill>
                <a:latin typeface="微软雅黑" panose="020B0503020204020204" pitchFamily="34" charset="-122"/>
                <a:ea typeface="微软雅黑" panose="020B0503020204020204" pitchFamily="34" charset="-122"/>
                <a:cs typeface="+mn-ea"/>
              </a:rPr>
              <a:t>可视化数据分布的方式</a:t>
            </a:r>
            <a:r>
              <a:rPr lang="zh-CN" altLang="zh-CN" sz="1800" dirty="0">
                <a:solidFill>
                  <a:srgbClr val="595959"/>
                </a:solidFill>
                <a:latin typeface="微软雅黑" panose="020B0503020204020204" pitchFamily="34" charset="-122"/>
                <a:ea typeface="微软雅黑" panose="020B0503020204020204" pitchFamily="34" charset="-122"/>
                <a:cs typeface="+mn-ea"/>
              </a:rPr>
              <a:t>，能够</a:t>
            </a:r>
            <a:r>
              <a:rPr lang="zh-CN" altLang="en-US" sz="1800" dirty="0">
                <a:solidFill>
                  <a:srgbClr val="595959"/>
                </a:solidFill>
                <a:latin typeface="微软雅黑" panose="020B0503020204020204" pitchFamily="34" charset="-122"/>
                <a:ea typeface="微软雅黑" panose="020B0503020204020204" pitchFamily="34" charset="-122"/>
                <a:cs typeface="+mn-ea"/>
              </a:rPr>
              <a:t>根据需要通过</a:t>
            </a:r>
            <a:r>
              <a:rPr lang="en-US" altLang="zh-CN" sz="1800" dirty="0" err="1">
                <a:solidFill>
                  <a:srgbClr val="595959"/>
                </a:solidFill>
                <a:latin typeface="微软雅黑" panose="020B0503020204020204" pitchFamily="34" charset="-122"/>
                <a:ea typeface="微软雅黑" panose="020B0503020204020204" pitchFamily="34" charset="-122"/>
                <a:cs typeface="+mn-ea"/>
              </a:rPr>
              <a:t>Seaborn</a:t>
            </a:r>
            <a:r>
              <a:rPr lang="zh-CN" altLang="en-US" sz="1800" dirty="0">
                <a:solidFill>
                  <a:srgbClr val="595959"/>
                </a:solidFill>
                <a:latin typeface="微软雅黑" panose="020B0503020204020204" pitchFamily="34" charset="-122"/>
                <a:ea typeface="微软雅黑" panose="020B0503020204020204" pitchFamily="34" charset="-122"/>
                <a:cs typeface="+mn-ea"/>
              </a:rPr>
              <a:t>选择合适的图表展示数据的分布情况</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2690181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用分类数据绘图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nvSpPr>
        <p:spPr>
          <a:xfrm>
            <a:off x="4520003" y="2709714"/>
            <a:ext cx="6255723" cy="2169825"/>
          </a:xfrm>
          <a:prstGeom prst="rect">
            <a:avLst/>
          </a:prstGeom>
        </p:spPr>
        <p:txBody>
          <a:bodyPr wrap="square">
            <a:spAutoFit/>
          </a:bodyPr>
          <a:lstStyle/>
          <a:p>
            <a:pPr>
              <a:lnSpc>
                <a:spcPct val="150000"/>
              </a:lnSpc>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分类数据是比较常见的数据类型，它是</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按照现象的某种属性对其进行分类或分组而得到的反映事物类型的数据</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。例如，企业按照经济性质被分为国有、集体、私营、其他经济这几类，“国有”、“集体”、“私营”和“其他经济”就是分类数据。</a:t>
            </a:r>
          </a:p>
        </p:txBody>
      </p:sp>
      <p:pic>
        <p:nvPicPr>
          <p:cNvPr id="8" name="Picture 7" descr="总结小人"/>
          <p:cNvPicPr>
            <a:picLocks noChangeAspect="1" noChangeArrowheads="1"/>
          </p:cNvPicPr>
          <p:nvPr/>
        </p:nvPicPr>
        <p:blipFill rotWithShape="1">
          <a:blip r:embed="rId3">
            <a:extLst>
              <a:ext uri="{28A0092B-C50C-407E-A947-70E740481C1C}">
                <a14:useLocalDpi xmlns:a14="http://schemas.microsoft.com/office/drawing/2010/main" val="0"/>
              </a:ext>
            </a:extLst>
          </a:blip>
          <a:srcRect b="13369"/>
          <a:stretch/>
        </p:blipFill>
        <p:spPr bwMode="auto">
          <a:xfrm>
            <a:off x="591836" y="1321668"/>
            <a:ext cx="3908398" cy="5132462"/>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0061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用分类数据绘图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361CAA81-0507-65DC-AD31-AFCAEBF8588E}"/>
              </a:ext>
            </a:extLst>
          </p:cNvPr>
          <p:cNvSpPr/>
          <p:nvPr/>
        </p:nvSpPr>
        <p:spPr>
          <a:xfrm>
            <a:off x="1276318" y="3232022"/>
            <a:ext cx="4962904" cy="2622907"/>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B9F3DCC8-58F8-42D9-C2A9-18C2C694DAF0}"/>
              </a:ext>
            </a:extLst>
          </p:cNvPr>
          <p:cNvSpPr txBox="1"/>
          <p:nvPr/>
        </p:nvSpPr>
        <p:spPr>
          <a:xfrm>
            <a:off x="1452630" y="3666312"/>
            <a:ext cx="4610280" cy="1754326"/>
          </a:xfrm>
          <a:prstGeom prst="rect">
            <a:avLst/>
          </a:prstGeom>
          <a:noFill/>
        </p:spPr>
        <p:txBody>
          <a:bodyPr wrap="square">
            <a:spAutoFit/>
          </a:bodyPr>
          <a:lstStyle/>
          <a:p>
            <a:r>
              <a:rPr lang="en-US" altLang="zh-CN" sz="1800" dirty="0">
                <a:solidFill>
                  <a:srgbClr val="000000"/>
                </a:solidFill>
                <a:latin typeface="Courier New" panose="02070309020205020404" pitchFamily="49" charset="0"/>
                <a:ea typeface="宋体" panose="02010600030101010101" pitchFamily="2" charset="-122"/>
              </a:rPr>
              <a:t>import </a:t>
            </a:r>
            <a:r>
              <a:rPr lang="en-US" altLang="zh-CN" sz="1800" dirty="0" err="1">
                <a:solidFill>
                  <a:srgbClr val="000000"/>
                </a:solidFill>
                <a:latin typeface="Courier New" panose="02070309020205020404" pitchFamily="49" charset="0"/>
                <a:ea typeface="宋体" panose="02010600030101010101" pitchFamily="2" charset="-122"/>
              </a:rPr>
              <a:t>seaborn</a:t>
            </a:r>
            <a:r>
              <a:rPr lang="en-US" altLang="zh-CN" sz="1800" dirty="0">
                <a:solidFill>
                  <a:srgbClr val="000000"/>
                </a:solidFill>
                <a:latin typeface="Courier New" panose="02070309020205020404" pitchFamily="49" charset="0"/>
                <a:ea typeface="宋体" panose="02010600030101010101" pitchFamily="2" charset="-122"/>
              </a:rPr>
              <a:t> as </a:t>
            </a:r>
            <a:r>
              <a:rPr lang="en-US" altLang="zh-CN" sz="1800" dirty="0" err="1">
                <a:solidFill>
                  <a:srgbClr val="000000"/>
                </a:solidFill>
                <a:latin typeface="Courier New" panose="02070309020205020404" pitchFamily="49" charset="0"/>
                <a:ea typeface="宋体" panose="02010600030101010101" pitchFamily="2" charset="-122"/>
              </a:rPr>
              <a:t>sns</a:t>
            </a:r>
            <a:endParaRPr lang="zh-CN" altLang="zh-CN" sz="1800" dirty="0">
              <a:solidFill>
                <a:srgbClr val="000000"/>
              </a:solidFill>
              <a:latin typeface="Courier New" panose="02070309020205020404" pitchFamily="49" charset="0"/>
              <a:ea typeface="宋体" panose="02010600030101010101" pitchFamily="2" charset="-122"/>
            </a:endParaRPr>
          </a:p>
          <a:p>
            <a:r>
              <a:rPr lang="en-US" altLang="zh-CN" sz="1800" dirty="0">
                <a:solidFill>
                  <a:srgbClr val="000000"/>
                </a:solidFill>
                <a:latin typeface="Courier New" panose="02070309020205020404" pitchFamily="49" charset="0"/>
                <a:ea typeface="宋体" panose="02010600030101010101" pitchFamily="2" charset="-122"/>
              </a:rPr>
              <a:t>tips = </a:t>
            </a:r>
            <a:r>
              <a:rPr lang="en-US" altLang="zh-CN" sz="1800" dirty="0" err="1">
                <a:solidFill>
                  <a:srgbClr val="000000"/>
                </a:solidFill>
                <a:latin typeface="Courier New" panose="02070309020205020404" pitchFamily="49" charset="0"/>
                <a:ea typeface="宋体" panose="02010600030101010101" pitchFamily="2" charset="-122"/>
              </a:rPr>
              <a:t>sns.load_dataset</a:t>
            </a:r>
            <a:r>
              <a:rPr lang="en-US" altLang="zh-CN" sz="1800" dirty="0">
                <a:solidFill>
                  <a:srgbClr val="000000"/>
                </a:solidFill>
                <a:latin typeface="Courier New" panose="02070309020205020404" pitchFamily="49" charset="0"/>
                <a:ea typeface="宋体" panose="02010600030101010101" pitchFamily="2" charset="-122"/>
              </a:rPr>
              <a:t>('tips', </a:t>
            </a:r>
            <a:r>
              <a:rPr lang="en-US" altLang="zh-CN" sz="1800" dirty="0" err="1">
                <a:solidFill>
                  <a:srgbClr val="000000"/>
                </a:solidFill>
                <a:latin typeface="Courier New" panose="02070309020205020404" pitchFamily="49" charset="0"/>
                <a:ea typeface="宋体" panose="02010600030101010101" pitchFamily="2" charset="-122"/>
              </a:rPr>
              <a:t>data_home</a:t>
            </a:r>
            <a:r>
              <a:rPr lang="en-US" altLang="zh-CN" sz="1800" dirty="0">
                <a:solidFill>
                  <a:srgbClr val="000000"/>
                </a:solidFill>
                <a:latin typeface="Courier New" panose="02070309020205020404" pitchFamily="49" charset="0"/>
                <a:ea typeface="宋体" panose="02010600030101010101" pitchFamily="2" charset="-122"/>
              </a:rPr>
              <a:t>='data/</a:t>
            </a:r>
            <a:r>
              <a:rPr lang="en-US" altLang="zh-CN" sz="1800" dirty="0" err="1">
                <a:solidFill>
                  <a:srgbClr val="000000"/>
                </a:solidFill>
                <a:latin typeface="Courier New" panose="02070309020205020404" pitchFamily="49" charset="0"/>
                <a:ea typeface="宋体" panose="02010600030101010101" pitchFamily="2" charset="-122"/>
              </a:rPr>
              <a:t>seaborn</a:t>
            </a:r>
            <a:r>
              <a:rPr lang="en-US" altLang="zh-CN" sz="1800" dirty="0">
                <a:solidFill>
                  <a:srgbClr val="000000"/>
                </a:solidFill>
                <a:latin typeface="Courier New" panose="02070309020205020404" pitchFamily="49" charset="0"/>
                <a:ea typeface="宋体" panose="02010600030101010101" pitchFamily="2" charset="-122"/>
              </a:rPr>
              <a:t>-data')</a:t>
            </a:r>
            <a:endParaRPr lang="zh-CN" altLang="zh-CN" sz="1800" dirty="0">
              <a:solidFill>
                <a:srgbClr val="000000"/>
              </a:solidFill>
              <a:latin typeface="Courier New" panose="02070309020205020404" pitchFamily="49" charset="0"/>
              <a:ea typeface="宋体" panose="02010600030101010101" pitchFamily="2" charset="-122"/>
            </a:endParaRPr>
          </a:p>
          <a:p>
            <a:r>
              <a:rPr lang="en-US" altLang="zh-CN" sz="1800" dirty="0">
                <a:solidFill>
                  <a:srgbClr val="000000"/>
                </a:solidFill>
                <a:latin typeface="Courier New" panose="02070309020205020404" pitchFamily="49" charset="0"/>
                <a:ea typeface="宋体" panose="02010600030101010101" pitchFamily="2" charset="-122"/>
              </a:rPr>
              <a:t># </a:t>
            </a:r>
            <a:r>
              <a:rPr lang="zh-CN" altLang="zh-CN" sz="1800" dirty="0">
                <a:solidFill>
                  <a:srgbClr val="000000"/>
                </a:solidFill>
                <a:latin typeface="Courier New" panose="02070309020205020404" pitchFamily="49" charset="0"/>
                <a:ea typeface="宋体" panose="02010600030101010101" pitchFamily="2" charset="-122"/>
              </a:rPr>
              <a:t>根据分类数据绘制散点图</a:t>
            </a:r>
          </a:p>
          <a:p>
            <a:r>
              <a:rPr lang="en-US" altLang="zh-CN" sz="1800" dirty="0" err="1">
                <a:solidFill>
                  <a:srgbClr val="000000"/>
                </a:solidFill>
                <a:latin typeface="Courier New" panose="02070309020205020404" pitchFamily="49" charset="0"/>
                <a:ea typeface="宋体" panose="02010600030101010101" pitchFamily="2" charset="-122"/>
              </a:rPr>
              <a:t>sns.</a:t>
            </a:r>
            <a:r>
              <a:rPr lang="en-US" altLang="zh-CN" sz="1800" b="1" dirty="0" err="1">
                <a:solidFill>
                  <a:srgbClr val="1369B2"/>
                </a:solidFill>
                <a:latin typeface="Courier New" panose="02070309020205020404" pitchFamily="49" charset="0"/>
                <a:ea typeface="宋体" panose="02010600030101010101" pitchFamily="2" charset="-122"/>
              </a:rPr>
              <a:t>stripplot</a:t>
            </a:r>
            <a:r>
              <a:rPr lang="en-US" altLang="zh-CN" sz="1800" b="1" dirty="0">
                <a:solidFill>
                  <a:srgbClr val="1369B2"/>
                </a:solidFill>
                <a:latin typeface="Courier New" panose="02070309020205020404" pitchFamily="49" charset="0"/>
                <a:ea typeface="宋体" panose="02010600030101010101" pitchFamily="2" charset="-122"/>
              </a:rPr>
              <a:t>(x="day", y="</a:t>
            </a:r>
            <a:r>
              <a:rPr lang="en-US" altLang="zh-CN" sz="1800" b="1" dirty="0" err="1">
                <a:solidFill>
                  <a:srgbClr val="1369B2"/>
                </a:solidFill>
                <a:latin typeface="Courier New" panose="02070309020205020404" pitchFamily="49" charset="0"/>
                <a:ea typeface="宋体" panose="02010600030101010101" pitchFamily="2" charset="-122"/>
              </a:rPr>
              <a:t>total_bill</a:t>
            </a:r>
            <a:r>
              <a:rPr lang="en-US" altLang="zh-CN" sz="1800" b="1" dirty="0">
                <a:solidFill>
                  <a:srgbClr val="1369B2"/>
                </a:solidFill>
                <a:latin typeface="Courier New" panose="02070309020205020404" pitchFamily="49" charset="0"/>
                <a:ea typeface="宋体" panose="02010600030101010101" pitchFamily="2" charset="-122"/>
              </a:rPr>
              <a:t>", data=tips)</a:t>
            </a:r>
            <a:endParaRPr lang="zh-CN" altLang="zh-CN" sz="1800" b="1" dirty="0">
              <a:solidFill>
                <a:srgbClr val="1369B2"/>
              </a:solidFill>
              <a:latin typeface="Courier New" panose="02070309020205020404" pitchFamily="49" charset="0"/>
              <a:ea typeface="宋体" panose="02010600030101010101" pitchFamily="2" charset="-122"/>
            </a:endParaRPr>
          </a:p>
        </p:txBody>
      </p:sp>
      <p:sp>
        <p:nvSpPr>
          <p:cNvPr id="9" name="下箭头 8"/>
          <p:cNvSpPr/>
          <p:nvPr/>
        </p:nvSpPr>
        <p:spPr>
          <a:xfrm rot="16200000">
            <a:off x="6313826" y="4294862"/>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1E1BFBFC-8168-1953-8181-1D9657228AA6}"/>
              </a:ext>
            </a:extLst>
          </p:cNvPr>
          <p:cNvSpPr txBox="1"/>
          <p:nvPr/>
        </p:nvSpPr>
        <p:spPr>
          <a:xfrm>
            <a:off x="1287706" y="2065290"/>
            <a:ext cx="9560028" cy="1015663"/>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在</a:t>
            </a:r>
            <a:r>
              <a:rPr lang="en-US" altLang="zh-CN" sz="2000" kern="0" dirty="0" err="1">
                <a:solidFill>
                  <a:srgbClr val="595959"/>
                </a:solidFill>
                <a:latin typeface="Microsoft YaHei" panose="020B0503020204020204" pitchFamily="34" charset="-122"/>
                <a:ea typeface="Microsoft YaHei" panose="020B0503020204020204" pitchFamily="34" charset="-122"/>
              </a:rPr>
              <a:t>Seaborn</a:t>
            </a:r>
            <a:r>
              <a:rPr lang="zh-CN" altLang="zh-CN" sz="2000" kern="0" dirty="0">
                <a:solidFill>
                  <a:srgbClr val="595959"/>
                </a:solidFill>
                <a:latin typeface="Microsoft YaHei" panose="020B0503020204020204" pitchFamily="34" charset="-122"/>
                <a:ea typeface="Microsoft YaHei" panose="020B0503020204020204" pitchFamily="34" charset="-122"/>
              </a:rPr>
              <a:t>中，我们可以</a:t>
            </a:r>
            <a:r>
              <a:rPr lang="zh-CN" altLang="zh-CN" sz="2000" kern="0" dirty="0">
                <a:solidFill>
                  <a:srgbClr val="1369B2"/>
                </a:solidFill>
                <a:latin typeface="Microsoft YaHei" panose="020B0503020204020204" pitchFamily="34" charset="-122"/>
                <a:ea typeface="Microsoft YaHei" panose="020B0503020204020204" pitchFamily="34" charset="-122"/>
              </a:rPr>
              <a:t>通过</a:t>
            </a:r>
            <a:r>
              <a:rPr lang="en-US" altLang="zh-CN" sz="2000" kern="0" dirty="0" err="1">
                <a:solidFill>
                  <a:srgbClr val="1369B2"/>
                </a:solidFill>
                <a:latin typeface="Microsoft YaHei" panose="020B0503020204020204" pitchFamily="34" charset="-122"/>
                <a:ea typeface="Microsoft YaHei" panose="020B0503020204020204" pitchFamily="34" charset="-122"/>
              </a:rPr>
              <a:t>stripplot</a:t>
            </a:r>
            <a:r>
              <a:rPr lang="en-US" altLang="zh-CN" sz="2000" kern="0" dirty="0">
                <a:solidFill>
                  <a:srgbClr val="1369B2"/>
                </a:solidFill>
                <a:latin typeface="Microsoft YaHei" panose="020B0503020204020204" pitchFamily="34" charset="-122"/>
                <a:ea typeface="Microsoft YaHei" panose="020B0503020204020204" pitchFamily="34" charset="-122"/>
              </a:rPr>
              <a:t>()</a:t>
            </a:r>
            <a:r>
              <a:rPr lang="zh-CN" altLang="zh-CN" sz="2000" kern="0" dirty="0">
                <a:solidFill>
                  <a:srgbClr val="1369B2"/>
                </a:solidFill>
                <a:latin typeface="Microsoft YaHei" panose="020B0503020204020204" pitchFamily="34" charset="-122"/>
                <a:ea typeface="Microsoft YaHei" panose="020B0503020204020204" pitchFamily="34" charset="-122"/>
              </a:rPr>
              <a:t>函数根据分类数据绘制一个散点图</a:t>
            </a:r>
            <a:r>
              <a:rPr lang="zh-CN" altLang="zh-CN" sz="2000" kern="0" dirty="0">
                <a:solidFill>
                  <a:srgbClr val="595959"/>
                </a:solidFill>
                <a:latin typeface="Microsoft YaHei" panose="020B0503020204020204" pitchFamily="34" charset="-122"/>
                <a:ea typeface="Microsoft YaHei" panose="020B0503020204020204" pitchFamily="34" charset="-122"/>
              </a:rPr>
              <a:t>，用于呈现每个分类对应的数据点的分布情况。</a:t>
            </a:r>
          </a:p>
        </p:txBody>
      </p:sp>
      <p:sp>
        <p:nvSpPr>
          <p:cNvPr id="12" name="矩形: 圆角 139">
            <a:extLst>
              <a:ext uri="{FF2B5EF4-FFF2-40B4-BE49-F238E27FC236}">
                <a16:creationId xmlns:a16="http://schemas.microsoft.com/office/drawing/2014/main" id="{18096A58-1789-EEAE-4098-FE0F6DF9454A}"/>
              </a:ext>
            </a:extLst>
          </p:cNvPr>
          <p:cNvSpPr/>
          <p:nvPr/>
        </p:nvSpPr>
        <p:spPr>
          <a:xfrm>
            <a:off x="1276318" y="1406568"/>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分类数据的散点图</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pic>
        <p:nvPicPr>
          <p:cNvPr id="13" name="图片 12" descr="C:\Users\itcast\AppData\Local\Microsoft\Windows\INetCache\Content.MSO\22AD3DE1.tmp"/>
          <p:cNvPicPr/>
          <p:nvPr/>
        </p:nvPicPr>
        <p:blipFill>
          <a:blip r:embed="rId3">
            <a:extLst>
              <a:ext uri="{28A0092B-C50C-407E-A947-70E740481C1C}">
                <a14:useLocalDpi xmlns:a14="http://schemas.microsoft.com/office/drawing/2010/main" val="0"/>
              </a:ext>
            </a:extLst>
          </a:blip>
          <a:srcRect/>
          <a:stretch>
            <a:fillRect/>
          </a:stretch>
        </p:blipFill>
        <p:spPr bwMode="auto">
          <a:xfrm>
            <a:off x="6952009" y="3082491"/>
            <a:ext cx="4039741" cy="3104049"/>
          </a:xfrm>
          <a:prstGeom prst="rect">
            <a:avLst/>
          </a:prstGeom>
          <a:noFill/>
          <a:ln>
            <a:noFill/>
          </a:ln>
        </p:spPr>
      </p:pic>
      <p:sp>
        <p:nvSpPr>
          <p:cNvPr id="14" name="矩形标注 13">
            <a:extLst>
              <a:ext uri="{FF2B5EF4-FFF2-40B4-BE49-F238E27FC236}">
                <a16:creationId xmlns:a16="http://schemas.microsoft.com/office/drawing/2014/main" id="{2DD36134-4B9C-75E2-A84F-506C84C246CB}"/>
              </a:ext>
            </a:extLst>
          </p:cNvPr>
          <p:cNvSpPr/>
          <p:nvPr/>
        </p:nvSpPr>
        <p:spPr>
          <a:xfrm>
            <a:off x="9892778" y="3306576"/>
            <a:ext cx="2031607" cy="792691"/>
          </a:xfrm>
          <a:prstGeom prst="wedgeRectCallout">
            <a:avLst>
              <a:gd name="adj1" fmla="val -63273"/>
              <a:gd name="adj2" fmla="val 14271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5C2B2685-DAA3-969A-369C-E6BBAFDE9C01}"/>
              </a:ext>
            </a:extLst>
          </p:cNvPr>
          <p:cNvSpPr txBox="1"/>
          <p:nvPr/>
        </p:nvSpPr>
        <p:spPr>
          <a:xfrm>
            <a:off x="9924978" y="3361289"/>
            <a:ext cx="2074884" cy="683264"/>
          </a:xfrm>
          <a:prstGeom prst="rect">
            <a:avLst/>
          </a:prstGeom>
          <a:noFill/>
        </p:spPr>
        <p:txBody>
          <a:bodyPr wrap="square" rtlCol="0">
            <a:spAutoFit/>
          </a:bodyPr>
          <a:lstStyle/>
          <a:p>
            <a:pPr>
              <a:lnSpc>
                <a:spcPct val="120000"/>
              </a:lnSpc>
            </a:pP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一些数据点之间互相重叠，不利于观察。</a:t>
            </a:r>
          </a:p>
        </p:txBody>
      </p:sp>
    </p:spTree>
    <p:extLst>
      <p:ext uri="{BB962C8B-B14F-4D97-AF65-F5344CB8AC3E}">
        <p14:creationId xmlns:p14="http://schemas.microsoft.com/office/powerpoint/2010/main" val="2561662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什么是数据可视化</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37363" cy="923330"/>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了解</a:t>
            </a:r>
            <a:r>
              <a:rPr lang="zh-CN" altLang="zh-CN" sz="1800" dirty="0">
                <a:solidFill>
                  <a:srgbClr val="1369B2"/>
                </a:solidFill>
                <a:latin typeface="微软雅黑" panose="020B0503020204020204" pitchFamily="34" charset="-122"/>
                <a:ea typeface="微软雅黑" panose="020B0503020204020204" pitchFamily="34" charset="-122"/>
                <a:cs typeface="+mn-ea"/>
              </a:rPr>
              <a:t>数据可视化</a:t>
            </a:r>
            <a:r>
              <a:rPr lang="zh-CN" altLang="zh-CN" sz="1800" dirty="0">
                <a:solidFill>
                  <a:srgbClr val="595959"/>
                </a:solidFill>
                <a:latin typeface="微软雅黑" panose="020B0503020204020204" pitchFamily="34" charset="-122"/>
                <a:ea typeface="微软雅黑" panose="020B0503020204020204" pitchFamily="34" charset="-122"/>
                <a:cs typeface="+mn-ea"/>
              </a:rPr>
              <a:t>，能够说出可视化的概念以及意义</a:t>
            </a: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290769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用分类数据绘图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361CAA81-0507-65DC-AD31-AFCAEBF8588E}"/>
              </a:ext>
            </a:extLst>
          </p:cNvPr>
          <p:cNvSpPr/>
          <p:nvPr/>
        </p:nvSpPr>
        <p:spPr>
          <a:xfrm>
            <a:off x="1276318" y="3688213"/>
            <a:ext cx="4962904" cy="1781948"/>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B9F3DCC8-58F8-42D9-C2A9-18C2C694DAF0}"/>
              </a:ext>
            </a:extLst>
          </p:cNvPr>
          <p:cNvSpPr txBox="1"/>
          <p:nvPr/>
        </p:nvSpPr>
        <p:spPr>
          <a:xfrm>
            <a:off x="1452630" y="4100265"/>
            <a:ext cx="4610280" cy="923330"/>
          </a:xfrm>
          <a:prstGeom prst="rect">
            <a:avLst/>
          </a:prstGeom>
          <a:noFill/>
        </p:spPr>
        <p:txBody>
          <a:bodyPr wrap="square">
            <a:spAutoFit/>
          </a:bodyPr>
          <a:lstStyle/>
          <a:p>
            <a:r>
              <a:rPr lang="en-US" altLang="zh-CN" sz="1800" dirty="0">
                <a:solidFill>
                  <a:srgbClr val="000000"/>
                </a:solidFill>
                <a:latin typeface="Courier New" panose="02070309020205020404" pitchFamily="49" charset="0"/>
                <a:ea typeface="宋体" panose="02010600030101010101" pitchFamily="2" charset="-122"/>
              </a:rPr>
              <a:t># </a:t>
            </a:r>
            <a:r>
              <a:rPr lang="zh-CN" altLang="zh-CN" sz="1800" dirty="0">
                <a:solidFill>
                  <a:srgbClr val="000000"/>
                </a:solidFill>
                <a:latin typeface="Courier New" panose="02070309020205020404" pitchFamily="49" charset="0"/>
                <a:ea typeface="宋体" panose="02010600030101010101" pitchFamily="2" charset="-122"/>
              </a:rPr>
              <a:t>绘制散点图，所有的数据点不会重叠</a:t>
            </a:r>
          </a:p>
          <a:p>
            <a:r>
              <a:rPr lang="en-US" altLang="zh-CN" sz="1800" dirty="0" err="1">
                <a:solidFill>
                  <a:srgbClr val="000000"/>
                </a:solidFill>
                <a:latin typeface="Courier New" panose="02070309020205020404" pitchFamily="49" charset="0"/>
                <a:ea typeface="宋体" panose="02010600030101010101" pitchFamily="2" charset="-122"/>
              </a:rPr>
              <a:t>sns.</a:t>
            </a:r>
            <a:r>
              <a:rPr lang="en-US" altLang="zh-CN" sz="1800" b="1" dirty="0" err="1">
                <a:solidFill>
                  <a:srgbClr val="1369B2"/>
                </a:solidFill>
                <a:latin typeface="Courier New" panose="02070309020205020404" pitchFamily="49" charset="0"/>
                <a:ea typeface="宋体" panose="02010600030101010101" pitchFamily="2" charset="-122"/>
              </a:rPr>
              <a:t>swarmplot</a:t>
            </a:r>
            <a:r>
              <a:rPr lang="en-US" altLang="zh-CN" sz="1800" b="1" dirty="0">
                <a:solidFill>
                  <a:srgbClr val="1369B2"/>
                </a:solidFill>
                <a:latin typeface="Courier New" panose="02070309020205020404" pitchFamily="49" charset="0"/>
                <a:ea typeface="宋体" panose="02010600030101010101" pitchFamily="2" charset="-122"/>
              </a:rPr>
              <a:t>(x="day", y="</a:t>
            </a:r>
            <a:r>
              <a:rPr lang="en-US" altLang="zh-CN" sz="1800" b="1" dirty="0" err="1">
                <a:solidFill>
                  <a:srgbClr val="1369B2"/>
                </a:solidFill>
                <a:latin typeface="Courier New" panose="02070309020205020404" pitchFamily="49" charset="0"/>
                <a:ea typeface="宋体" panose="02010600030101010101" pitchFamily="2" charset="-122"/>
              </a:rPr>
              <a:t>total_bill</a:t>
            </a:r>
            <a:r>
              <a:rPr lang="en-US" altLang="zh-CN" sz="1800" b="1" dirty="0">
                <a:solidFill>
                  <a:srgbClr val="1369B2"/>
                </a:solidFill>
                <a:latin typeface="Courier New" panose="02070309020205020404" pitchFamily="49" charset="0"/>
                <a:ea typeface="宋体" panose="02010600030101010101" pitchFamily="2" charset="-122"/>
              </a:rPr>
              <a:t>", data=tips)</a:t>
            </a:r>
            <a:endParaRPr lang="zh-CN" altLang="zh-CN" sz="1800" b="1" dirty="0">
              <a:solidFill>
                <a:srgbClr val="1369B2"/>
              </a:solidFill>
              <a:latin typeface="Courier New" panose="02070309020205020404" pitchFamily="49" charset="0"/>
              <a:ea typeface="宋体" panose="02010600030101010101" pitchFamily="2" charset="-122"/>
            </a:endParaRPr>
          </a:p>
        </p:txBody>
      </p:sp>
      <p:sp>
        <p:nvSpPr>
          <p:cNvPr id="9" name="下箭头 8"/>
          <p:cNvSpPr/>
          <p:nvPr/>
        </p:nvSpPr>
        <p:spPr>
          <a:xfrm rot="16200000">
            <a:off x="6313826" y="4294862"/>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1E1BFBFC-8168-1953-8181-1D9657228AA6}"/>
              </a:ext>
            </a:extLst>
          </p:cNvPr>
          <p:cNvSpPr txBox="1"/>
          <p:nvPr/>
        </p:nvSpPr>
        <p:spPr>
          <a:xfrm>
            <a:off x="1287706" y="2065290"/>
            <a:ext cx="9560028" cy="1015663"/>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我们可以</a:t>
            </a:r>
            <a:r>
              <a:rPr lang="zh-CN" altLang="zh-CN" sz="2000" kern="0" dirty="0">
                <a:solidFill>
                  <a:srgbClr val="1369B2"/>
                </a:solidFill>
                <a:latin typeface="Microsoft YaHei" panose="020B0503020204020204" pitchFamily="34" charset="-122"/>
                <a:ea typeface="Microsoft YaHei" panose="020B0503020204020204" pitchFamily="34" charset="-122"/>
              </a:rPr>
              <a:t>使用</a:t>
            </a:r>
            <a:r>
              <a:rPr lang="en-US" altLang="zh-CN" sz="2000" kern="0" dirty="0" err="1">
                <a:solidFill>
                  <a:srgbClr val="1369B2"/>
                </a:solidFill>
                <a:latin typeface="Microsoft YaHei" panose="020B0503020204020204" pitchFamily="34" charset="-122"/>
                <a:ea typeface="Microsoft YaHei" panose="020B0503020204020204" pitchFamily="34" charset="-122"/>
              </a:rPr>
              <a:t>swarmplot</a:t>
            </a:r>
            <a:r>
              <a:rPr lang="en-US" altLang="zh-CN" sz="2000" kern="0" dirty="0">
                <a:solidFill>
                  <a:srgbClr val="1369B2"/>
                </a:solidFill>
                <a:latin typeface="Microsoft YaHei" panose="020B0503020204020204" pitchFamily="34" charset="-122"/>
                <a:ea typeface="Microsoft YaHei" panose="020B0503020204020204" pitchFamily="34" charset="-122"/>
              </a:rPr>
              <a:t>()</a:t>
            </a:r>
            <a:r>
              <a:rPr lang="zh-CN" altLang="zh-CN" sz="2000" kern="0" dirty="0">
                <a:solidFill>
                  <a:srgbClr val="1369B2"/>
                </a:solidFill>
                <a:latin typeface="Microsoft YaHei" panose="020B0503020204020204" pitchFamily="34" charset="-122"/>
                <a:ea typeface="Microsoft YaHei" panose="020B0503020204020204" pitchFamily="34" charset="-122"/>
              </a:rPr>
              <a:t>函数绘制一个散点图</a:t>
            </a:r>
            <a:r>
              <a:rPr lang="zh-CN" altLang="zh-CN" sz="2000" kern="0" dirty="0">
                <a:solidFill>
                  <a:srgbClr val="595959"/>
                </a:solidFill>
                <a:latin typeface="Microsoft YaHei" panose="020B0503020204020204" pitchFamily="34" charset="-122"/>
                <a:ea typeface="Microsoft YaHei" panose="020B0503020204020204" pitchFamily="34" charset="-122"/>
              </a:rPr>
              <a:t>，这个散点图里面所有的数据点不会重叠，能够清晰地展示数据的分布情况</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2" name="矩形: 圆角 139">
            <a:extLst>
              <a:ext uri="{FF2B5EF4-FFF2-40B4-BE49-F238E27FC236}">
                <a16:creationId xmlns:a16="http://schemas.microsoft.com/office/drawing/2014/main" id="{18096A58-1789-EEAE-4098-FE0F6DF9454A}"/>
              </a:ext>
            </a:extLst>
          </p:cNvPr>
          <p:cNvSpPr/>
          <p:nvPr/>
        </p:nvSpPr>
        <p:spPr>
          <a:xfrm>
            <a:off x="1276318" y="1406568"/>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分类数据的散点图</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pic>
        <p:nvPicPr>
          <p:cNvPr id="11" name="图片 10" descr="C:\Users\itcast\AppData\Local\Microsoft\Windows\INetCache\Content.MSO\E6EC1B97.tmp"/>
          <p:cNvPicPr/>
          <p:nvPr/>
        </p:nvPicPr>
        <p:blipFill>
          <a:blip r:embed="rId3">
            <a:extLst>
              <a:ext uri="{28A0092B-C50C-407E-A947-70E740481C1C}">
                <a14:useLocalDpi xmlns:a14="http://schemas.microsoft.com/office/drawing/2010/main" val="0"/>
              </a:ext>
            </a:extLst>
          </a:blip>
          <a:srcRect/>
          <a:stretch>
            <a:fillRect/>
          </a:stretch>
        </p:blipFill>
        <p:spPr bwMode="auto">
          <a:xfrm>
            <a:off x="6951890" y="3181813"/>
            <a:ext cx="3965575" cy="3048000"/>
          </a:xfrm>
          <a:prstGeom prst="rect">
            <a:avLst/>
          </a:prstGeom>
          <a:noFill/>
          <a:ln>
            <a:noFill/>
          </a:ln>
        </p:spPr>
      </p:pic>
    </p:spTree>
    <p:extLst>
      <p:ext uri="{BB962C8B-B14F-4D97-AF65-F5344CB8AC3E}">
        <p14:creationId xmlns:p14="http://schemas.microsoft.com/office/powerpoint/2010/main" val="1059231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用分类数据绘图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2" name="矩形: 圆角 139">
            <a:extLst>
              <a:ext uri="{FF2B5EF4-FFF2-40B4-BE49-F238E27FC236}">
                <a16:creationId xmlns:a16="http://schemas.microsoft.com/office/drawing/2014/main" id="{18096A58-1789-EEAE-4098-FE0F6DF9454A}"/>
              </a:ext>
            </a:extLst>
          </p:cNvPr>
          <p:cNvSpPr/>
          <p:nvPr/>
        </p:nvSpPr>
        <p:spPr>
          <a:xfrm>
            <a:off x="1276318" y="1406568"/>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分类内的分布</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3" name="矩形 12"/>
          <p:cNvSpPr/>
          <p:nvPr/>
        </p:nvSpPr>
        <p:spPr>
          <a:xfrm>
            <a:off x="5213851" y="2893570"/>
            <a:ext cx="5561875" cy="2169825"/>
          </a:xfrm>
          <a:prstGeom prst="rect">
            <a:avLst/>
          </a:prstGeom>
        </p:spPr>
        <p:txBody>
          <a:bodyPr wrap="square">
            <a:spAutoFit/>
          </a:bodyPr>
          <a:lstStyle/>
          <a:p>
            <a:pPr>
              <a:lnSpc>
                <a:spcPct val="150000"/>
              </a:lnSpc>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如果希望查看每个分类下数据的分布情况，我们可以通过箱形图和提琴图进行展示，其中</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箱形图可以查看数据的四分位的分布情况</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小提琴图结合了箱形图与核密度图的特征</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用于展示多组数据的分布状态以及概率密度</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606" y="1718861"/>
            <a:ext cx="4519245" cy="4519245"/>
          </a:xfrm>
          <a:prstGeom prst="rect">
            <a:avLst/>
          </a:prstGeom>
        </p:spPr>
      </p:pic>
    </p:spTree>
    <p:extLst>
      <p:ext uri="{BB962C8B-B14F-4D97-AF65-F5344CB8AC3E}">
        <p14:creationId xmlns:p14="http://schemas.microsoft.com/office/powerpoint/2010/main" val="3988849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用分类数据绘图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2" name="矩形: 圆角 139">
            <a:extLst>
              <a:ext uri="{FF2B5EF4-FFF2-40B4-BE49-F238E27FC236}">
                <a16:creationId xmlns:a16="http://schemas.microsoft.com/office/drawing/2014/main" id="{18096A58-1789-EEAE-4098-FE0F6DF9454A}"/>
              </a:ext>
            </a:extLst>
          </p:cNvPr>
          <p:cNvSpPr/>
          <p:nvPr/>
        </p:nvSpPr>
        <p:spPr>
          <a:xfrm>
            <a:off x="1276318" y="1406568"/>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分类内的分布</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6" name="矩形 5">
            <a:extLst>
              <a:ext uri="{FF2B5EF4-FFF2-40B4-BE49-F238E27FC236}">
                <a16:creationId xmlns:a16="http://schemas.microsoft.com/office/drawing/2014/main" id="{361CAA81-0507-65DC-AD31-AFCAEBF8588E}"/>
              </a:ext>
            </a:extLst>
          </p:cNvPr>
          <p:cNvSpPr/>
          <p:nvPr/>
        </p:nvSpPr>
        <p:spPr>
          <a:xfrm>
            <a:off x="1276318" y="3764352"/>
            <a:ext cx="4962904" cy="2401745"/>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9F3DCC8-58F8-42D9-C2A9-18C2C694DAF0}"/>
              </a:ext>
            </a:extLst>
          </p:cNvPr>
          <p:cNvSpPr txBox="1"/>
          <p:nvPr/>
        </p:nvSpPr>
        <p:spPr>
          <a:xfrm>
            <a:off x="1452630" y="4088061"/>
            <a:ext cx="4610280" cy="1754326"/>
          </a:xfrm>
          <a:prstGeom prst="rect">
            <a:avLst/>
          </a:prstGeom>
          <a:noFill/>
        </p:spPr>
        <p:txBody>
          <a:bodyPr wrap="square">
            <a:spAutoFit/>
          </a:bodyPr>
          <a:lstStyle/>
          <a:p>
            <a:r>
              <a:rPr lang="en-US" altLang="zh-CN" sz="1800" dirty="0">
                <a:solidFill>
                  <a:srgbClr val="000000"/>
                </a:solidFill>
                <a:latin typeface="Courier New" panose="02070309020205020404" pitchFamily="49" charset="0"/>
                <a:ea typeface="宋体" panose="02010600030101010101" pitchFamily="2" charset="-122"/>
              </a:rPr>
              <a:t>import </a:t>
            </a:r>
            <a:r>
              <a:rPr lang="en-US" altLang="zh-CN" sz="1800" dirty="0" err="1">
                <a:solidFill>
                  <a:srgbClr val="000000"/>
                </a:solidFill>
                <a:latin typeface="Courier New" panose="02070309020205020404" pitchFamily="49" charset="0"/>
                <a:ea typeface="宋体" panose="02010600030101010101" pitchFamily="2" charset="-122"/>
              </a:rPr>
              <a:t>seaborn</a:t>
            </a:r>
            <a:r>
              <a:rPr lang="en-US" altLang="zh-CN" sz="1800" dirty="0">
                <a:solidFill>
                  <a:srgbClr val="000000"/>
                </a:solidFill>
                <a:latin typeface="Courier New" panose="02070309020205020404" pitchFamily="49" charset="0"/>
                <a:ea typeface="宋体" panose="02010600030101010101" pitchFamily="2" charset="-122"/>
              </a:rPr>
              <a:t> as </a:t>
            </a:r>
            <a:r>
              <a:rPr lang="en-US" altLang="zh-CN" sz="1800" dirty="0" err="1">
                <a:solidFill>
                  <a:srgbClr val="000000"/>
                </a:solidFill>
                <a:latin typeface="Courier New" panose="02070309020205020404" pitchFamily="49" charset="0"/>
                <a:ea typeface="宋体" panose="02010600030101010101" pitchFamily="2" charset="-122"/>
              </a:rPr>
              <a:t>sns</a:t>
            </a:r>
            <a:endParaRPr lang="zh-CN" altLang="zh-CN" sz="1800" dirty="0">
              <a:solidFill>
                <a:srgbClr val="000000"/>
              </a:solidFill>
              <a:latin typeface="Courier New" panose="02070309020205020404" pitchFamily="49" charset="0"/>
              <a:ea typeface="宋体" panose="02010600030101010101" pitchFamily="2" charset="-122"/>
            </a:endParaRPr>
          </a:p>
          <a:p>
            <a:r>
              <a:rPr lang="en-US" altLang="zh-CN" sz="1800" dirty="0">
                <a:solidFill>
                  <a:srgbClr val="000000"/>
                </a:solidFill>
                <a:latin typeface="Courier New" panose="02070309020205020404" pitchFamily="49" charset="0"/>
                <a:ea typeface="宋体" panose="02010600030101010101" pitchFamily="2" charset="-122"/>
              </a:rPr>
              <a:t>tips = </a:t>
            </a:r>
            <a:r>
              <a:rPr lang="en-US" altLang="zh-CN" sz="1800" dirty="0" err="1">
                <a:solidFill>
                  <a:srgbClr val="000000"/>
                </a:solidFill>
                <a:latin typeface="Courier New" panose="02070309020205020404" pitchFamily="49" charset="0"/>
                <a:ea typeface="宋体" panose="02010600030101010101" pitchFamily="2" charset="-122"/>
              </a:rPr>
              <a:t>sns.load_dataset</a:t>
            </a:r>
            <a:r>
              <a:rPr lang="en-US" altLang="zh-CN" sz="1800" dirty="0">
                <a:solidFill>
                  <a:srgbClr val="000000"/>
                </a:solidFill>
                <a:latin typeface="Courier New" panose="02070309020205020404" pitchFamily="49" charset="0"/>
                <a:ea typeface="宋体" panose="02010600030101010101" pitchFamily="2" charset="-122"/>
              </a:rPr>
              <a:t>('tips', </a:t>
            </a:r>
            <a:r>
              <a:rPr lang="en-US" altLang="zh-CN" sz="1800" dirty="0" err="1">
                <a:solidFill>
                  <a:srgbClr val="000000"/>
                </a:solidFill>
                <a:latin typeface="Courier New" panose="02070309020205020404" pitchFamily="49" charset="0"/>
                <a:ea typeface="宋体" panose="02010600030101010101" pitchFamily="2" charset="-122"/>
              </a:rPr>
              <a:t>data_home</a:t>
            </a:r>
            <a:r>
              <a:rPr lang="en-US" altLang="zh-CN" sz="1800" dirty="0">
                <a:solidFill>
                  <a:srgbClr val="000000"/>
                </a:solidFill>
                <a:latin typeface="Courier New" panose="02070309020205020404" pitchFamily="49" charset="0"/>
                <a:ea typeface="宋体" panose="02010600030101010101" pitchFamily="2" charset="-122"/>
              </a:rPr>
              <a:t>='data/</a:t>
            </a:r>
            <a:r>
              <a:rPr lang="en-US" altLang="zh-CN" sz="1800" dirty="0" err="1">
                <a:solidFill>
                  <a:srgbClr val="000000"/>
                </a:solidFill>
                <a:latin typeface="Courier New" panose="02070309020205020404" pitchFamily="49" charset="0"/>
                <a:ea typeface="宋体" panose="02010600030101010101" pitchFamily="2" charset="-122"/>
              </a:rPr>
              <a:t>seaborn</a:t>
            </a:r>
            <a:r>
              <a:rPr lang="en-US" altLang="zh-CN" sz="1800" dirty="0">
                <a:solidFill>
                  <a:srgbClr val="000000"/>
                </a:solidFill>
                <a:latin typeface="Courier New" panose="02070309020205020404" pitchFamily="49" charset="0"/>
                <a:ea typeface="宋体" panose="02010600030101010101" pitchFamily="2" charset="-122"/>
              </a:rPr>
              <a:t>-data')</a:t>
            </a:r>
            <a:endParaRPr lang="zh-CN" altLang="zh-CN" sz="1800" dirty="0">
              <a:solidFill>
                <a:srgbClr val="000000"/>
              </a:solidFill>
              <a:latin typeface="Courier New" panose="02070309020205020404" pitchFamily="49" charset="0"/>
              <a:ea typeface="宋体" panose="02010600030101010101" pitchFamily="2" charset="-122"/>
            </a:endParaRPr>
          </a:p>
          <a:p>
            <a:r>
              <a:rPr lang="en-US" altLang="zh-CN" sz="1800" dirty="0">
                <a:solidFill>
                  <a:srgbClr val="000000"/>
                </a:solidFill>
                <a:latin typeface="Courier New" panose="02070309020205020404" pitchFamily="49" charset="0"/>
                <a:ea typeface="宋体" panose="02010600030101010101" pitchFamily="2" charset="-122"/>
              </a:rPr>
              <a:t># </a:t>
            </a:r>
            <a:r>
              <a:rPr lang="zh-CN" altLang="zh-CN" sz="1800" dirty="0">
                <a:solidFill>
                  <a:srgbClr val="000000"/>
                </a:solidFill>
                <a:latin typeface="Courier New" panose="02070309020205020404" pitchFamily="49" charset="0"/>
                <a:ea typeface="宋体" panose="02010600030101010101" pitchFamily="2" charset="-122"/>
              </a:rPr>
              <a:t>绘制箱形图</a:t>
            </a:r>
          </a:p>
          <a:p>
            <a:r>
              <a:rPr lang="en-US" altLang="zh-CN" sz="1800" dirty="0" err="1">
                <a:solidFill>
                  <a:srgbClr val="000000"/>
                </a:solidFill>
                <a:latin typeface="Courier New" panose="02070309020205020404" pitchFamily="49" charset="0"/>
                <a:ea typeface="宋体" panose="02010600030101010101" pitchFamily="2" charset="-122"/>
              </a:rPr>
              <a:t>sns.</a:t>
            </a:r>
            <a:r>
              <a:rPr lang="en-US" altLang="zh-CN" sz="1800" b="1" dirty="0" err="1">
                <a:solidFill>
                  <a:srgbClr val="1369B2"/>
                </a:solidFill>
                <a:latin typeface="Courier New" panose="02070309020205020404" pitchFamily="49" charset="0"/>
                <a:ea typeface="宋体" panose="02010600030101010101" pitchFamily="2" charset="-122"/>
              </a:rPr>
              <a:t>boxplot</a:t>
            </a:r>
            <a:r>
              <a:rPr lang="en-US" altLang="zh-CN" sz="1800" b="1" dirty="0">
                <a:solidFill>
                  <a:srgbClr val="1369B2"/>
                </a:solidFill>
                <a:latin typeface="Courier New" panose="02070309020205020404" pitchFamily="49" charset="0"/>
                <a:ea typeface="宋体" panose="02010600030101010101" pitchFamily="2" charset="-122"/>
              </a:rPr>
              <a:t>(x="day", y="</a:t>
            </a:r>
            <a:r>
              <a:rPr lang="en-US" altLang="zh-CN" sz="1800" b="1" dirty="0" err="1">
                <a:solidFill>
                  <a:srgbClr val="1369B2"/>
                </a:solidFill>
                <a:latin typeface="Courier New" panose="02070309020205020404" pitchFamily="49" charset="0"/>
                <a:ea typeface="宋体" panose="02010600030101010101" pitchFamily="2" charset="-122"/>
              </a:rPr>
              <a:t>total_bill</a:t>
            </a:r>
            <a:r>
              <a:rPr lang="en-US" altLang="zh-CN" sz="1800" b="1" dirty="0">
                <a:solidFill>
                  <a:srgbClr val="1369B2"/>
                </a:solidFill>
                <a:latin typeface="Courier New" panose="02070309020205020404" pitchFamily="49" charset="0"/>
                <a:ea typeface="宋体" panose="02010600030101010101" pitchFamily="2" charset="-122"/>
              </a:rPr>
              <a:t>", data=tips)</a:t>
            </a:r>
            <a:endParaRPr lang="zh-CN" altLang="zh-CN" sz="1800" b="1" dirty="0">
              <a:solidFill>
                <a:srgbClr val="1369B2"/>
              </a:solidFill>
              <a:latin typeface="Courier New" panose="02070309020205020404" pitchFamily="49" charset="0"/>
              <a:ea typeface="宋体" panose="02010600030101010101" pitchFamily="2" charset="-122"/>
            </a:endParaRPr>
          </a:p>
        </p:txBody>
      </p:sp>
      <p:sp>
        <p:nvSpPr>
          <p:cNvPr id="8" name="下箭头 7"/>
          <p:cNvSpPr/>
          <p:nvPr/>
        </p:nvSpPr>
        <p:spPr>
          <a:xfrm rot="16200000">
            <a:off x="6569560" y="4680898"/>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4D2FD6C-003F-F869-7647-9C0767F43D17}"/>
              </a:ext>
            </a:extLst>
          </p:cNvPr>
          <p:cNvSpPr txBox="1"/>
          <p:nvPr/>
        </p:nvSpPr>
        <p:spPr>
          <a:xfrm>
            <a:off x="1355884" y="2182637"/>
            <a:ext cx="2198038"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1.</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绘制箱形图</a:t>
            </a:r>
            <a:endParaRPr lang="zh-CN" altLang="en-US" b="1" dirty="0">
              <a:latin typeface="黑体" panose="02010609060101010101" pitchFamily="49" charset="-122"/>
              <a:ea typeface="黑体" panose="02010609060101010101" pitchFamily="49" charset="-122"/>
              <a:cs typeface="+mn-ea"/>
              <a:sym typeface="+mn-lt"/>
            </a:endParaRPr>
          </a:p>
        </p:txBody>
      </p:sp>
      <p:sp>
        <p:nvSpPr>
          <p:cNvPr id="10" name="文本框 9">
            <a:extLst>
              <a:ext uri="{FF2B5EF4-FFF2-40B4-BE49-F238E27FC236}">
                <a16:creationId xmlns:a16="http://schemas.microsoft.com/office/drawing/2014/main" id="{1E1BFBFC-8168-1953-8181-1D9657228AA6}"/>
              </a:ext>
            </a:extLst>
          </p:cNvPr>
          <p:cNvSpPr txBox="1"/>
          <p:nvPr/>
        </p:nvSpPr>
        <p:spPr>
          <a:xfrm>
            <a:off x="1276318" y="2740823"/>
            <a:ext cx="5095532" cy="1015663"/>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在</a:t>
            </a:r>
            <a:r>
              <a:rPr lang="en-US" altLang="zh-CN" sz="2000" kern="0" dirty="0" err="1">
                <a:solidFill>
                  <a:srgbClr val="595959"/>
                </a:solidFill>
                <a:latin typeface="Microsoft YaHei" panose="020B0503020204020204" pitchFamily="34" charset="-122"/>
                <a:ea typeface="Microsoft YaHei" panose="020B0503020204020204" pitchFamily="34" charset="-122"/>
              </a:rPr>
              <a:t>Seaborn</a:t>
            </a:r>
            <a:r>
              <a:rPr lang="zh-CN" altLang="zh-CN" sz="2000" kern="0" dirty="0">
                <a:solidFill>
                  <a:srgbClr val="595959"/>
                </a:solidFill>
                <a:latin typeface="Microsoft YaHei" panose="020B0503020204020204" pitchFamily="34" charset="-122"/>
                <a:ea typeface="Microsoft YaHei" panose="020B0503020204020204" pitchFamily="34" charset="-122"/>
              </a:rPr>
              <a:t>中，我们可以使用</a:t>
            </a:r>
            <a:r>
              <a:rPr lang="en-US" altLang="zh-CN" sz="2000" kern="0" dirty="0">
                <a:solidFill>
                  <a:srgbClr val="1369B2"/>
                </a:solidFill>
                <a:latin typeface="Microsoft YaHei" panose="020B0503020204020204" pitchFamily="34" charset="-122"/>
                <a:ea typeface="Microsoft YaHei" panose="020B0503020204020204" pitchFamily="34" charset="-122"/>
              </a:rPr>
              <a:t>boxplot()</a:t>
            </a:r>
            <a:r>
              <a:rPr lang="zh-CN" altLang="zh-CN" sz="2000" kern="0" dirty="0">
                <a:solidFill>
                  <a:srgbClr val="1369B2"/>
                </a:solidFill>
                <a:latin typeface="Microsoft YaHei" panose="020B0503020204020204" pitchFamily="34" charset="-122"/>
                <a:ea typeface="Microsoft YaHei" panose="020B0503020204020204" pitchFamily="34" charset="-122"/>
              </a:rPr>
              <a:t>函数</a:t>
            </a:r>
            <a:r>
              <a:rPr lang="zh-CN" altLang="zh-CN" sz="2000" kern="0" dirty="0">
                <a:solidFill>
                  <a:srgbClr val="595959"/>
                </a:solidFill>
                <a:latin typeface="Microsoft YaHei" panose="020B0503020204020204" pitchFamily="34" charset="-122"/>
                <a:ea typeface="Microsoft YaHei" panose="020B0503020204020204" pitchFamily="34" charset="-122"/>
              </a:rPr>
              <a:t>绘制箱形图。</a:t>
            </a:r>
          </a:p>
        </p:txBody>
      </p:sp>
      <p:pic>
        <p:nvPicPr>
          <p:cNvPr id="15" name="图片 14" descr="C:\Users\itcast\AppData\Local\Microsoft\Windows\INetCache\Content.MSO\F89AAED3.tmp"/>
          <p:cNvPicPr/>
          <p:nvPr/>
        </p:nvPicPr>
        <p:blipFill>
          <a:blip r:embed="rId3">
            <a:extLst>
              <a:ext uri="{28A0092B-C50C-407E-A947-70E740481C1C}">
                <a14:useLocalDpi xmlns:a14="http://schemas.microsoft.com/office/drawing/2010/main" val="0"/>
              </a:ext>
            </a:extLst>
          </a:blip>
          <a:srcRect/>
          <a:stretch>
            <a:fillRect/>
          </a:stretch>
        </p:blipFill>
        <p:spPr bwMode="auto">
          <a:xfrm>
            <a:off x="7247334" y="3019057"/>
            <a:ext cx="4105275" cy="3154680"/>
          </a:xfrm>
          <a:prstGeom prst="rect">
            <a:avLst/>
          </a:prstGeom>
          <a:noFill/>
          <a:ln>
            <a:noFill/>
          </a:ln>
        </p:spPr>
      </p:pic>
    </p:spTree>
    <p:extLst>
      <p:ext uri="{BB962C8B-B14F-4D97-AF65-F5344CB8AC3E}">
        <p14:creationId xmlns:p14="http://schemas.microsoft.com/office/powerpoint/2010/main" val="1298790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用分类数据绘图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2" name="矩形: 圆角 139">
            <a:extLst>
              <a:ext uri="{FF2B5EF4-FFF2-40B4-BE49-F238E27FC236}">
                <a16:creationId xmlns:a16="http://schemas.microsoft.com/office/drawing/2014/main" id="{18096A58-1789-EEAE-4098-FE0F6DF9454A}"/>
              </a:ext>
            </a:extLst>
          </p:cNvPr>
          <p:cNvSpPr/>
          <p:nvPr/>
        </p:nvSpPr>
        <p:spPr>
          <a:xfrm>
            <a:off x="1276318" y="1406568"/>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分类内的分布</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9" name="文本框 8">
            <a:extLst>
              <a:ext uri="{FF2B5EF4-FFF2-40B4-BE49-F238E27FC236}">
                <a16:creationId xmlns:a16="http://schemas.microsoft.com/office/drawing/2014/main" id="{44D2FD6C-003F-F869-7647-9C0767F43D17}"/>
              </a:ext>
            </a:extLst>
          </p:cNvPr>
          <p:cNvSpPr txBox="1"/>
          <p:nvPr/>
        </p:nvSpPr>
        <p:spPr>
          <a:xfrm>
            <a:off x="1355884" y="2182637"/>
            <a:ext cx="2507418"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2.</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绘制小提琴图</a:t>
            </a:r>
            <a:endParaRPr lang="zh-CN" altLang="en-US" b="1" dirty="0">
              <a:latin typeface="黑体" panose="02010609060101010101" pitchFamily="49" charset="-122"/>
              <a:ea typeface="黑体" panose="02010609060101010101" pitchFamily="49" charset="-122"/>
              <a:cs typeface="+mn-ea"/>
              <a:sym typeface="+mn-lt"/>
            </a:endParaRPr>
          </a:p>
        </p:txBody>
      </p:sp>
      <p:sp>
        <p:nvSpPr>
          <p:cNvPr id="11" name="矩形 10"/>
          <p:cNvSpPr/>
          <p:nvPr/>
        </p:nvSpPr>
        <p:spPr>
          <a:xfrm>
            <a:off x="1355884" y="3285778"/>
            <a:ext cx="5561875" cy="2169825"/>
          </a:xfrm>
          <a:prstGeom prst="rect">
            <a:avLst/>
          </a:prstGeom>
        </p:spPr>
        <p:txBody>
          <a:bodyPr wrap="square">
            <a:spAutoFit/>
          </a:bodyPr>
          <a:lstStyle/>
          <a:p>
            <a:pPr>
              <a:lnSpc>
                <a:spcPct val="150000"/>
              </a:lnSpc>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小提琴图是箱式图与核密度图的结合，它与箱型图相比，能够展示更多的信息。</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小提琴图不仅能显示一组数据的中位数、上四分位数、下四分位数等信息，还能显示数据在不同数值下的概率密度</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，这对分析数据而言是非常有利的。</a:t>
            </a:r>
          </a:p>
        </p:txBody>
      </p:sp>
      <p:pic>
        <p:nvPicPr>
          <p:cNvPr id="3" name="图片 2"/>
          <p:cNvPicPr>
            <a:picLocks noChangeAspect="1"/>
          </p:cNvPicPr>
          <p:nvPr/>
        </p:nvPicPr>
        <p:blipFill>
          <a:blip r:embed="rId3"/>
          <a:stretch>
            <a:fillRect/>
          </a:stretch>
        </p:blipFill>
        <p:spPr>
          <a:xfrm>
            <a:off x="7175326" y="2493690"/>
            <a:ext cx="4084334" cy="3496822"/>
          </a:xfrm>
          <a:prstGeom prst="rect">
            <a:avLst/>
          </a:prstGeom>
        </p:spPr>
      </p:pic>
    </p:spTree>
    <p:extLst>
      <p:ext uri="{BB962C8B-B14F-4D97-AF65-F5344CB8AC3E}">
        <p14:creationId xmlns:p14="http://schemas.microsoft.com/office/powerpoint/2010/main" val="3513018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用分类数据绘图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2" name="矩形: 圆角 139">
            <a:extLst>
              <a:ext uri="{FF2B5EF4-FFF2-40B4-BE49-F238E27FC236}">
                <a16:creationId xmlns:a16="http://schemas.microsoft.com/office/drawing/2014/main" id="{18096A58-1789-EEAE-4098-FE0F6DF9454A}"/>
              </a:ext>
            </a:extLst>
          </p:cNvPr>
          <p:cNvSpPr/>
          <p:nvPr/>
        </p:nvSpPr>
        <p:spPr>
          <a:xfrm>
            <a:off x="1276318" y="1406568"/>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分类内的分布</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6" name="矩形 5">
            <a:extLst>
              <a:ext uri="{FF2B5EF4-FFF2-40B4-BE49-F238E27FC236}">
                <a16:creationId xmlns:a16="http://schemas.microsoft.com/office/drawing/2014/main" id="{361CAA81-0507-65DC-AD31-AFCAEBF8588E}"/>
              </a:ext>
            </a:extLst>
          </p:cNvPr>
          <p:cNvSpPr/>
          <p:nvPr/>
        </p:nvSpPr>
        <p:spPr>
          <a:xfrm>
            <a:off x="1276318" y="3764352"/>
            <a:ext cx="4962904" cy="2401745"/>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9F3DCC8-58F8-42D9-C2A9-18C2C694DAF0}"/>
              </a:ext>
            </a:extLst>
          </p:cNvPr>
          <p:cNvSpPr txBox="1"/>
          <p:nvPr/>
        </p:nvSpPr>
        <p:spPr>
          <a:xfrm>
            <a:off x="1452630" y="4088061"/>
            <a:ext cx="4610280" cy="1754326"/>
          </a:xfrm>
          <a:prstGeom prst="rect">
            <a:avLst/>
          </a:prstGeom>
          <a:noFill/>
        </p:spPr>
        <p:txBody>
          <a:bodyPr wrap="square">
            <a:spAutoFit/>
          </a:bodyPr>
          <a:lstStyle/>
          <a:p>
            <a:r>
              <a:rPr lang="en-US" altLang="zh-CN" sz="1800" dirty="0">
                <a:solidFill>
                  <a:srgbClr val="000000"/>
                </a:solidFill>
                <a:latin typeface="Courier New" panose="02070309020205020404" pitchFamily="49" charset="0"/>
                <a:ea typeface="宋体" panose="02010600030101010101" pitchFamily="2" charset="-122"/>
              </a:rPr>
              <a:t>import </a:t>
            </a:r>
            <a:r>
              <a:rPr lang="en-US" altLang="zh-CN" sz="1800" dirty="0" err="1">
                <a:solidFill>
                  <a:srgbClr val="000000"/>
                </a:solidFill>
                <a:latin typeface="Courier New" panose="02070309020205020404" pitchFamily="49" charset="0"/>
                <a:ea typeface="宋体" panose="02010600030101010101" pitchFamily="2" charset="-122"/>
              </a:rPr>
              <a:t>seaborn</a:t>
            </a:r>
            <a:r>
              <a:rPr lang="en-US" altLang="zh-CN" sz="1800" dirty="0">
                <a:solidFill>
                  <a:srgbClr val="000000"/>
                </a:solidFill>
                <a:latin typeface="Courier New" panose="02070309020205020404" pitchFamily="49" charset="0"/>
                <a:ea typeface="宋体" panose="02010600030101010101" pitchFamily="2" charset="-122"/>
              </a:rPr>
              <a:t> as </a:t>
            </a:r>
            <a:r>
              <a:rPr lang="en-US" altLang="zh-CN" sz="1800" dirty="0" err="1">
                <a:solidFill>
                  <a:srgbClr val="000000"/>
                </a:solidFill>
                <a:latin typeface="Courier New" panose="02070309020205020404" pitchFamily="49" charset="0"/>
                <a:ea typeface="宋体" panose="02010600030101010101" pitchFamily="2" charset="-122"/>
              </a:rPr>
              <a:t>sns</a:t>
            </a:r>
            <a:endParaRPr lang="zh-CN" altLang="zh-CN" sz="1800" dirty="0">
              <a:solidFill>
                <a:srgbClr val="000000"/>
              </a:solidFill>
              <a:latin typeface="Courier New" panose="02070309020205020404" pitchFamily="49" charset="0"/>
              <a:ea typeface="宋体" panose="02010600030101010101" pitchFamily="2" charset="-122"/>
            </a:endParaRPr>
          </a:p>
          <a:p>
            <a:r>
              <a:rPr lang="en-US" altLang="zh-CN" sz="1800" dirty="0">
                <a:solidFill>
                  <a:srgbClr val="000000"/>
                </a:solidFill>
                <a:latin typeface="Courier New" panose="02070309020205020404" pitchFamily="49" charset="0"/>
                <a:ea typeface="宋体" panose="02010600030101010101" pitchFamily="2" charset="-122"/>
              </a:rPr>
              <a:t>tips = </a:t>
            </a:r>
            <a:r>
              <a:rPr lang="en-US" altLang="zh-CN" sz="1800" dirty="0" err="1">
                <a:solidFill>
                  <a:srgbClr val="000000"/>
                </a:solidFill>
                <a:latin typeface="Courier New" panose="02070309020205020404" pitchFamily="49" charset="0"/>
                <a:ea typeface="宋体" panose="02010600030101010101" pitchFamily="2" charset="-122"/>
              </a:rPr>
              <a:t>sns.load_dataset</a:t>
            </a:r>
            <a:r>
              <a:rPr lang="en-US" altLang="zh-CN" sz="1800" dirty="0">
                <a:solidFill>
                  <a:srgbClr val="000000"/>
                </a:solidFill>
                <a:latin typeface="Courier New" panose="02070309020205020404" pitchFamily="49" charset="0"/>
                <a:ea typeface="宋体" panose="02010600030101010101" pitchFamily="2" charset="-122"/>
              </a:rPr>
              <a:t>('tips', </a:t>
            </a:r>
            <a:r>
              <a:rPr lang="en-US" altLang="zh-CN" sz="1800" dirty="0" err="1">
                <a:solidFill>
                  <a:srgbClr val="000000"/>
                </a:solidFill>
                <a:latin typeface="Courier New" panose="02070309020205020404" pitchFamily="49" charset="0"/>
                <a:ea typeface="宋体" panose="02010600030101010101" pitchFamily="2" charset="-122"/>
              </a:rPr>
              <a:t>data_home</a:t>
            </a:r>
            <a:r>
              <a:rPr lang="en-US" altLang="zh-CN" sz="1800" dirty="0">
                <a:solidFill>
                  <a:srgbClr val="000000"/>
                </a:solidFill>
                <a:latin typeface="Courier New" panose="02070309020205020404" pitchFamily="49" charset="0"/>
                <a:ea typeface="宋体" panose="02010600030101010101" pitchFamily="2" charset="-122"/>
              </a:rPr>
              <a:t>='data/</a:t>
            </a:r>
            <a:r>
              <a:rPr lang="en-US" altLang="zh-CN" sz="1800" dirty="0" err="1">
                <a:solidFill>
                  <a:srgbClr val="000000"/>
                </a:solidFill>
                <a:latin typeface="Courier New" panose="02070309020205020404" pitchFamily="49" charset="0"/>
                <a:ea typeface="宋体" panose="02010600030101010101" pitchFamily="2" charset="-122"/>
              </a:rPr>
              <a:t>seaborn</a:t>
            </a:r>
            <a:r>
              <a:rPr lang="en-US" altLang="zh-CN" sz="1800" dirty="0">
                <a:solidFill>
                  <a:srgbClr val="000000"/>
                </a:solidFill>
                <a:latin typeface="Courier New" panose="02070309020205020404" pitchFamily="49" charset="0"/>
                <a:ea typeface="宋体" panose="02010600030101010101" pitchFamily="2" charset="-122"/>
              </a:rPr>
              <a:t>-data')</a:t>
            </a:r>
            <a:endParaRPr lang="zh-CN" altLang="zh-CN" sz="1800" dirty="0">
              <a:solidFill>
                <a:srgbClr val="000000"/>
              </a:solidFill>
              <a:latin typeface="Courier New" panose="02070309020205020404" pitchFamily="49" charset="0"/>
              <a:ea typeface="宋体" panose="02010600030101010101" pitchFamily="2" charset="-122"/>
            </a:endParaRPr>
          </a:p>
          <a:p>
            <a:r>
              <a:rPr lang="en-US" altLang="zh-CN" sz="1800" dirty="0">
                <a:solidFill>
                  <a:srgbClr val="000000"/>
                </a:solidFill>
                <a:latin typeface="Courier New" panose="02070309020205020404" pitchFamily="49" charset="0"/>
                <a:ea typeface="宋体" panose="02010600030101010101" pitchFamily="2" charset="-122"/>
              </a:rPr>
              <a:t># </a:t>
            </a:r>
            <a:r>
              <a:rPr lang="zh-CN" altLang="zh-CN" sz="1800" dirty="0">
                <a:solidFill>
                  <a:srgbClr val="000000"/>
                </a:solidFill>
                <a:latin typeface="Courier New" panose="02070309020205020404" pitchFamily="49" charset="0"/>
                <a:ea typeface="宋体" panose="02010600030101010101" pitchFamily="2" charset="-122"/>
              </a:rPr>
              <a:t>绘制小提琴图</a:t>
            </a:r>
          </a:p>
          <a:p>
            <a:r>
              <a:rPr lang="en-US" altLang="zh-CN" sz="1800" dirty="0" err="1">
                <a:solidFill>
                  <a:srgbClr val="000000"/>
                </a:solidFill>
                <a:latin typeface="Courier New" panose="02070309020205020404" pitchFamily="49" charset="0"/>
                <a:ea typeface="宋体" panose="02010600030101010101" pitchFamily="2" charset="-122"/>
              </a:rPr>
              <a:t>sns.</a:t>
            </a:r>
            <a:r>
              <a:rPr lang="en-US" altLang="zh-CN" sz="1800" b="1" dirty="0" err="1">
                <a:solidFill>
                  <a:srgbClr val="1369B2"/>
                </a:solidFill>
                <a:latin typeface="Courier New" panose="02070309020205020404" pitchFamily="49" charset="0"/>
                <a:ea typeface="宋体" panose="02010600030101010101" pitchFamily="2" charset="-122"/>
              </a:rPr>
              <a:t>violinplot</a:t>
            </a:r>
            <a:r>
              <a:rPr lang="en-US" altLang="zh-CN" sz="1800" b="1" dirty="0">
                <a:solidFill>
                  <a:srgbClr val="1369B2"/>
                </a:solidFill>
                <a:latin typeface="Courier New" panose="02070309020205020404" pitchFamily="49" charset="0"/>
                <a:ea typeface="宋体" panose="02010600030101010101" pitchFamily="2" charset="-122"/>
              </a:rPr>
              <a:t>(x="day", y="</a:t>
            </a:r>
            <a:r>
              <a:rPr lang="en-US" altLang="zh-CN" sz="1800" b="1" dirty="0" err="1">
                <a:solidFill>
                  <a:srgbClr val="1369B2"/>
                </a:solidFill>
                <a:latin typeface="Courier New" panose="02070309020205020404" pitchFamily="49" charset="0"/>
                <a:ea typeface="宋体" panose="02010600030101010101" pitchFamily="2" charset="-122"/>
              </a:rPr>
              <a:t>total_bill</a:t>
            </a:r>
            <a:r>
              <a:rPr lang="en-US" altLang="zh-CN" sz="1800" b="1" dirty="0">
                <a:solidFill>
                  <a:srgbClr val="1369B2"/>
                </a:solidFill>
                <a:latin typeface="Courier New" panose="02070309020205020404" pitchFamily="49" charset="0"/>
                <a:ea typeface="宋体" panose="02010600030101010101" pitchFamily="2" charset="-122"/>
              </a:rPr>
              <a:t>", data=tips)</a:t>
            </a:r>
            <a:endParaRPr lang="zh-CN" altLang="zh-CN" sz="1800" b="1" dirty="0">
              <a:solidFill>
                <a:srgbClr val="1369B2"/>
              </a:solidFill>
              <a:latin typeface="Courier New" panose="02070309020205020404" pitchFamily="49" charset="0"/>
              <a:ea typeface="宋体" panose="02010600030101010101" pitchFamily="2" charset="-122"/>
            </a:endParaRPr>
          </a:p>
        </p:txBody>
      </p:sp>
      <p:sp>
        <p:nvSpPr>
          <p:cNvPr id="8" name="下箭头 7"/>
          <p:cNvSpPr/>
          <p:nvPr/>
        </p:nvSpPr>
        <p:spPr>
          <a:xfrm rot="16200000">
            <a:off x="6364533" y="4680898"/>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4D2FD6C-003F-F869-7647-9C0767F43D17}"/>
              </a:ext>
            </a:extLst>
          </p:cNvPr>
          <p:cNvSpPr txBox="1"/>
          <p:nvPr/>
        </p:nvSpPr>
        <p:spPr>
          <a:xfrm>
            <a:off x="1355884" y="2182637"/>
            <a:ext cx="2507418"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2.</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绘制小提琴图</a:t>
            </a:r>
            <a:endParaRPr lang="zh-CN" altLang="en-US" b="1" dirty="0">
              <a:latin typeface="黑体" panose="02010609060101010101" pitchFamily="49" charset="-122"/>
              <a:ea typeface="黑体" panose="02010609060101010101" pitchFamily="49" charset="-122"/>
              <a:cs typeface="+mn-ea"/>
              <a:sym typeface="+mn-lt"/>
            </a:endParaRPr>
          </a:p>
        </p:txBody>
      </p:sp>
      <p:sp>
        <p:nvSpPr>
          <p:cNvPr id="10" name="文本框 9">
            <a:extLst>
              <a:ext uri="{FF2B5EF4-FFF2-40B4-BE49-F238E27FC236}">
                <a16:creationId xmlns:a16="http://schemas.microsoft.com/office/drawing/2014/main" id="{1E1BFBFC-8168-1953-8181-1D9657228AA6}"/>
              </a:ext>
            </a:extLst>
          </p:cNvPr>
          <p:cNvSpPr txBox="1"/>
          <p:nvPr/>
        </p:nvSpPr>
        <p:spPr>
          <a:xfrm>
            <a:off x="1276318" y="2740823"/>
            <a:ext cx="5095532" cy="1015663"/>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在</a:t>
            </a:r>
            <a:r>
              <a:rPr lang="en-US" altLang="zh-CN" sz="2000" kern="0" dirty="0" err="1">
                <a:solidFill>
                  <a:srgbClr val="595959"/>
                </a:solidFill>
                <a:latin typeface="Microsoft YaHei" panose="020B0503020204020204" pitchFamily="34" charset="-122"/>
                <a:ea typeface="Microsoft YaHei" panose="020B0503020204020204" pitchFamily="34" charset="-122"/>
              </a:rPr>
              <a:t>Seaborn</a:t>
            </a:r>
            <a:r>
              <a:rPr lang="zh-CN" altLang="zh-CN" sz="2000" kern="0" dirty="0">
                <a:solidFill>
                  <a:srgbClr val="595959"/>
                </a:solidFill>
                <a:latin typeface="Microsoft YaHei" panose="020B0503020204020204" pitchFamily="34" charset="-122"/>
                <a:ea typeface="Microsoft YaHei" panose="020B0503020204020204" pitchFamily="34" charset="-122"/>
              </a:rPr>
              <a:t>中，使用</a:t>
            </a:r>
            <a:r>
              <a:rPr lang="en-US" altLang="zh-CN" sz="2000" kern="0" dirty="0" err="1">
                <a:solidFill>
                  <a:srgbClr val="1369B2"/>
                </a:solidFill>
                <a:latin typeface="Microsoft YaHei" panose="020B0503020204020204" pitchFamily="34" charset="-122"/>
                <a:ea typeface="Microsoft YaHei" panose="020B0503020204020204" pitchFamily="34" charset="-122"/>
              </a:rPr>
              <a:t>violinplot</a:t>
            </a:r>
            <a:r>
              <a:rPr lang="en-US" altLang="zh-CN" sz="2000" kern="0" dirty="0">
                <a:solidFill>
                  <a:srgbClr val="1369B2"/>
                </a:solidFill>
                <a:latin typeface="Microsoft YaHei" panose="020B0503020204020204" pitchFamily="34" charset="-122"/>
                <a:ea typeface="Microsoft YaHei" panose="020B0503020204020204" pitchFamily="34" charset="-122"/>
              </a:rPr>
              <a:t>()</a:t>
            </a:r>
            <a:r>
              <a:rPr lang="zh-CN" altLang="zh-CN" sz="2000" kern="0" dirty="0">
                <a:solidFill>
                  <a:srgbClr val="1369B2"/>
                </a:solidFill>
                <a:latin typeface="Microsoft YaHei" panose="020B0503020204020204" pitchFamily="34" charset="-122"/>
                <a:ea typeface="Microsoft YaHei" panose="020B0503020204020204" pitchFamily="34" charset="-122"/>
              </a:rPr>
              <a:t>函数</a:t>
            </a:r>
            <a:r>
              <a:rPr lang="zh-CN" altLang="zh-CN" sz="2000" kern="0" dirty="0">
                <a:solidFill>
                  <a:srgbClr val="595959"/>
                </a:solidFill>
                <a:latin typeface="Microsoft YaHei" panose="020B0503020204020204" pitchFamily="34" charset="-122"/>
                <a:ea typeface="Microsoft YaHei" panose="020B0503020204020204" pitchFamily="34" charset="-122"/>
              </a:rPr>
              <a:t>可以绘制小提琴图。</a:t>
            </a:r>
          </a:p>
        </p:txBody>
      </p:sp>
      <p:pic>
        <p:nvPicPr>
          <p:cNvPr id="11" name="图片 10" descr="C:\Users\itcast\AppData\Local\Microsoft\Windows\INetCache\Content.MSO\E832A359.tmp"/>
          <p:cNvPicPr/>
          <p:nvPr/>
        </p:nvPicPr>
        <p:blipFill>
          <a:blip r:embed="rId3">
            <a:extLst>
              <a:ext uri="{28A0092B-C50C-407E-A947-70E740481C1C}">
                <a14:useLocalDpi xmlns:a14="http://schemas.microsoft.com/office/drawing/2010/main" val="0"/>
              </a:ext>
            </a:extLst>
          </a:blip>
          <a:srcRect/>
          <a:stretch>
            <a:fillRect/>
          </a:stretch>
        </p:blipFill>
        <p:spPr bwMode="auto">
          <a:xfrm>
            <a:off x="7008568" y="3069754"/>
            <a:ext cx="4457700" cy="3425190"/>
          </a:xfrm>
          <a:prstGeom prst="rect">
            <a:avLst/>
          </a:prstGeom>
          <a:noFill/>
          <a:ln>
            <a:noFill/>
          </a:ln>
        </p:spPr>
      </p:pic>
    </p:spTree>
    <p:extLst>
      <p:ext uri="{BB962C8B-B14F-4D97-AF65-F5344CB8AC3E}">
        <p14:creationId xmlns:p14="http://schemas.microsoft.com/office/powerpoint/2010/main" val="395630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用分类数据绘图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2" name="矩形: 圆角 139">
            <a:extLst>
              <a:ext uri="{FF2B5EF4-FFF2-40B4-BE49-F238E27FC236}">
                <a16:creationId xmlns:a16="http://schemas.microsoft.com/office/drawing/2014/main" id="{18096A58-1789-EEAE-4098-FE0F6DF9454A}"/>
              </a:ext>
            </a:extLst>
          </p:cNvPr>
          <p:cNvSpPr/>
          <p:nvPr/>
        </p:nvSpPr>
        <p:spPr>
          <a:xfrm>
            <a:off x="1276318" y="1406568"/>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分类内的统计</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6" name="矩形 5">
            <a:extLst>
              <a:ext uri="{FF2B5EF4-FFF2-40B4-BE49-F238E27FC236}">
                <a16:creationId xmlns:a16="http://schemas.microsoft.com/office/drawing/2014/main" id="{361CAA81-0507-65DC-AD31-AFCAEBF8588E}"/>
              </a:ext>
            </a:extLst>
          </p:cNvPr>
          <p:cNvSpPr/>
          <p:nvPr/>
        </p:nvSpPr>
        <p:spPr>
          <a:xfrm>
            <a:off x="1276318" y="4093372"/>
            <a:ext cx="4962904" cy="2228964"/>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9F3DCC8-58F8-42D9-C2A9-18C2C694DAF0}"/>
              </a:ext>
            </a:extLst>
          </p:cNvPr>
          <p:cNvSpPr txBox="1"/>
          <p:nvPr/>
        </p:nvSpPr>
        <p:spPr>
          <a:xfrm>
            <a:off x="1452630" y="4330691"/>
            <a:ext cx="4610280" cy="1754326"/>
          </a:xfrm>
          <a:prstGeom prst="rect">
            <a:avLst/>
          </a:prstGeom>
          <a:noFill/>
        </p:spPr>
        <p:txBody>
          <a:bodyPr wrap="square">
            <a:spAutoFit/>
          </a:bodyPr>
          <a:lstStyle/>
          <a:p>
            <a:r>
              <a:rPr lang="en-US" altLang="zh-CN" sz="1800" dirty="0">
                <a:solidFill>
                  <a:srgbClr val="000000"/>
                </a:solidFill>
                <a:latin typeface="Courier New" panose="02070309020205020404" pitchFamily="49" charset="0"/>
                <a:ea typeface="宋体" panose="02010600030101010101" pitchFamily="2" charset="-122"/>
              </a:rPr>
              <a:t>import </a:t>
            </a:r>
            <a:r>
              <a:rPr lang="en-US" altLang="zh-CN" sz="1800" dirty="0" err="1">
                <a:solidFill>
                  <a:srgbClr val="000000"/>
                </a:solidFill>
                <a:latin typeface="Courier New" panose="02070309020205020404" pitchFamily="49" charset="0"/>
                <a:ea typeface="宋体" panose="02010600030101010101" pitchFamily="2" charset="-122"/>
              </a:rPr>
              <a:t>seaborn</a:t>
            </a:r>
            <a:r>
              <a:rPr lang="en-US" altLang="zh-CN" sz="1800" dirty="0">
                <a:solidFill>
                  <a:srgbClr val="000000"/>
                </a:solidFill>
                <a:latin typeface="Courier New" panose="02070309020205020404" pitchFamily="49" charset="0"/>
                <a:ea typeface="宋体" panose="02010600030101010101" pitchFamily="2" charset="-122"/>
              </a:rPr>
              <a:t> as </a:t>
            </a:r>
            <a:r>
              <a:rPr lang="en-US" altLang="zh-CN" sz="1800" dirty="0" err="1">
                <a:solidFill>
                  <a:srgbClr val="000000"/>
                </a:solidFill>
                <a:latin typeface="Courier New" panose="02070309020205020404" pitchFamily="49" charset="0"/>
                <a:ea typeface="宋体" panose="02010600030101010101" pitchFamily="2" charset="-122"/>
              </a:rPr>
              <a:t>sns</a:t>
            </a:r>
            <a:endParaRPr lang="zh-CN" altLang="zh-CN" sz="1800" dirty="0">
              <a:solidFill>
                <a:srgbClr val="000000"/>
              </a:solidFill>
              <a:latin typeface="Courier New" panose="02070309020205020404" pitchFamily="49" charset="0"/>
              <a:ea typeface="宋体" panose="02010600030101010101" pitchFamily="2" charset="-122"/>
            </a:endParaRPr>
          </a:p>
          <a:p>
            <a:r>
              <a:rPr lang="en-US" altLang="zh-CN" sz="1800" dirty="0">
                <a:solidFill>
                  <a:srgbClr val="000000"/>
                </a:solidFill>
                <a:latin typeface="Courier New" panose="02070309020205020404" pitchFamily="49" charset="0"/>
                <a:ea typeface="宋体" panose="02010600030101010101" pitchFamily="2" charset="-122"/>
              </a:rPr>
              <a:t>tips = </a:t>
            </a:r>
            <a:r>
              <a:rPr lang="en-US" altLang="zh-CN" sz="1800" dirty="0" err="1">
                <a:solidFill>
                  <a:srgbClr val="000000"/>
                </a:solidFill>
                <a:latin typeface="Courier New" panose="02070309020205020404" pitchFamily="49" charset="0"/>
                <a:ea typeface="宋体" panose="02010600030101010101" pitchFamily="2" charset="-122"/>
              </a:rPr>
              <a:t>sns.load_dataset</a:t>
            </a:r>
            <a:r>
              <a:rPr lang="en-US" altLang="zh-CN" sz="1800" dirty="0">
                <a:solidFill>
                  <a:srgbClr val="000000"/>
                </a:solidFill>
                <a:latin typeface="Courier New" panose="02070309020205020404" pitchFamily="49" charset="0"/>
                <a:ea typeface="宋体" panose="02010600030101010101" pitchFamily="2" charset="-122"/>
              </a:rPr>
              <a:t>('tips', </a:t>
            </a:r>
            <a:r>
              <a:rPr lang="en-US" altLang="zh-CN" sz="1800" dirty="0" err="1">
                <a:solidFill>
                  <a:srgbClr val="000000"/>
                </a:solidFill>
                <a:latin typeface="Courier New" panose="02070309020205020404" pitchFamily="49" charset="0"/>
                <a:ea typeface="宋体" panose="02010600030101010101" pitchFamily="2" charset="-122"/>
              </a:rPr>
              <a:t>data_home</a:t>
            </a:r>
            <a:r>
              <a:rPr lang="en-US" altLang="zh-CN" sz="1800" dirty="0">
                <a:solidFill>
                  <a:srgbClr val="000000"/>
                </a:solidFill>
                <a:latin typeface="Courier New" panose="02070309020205020404" pitchFamily="49" charset="0"/>
                <a:ea typeface="宋体" panose="02010600030101010101" pitchFamily="2" charset="-122"/>
              </a:rPr>
              <a:t>='data/</a:t>
            </a:r>
            <a:r>
              <a:rPr lang="en-US" altLang="zh-CN" sz="1800" dirty="0" err="1">
                <a:solidFill>
                  <a:srgbClr val="000000"/>
                </a:solidFill>
                <a:latin typeface="Courier New" panose="02070309020205020404" pitchFamily="49" charset="0"/>
                <a:ea typeface="宋体" panose="02010600030101010101" pitchFamily="2" charset="-122"/>
              </a:rPr>
              <a:t>seaborn</a:t>
            </a:r>
            <a:r>
              <a:rPr lang="en-US" altLang="zh-CN" sz="1800" dirty="0">
                <a:solidFill>
                  <a:srgbClr val="000000"/>
                </a:solidFill>
                <a:latin typeface="Courier New" panose="02070309020205020404" pitchFamily="49" charset="0"/>
                <a:ea typeface="宋体" panose="02010600030101010101" pitchFamily="2" charset="-122"/>
              </a:rPr>
              <a:t>-data')</a:t>
            </a:r>
            <a:endParaRPr lang="zh-CN" altLang="zh-CN" sz="1800" dirty="0">
              <a:solidFill>
                <a:srgbClr val="000000"/>
              </a:solidFill>
              <a:latin typeface="Courier New" panose="02070309020205020404" pitchFamily="49" charset="0"/>
              <a:ea typeface="宋体" panose="02010600030101010101" pitchFamily="2" charset="-122"/>
            </a:endParaRPr>
          </a:p>
          <a:p>
            <a:r>
              <a:rPr lang="en-US" altLang="zh-CN" sz="1800" dirty="0">
                <a:solidFill>
                  <a:srgbClr val="000000"/>
                </a:solidFill>
                <a:latin typeface="Courier New" panose="02070309020205020404" pitchFamily="49" charset="0"/>
                <a:ea typeface="宋体" panose="02010600030101010101" pitchFamily="2" charset="-122"/>
              </a:rPr>
              <a:t># </a:t>
            </a:r>
            <a:r>
              <a:rPr lang="zh-CN" altLang="zh-CN" sz="1800" dirty="0">
                <a:solidFill>
                  <a:srgbClr val="000000"/>
                </a:solidFill>
                <a:latin typeface="Courier New" panose="02070309020205020404" pitchFamily="49" charset="0"/>
                <a:ea typeface="宋体" panose="02010600030101010101" pitchFamily="2" charset="-122"/>
              </a:rPr>
              <a:t>绘制柱形图</a:t>
            </a:r>
          </a:p>
          <a:p>
            <a:r>
              <a:rPr lang="en-US" altLang="zh-CN" sz="1800" dirty="0" err="1">
                <a:solidFill>
                  <a:srgbClr val="000000"/>
                </a:solidFill>
                <a:latin typeface="Courier New" panose="02070309020205020404" pitchFamily="49" charset="0"/>
                <a:ea typeface="宋体" panose="02010600030101010101" pitchFamily="2" charset="-122"/>
              </a:rPr>
              <a:t>sns.</a:t>
            </a:r>
            <a:r>
              <a:rPr lang="en-US" altLang="zh-CN" sz="1800" b="1" dirty="0" err="1">
                <a:solidFill>
                  <a:srgbClr val="1369B2"/>
                </a:solidFill>
                <a:latin typeface="Courier New" panose="02070309020205020404" pitchFamily="49" charset="0"/>
                <a:ea typeface="宋体" panose="02010600030101010101" pitchFamily="2" charset="-122"/>
              </a:rPr>
              <a:t>barplot</a:t>
            </a:r>
            <a:r>
              <a:rPr lang="en-US" altLang="zh-CN" sz="1800" b="1" dirty="0">
                <a:solidFill>
                  <a:srgbClr val="1369B2"/>
                </a:solidFill>
                <a:latin typeface="Courier New" panose="02070309020205020404" pitchFamily="49" charset="0"/>
                <a:ea typeface="宋体" panose="02010600030101010101" pitchFamily="2" charset="-122"/>
              </a:rPr>
              <a:t>(x="day", y="</a:t>
            </a:r>
            <a:r>
              <a:rPr lang="en-US" altLang="zh-CN" sz="1800" b="1" dirty="0" err="1">
                <a:solidFill>
                  <a:srgbClr val="1369B2"/>
                </a:solidFill>
                <a:latin typeface="Courier New" panose="02070309020205020404" pitchFamily="49" charset="0"/>
                <a:ea typeface="宋体" panose="02010600030101010101" pitchFamily="2" charset="-122"/>
              </a:rPr>
              <a:t>total_bill</a:t>
            </a:r>
            <a:r>
              <a:rPr lang="en-US" altLang="zh-CN" sz="1800" b="1" dirty="0">
                <a:solidFill>
                  <a:srgbClr val="1369B2"/>
                </a:solidFill>
                <a:latin typeface="Courier New" panose="02070309020205020404" pitchFamily="49" charset="0"/>
                <a:ea typeface="宋体" panose="02010600030101010101" pitchFamily="2" charset="-122"/>
              </a:rPr>
              <a:t>", data=tips)</a:t>
            </a:r>
            <a:endParaRPr lang="zh-CN" altLang="zh-CN" sz="1800" b="1" dirty="0">
              <a:solidFill>
                <a:srgbClr val="1369B2"/>
              </a:solidFill>
              <a:latin typeface="Courier New" panose="02070309020205020404" pitchFamily="49" charset="0"/>
              <a:ea typeface="宋体" panose="02010600030101010101" pitchFamily="2" charset="-122"/>
            </a:endParaRPr>
          </a:p>
        </p:txBody>
      </p:sp>
      <p:sp>
        <p:nvSpPr>
          <p:cNvPr id="8" name="下箭头 7"/>
          <p:cNvSpPr/>
          <p:nvPr/>
        </p:nvSpPr>
        <p:spPr>
          <a:xfrm rot="16200000">
            <a:off x="6364533" y="4923528"/>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4D2FD6C-003F-F869-7647-9C0767F43D17}"/>
              </a:ext>
            </a:extLst>
          </p:cNvPr>
          <p:cNvSpPr txBox="1"/>
          <p:nvPr/>
        </p:nvSpPr>
        <p:spPr>
          <a:xfrm>
            <a:off x="1355884" y="2182637"/>
            <a:ext cx="2198038"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1.</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绘制柱形图</a:t>
            </a:r>
            <a:endParaRPr lang="zh-CN" altLang="en-US" b="1" dirty="0">
              <a:latin typeface="黑体" panose="02010609060101010101" pitchFamily="49" charset="-122"/>
              <a:ea typeface="黑体" panose="02010609060101010101" pitchFamily="49" charset="-122"/>
              <a:cs typeface="+mn-ea"/>
              <a:sym typeface="+mn-lt"/>
            </a:endParaRPr>
          </a:p>
        </p:txBody>
      </p:sp>
      <p:sp>
        <p:nvSpPr>
          <p:cNvPr id="10" name="文本框 9">
            <a:extLst>
              <a:ext uri="{FF2B5EF4-FFF2-40B4-BE49-F238E27FC236}">
                <a16:creationId xmlns:a16="http://schemas.microsoft.com/office/drawing/2014/main" id="{1E1BFBFC-8168-1953-8181-1D9657228AA6}"/>
              </a:ext>
            </a:extLst>
          </p:cNvPr>
          <p:cNvSpPr txBox="1"/>
          <p:nvPr/>
        </p:nvSpPr>
        <p:spPr>
          <a:xfrm>
            <a:off x="1276318" y="2667030"/>
            <a:ext cx="5680911" cy="1338828"/>
          </a:xfrm>
          <a:prstGeom prst="rect">
            <a:avLst/>
          </a:prstGeom>
          <a:noFill/>
        </p:spPr>
        <p:txBody>
          <a:bodyPr wrap="square">
            <a:spAutoFit/>
          </a:bodyPr>
          <a:lstStyle/>
          <a:p>
            <a:pPr>
              <a:lnSpc>
                <a:spcPct val="150000"/>
              </a:lnSpc>
            </a:pPr>
            <a:r>
              <a:rPr lang="zh-CN" altLang="zh-CN" sz="1800" kern="0" dirty="0">
                <a:solidFill>
                  <a:srgbClr val="595959"/>
                </a:solidFill>
                <a:latin typeface="Microsoft YaHei" panose="020B0503020204020204" pitchFamily="34" charset="-122"/>
                <a:ea typeface="Microsoft YaHei" panose="020B0503020204020204" pitchFamily="34" charset="-122"/>
              </a:rPr>
              <a:t>在</a:t>
            </a:r>
            <a:r>
              <a:rPr lang="en-US" altLang="zh-CN" sz="1800" kern="0" dirty="0" err="1">
                <a:solidFill>
                  <a:srgbClr val="595959"/>
                </a:solidFill>
                <a:latin typeface="Microsoft YaHei" panose="020B0503020204020204" pitchFamily="34" charset="-122"/>
                <a:ea typeface="Microsoft YaHei" panose="020B0503020204020204" pitchFamily="34" charset="-122"/>
              </a:rPr>
              <a:t>Seaborn</a:t>
            </a:r>
            <a:r>
              <a:rPr lang="zh-CN" altLang="zh-CN" sz="1800" kern="0" dirty="0">
                <a:solidFill>
                  <a:srgbClr val="595959"/>
                </a:solidFill>
                <a:latin typeface="Microsoft YaHei" panose="020B0503020204020204" pitchFamily="34" charset="-122"/>
                <a:ea typeface="Microsoft YaHei" panose="020B0503020204020204" pitchFamily="34" charset="-122"/>
              </a:rPr>
              <a:t>中，可以</a:t>
            </a:r>
            <a:r>
              <a:rPr lang="zh-CN" altLang="zh-CN" sz="1800" kern="0" dirty="0">
                <a:solidFill>
                  <a:srgbClr val="1369B2"/>
                </a:solidFill>
                <a:latin typeface="Microsoft YaHei" panose="020B0503020204020204" pitchFamily="34" charset="-122"/>
                <a:ea typeface="Microsoft YaHei" panose="020B0503020204020204" pitchFamily="34" charset="-122"/>
              </a:rPr>
              <a:t>使用</a:t>
            </a:r>
            <a:r>
              <a:rPr lang="en-US" altLang="zh-CN" sz="1800" kern="0" dirty="0" err="1">
                <a:solidFill>
                  <a:srgbClr val="1369B2"/>
                </a:solidFill>
                <a:latin typeface="Microsoft YaHei" panose="020B0503020204020204" pitchFamily="34" charset="-122"/>
                <a:ea typeface="Microsoft YaHei" panose="020B0503020204020204" pitchFamily="34" charset="-122"/>
              </a:rPr>
              <a:t>barplot</a:t>
            </a:r>
            <a:r>
              <a:rPr lang="en-US" altLang="zh-CN" sz="1800" kern="0" dirty="0">
                <a:solidFill>
                  <a:srgbClr val="1369B2"/>
                </a:solidFill>
                <a:latin typeface="Microsoft YaHei" panose="020B0503020204020204" pitchFamily="34" charset="-122"/>
                <a:ea typeface="Microsoft YaHei" panose="020B0503020204020204" pitchFamily="34" charset="-122"/>
              </a:rPr>
              <a:t>()</a:t>
            </a:r>
            <a:r>
              <a:rPr lang="zh-CN" altLang="zh-CN" sz="1800" kern="0" dirty="0">
                <a:solidFill>
                  <a:srgbClr val="1369B2"/>
                </a:solidFill>
                <a:latin typeface="Microsoft YaHei" panose="020B0503020204020204" pitchFamily="34" charset="-122"/>
                <a:ea typeface="Microsoft YaHei" panose="020B0503020204020204" pitchFamily="34" charset="-122"/>
              </a:rPr>
              <a:t>函数绘制柱形图</a:t>
            </a:r>
            <a:r>
              <a:rPr lang="zh-CN" altLang="zh-CN" sz="1800" kern="0" dirty="0">
                <a:solidFill>
                  <a:srgbClr val="595959"/>
                </a:solidFill>
                <a:latin typeface="Microsoft YaHei" panose="020B0503020204020204" pitchFamily="34" charset="-122"/>
                <a:ea typeface="Microsoft YaHei" panose="020B0503020204020204" pitchFamily="34" charset="-122"/>
              </a:rPr>
              <a:t>。默认情况下，</a:t>
            </a:r>
            <a:r>
              <a:rPr lang="zh-CN" altLang="zh-CN" sz="1800" kern="0" dirty="0">
                <a:solidFill>
                  <a:srgbClr val="1369B2"/>
                </a:solidFill>
                <a:latin typeface="Microsoft YaHei" panose="020B0503020204020204" pitchFamily="34" charset="-122"/>
                <a:ea typeface="Microsoft YaHei" panose="020B0503020204020204" pitchFamily="34" charset="-122"/>
              </a:rPr>
              <a:t>柱形图中每个柱形的上方会显示误差线</a:t>
            </a:r>
            <a:r>
              <a:rPr lang="zh-CN" altLang="zh-CN" sz="1800" kern="0" dirty="0">
                <a:solidFill>
                  <a:srgbClr val="595959"/>
                </a:solidFill>
                <a:latin typeface="Microsoft YaHei" panose="020B0503020204020204" pitchFamily="34" charset="-122"/>
                <a:ea typeface="Microsoft YaHei" panose="020B0503020204020204" pitchFamily="34" charset="-122"/>
              </a:rPr>
              <a:t>，这些误差线可以提供关于数据的不确定性或变化的信息。</a:t>
            </a:r>
          </a:p>
        </p:txBody>
      </p:sp>
      <p:pic>
        <p:nvPicPr>
          <p:cNvPr id="13" name="图片 12" descr="C:\Users\itcast\AppData\Local\Microsoft\Windows\INetCache\Content.MSO\36B337CF.tmp"/>
          <p:cNvPicPr/>
          <p:nvPr/>
        </p:nvPicPr>
        <p:blipFill>
          <a:blip r:embed="rId3">
            <a:extLst>
              <a:ext uri="{28A0092B-C50C-407E-A947-70E740481C1C}">
                <a14:useLocalDpi xmlns:a14="http://schemas.microsoft.com/office/drawing/2010/main" val="0"/>
              </a:ext>
            </a:extLst>
          </a:blip>
          <a:srcRect/>
          <a:stretch>
            <a:fillRect/>
          </a:stretch>
        </p:blipFill>
        <p:spPr bwMode="auto">
          <a:xfrm>
            <a:off x="6957229" y="2834225"/>
            <a:ext cx="4538577" cy="3488111"/>
          </a:xfrm>
          <a:prstGeom prst="rect">
            <a:avLst/>
          </a:prstGeom>
          <a:noFill/>
          <a:ln>
            <a:noFill/>
          </a:ln>
        </p:spPr>
      </p:pic>
    </p:spTree>
    <p:extLst>
      <p:ext uri="{BB962C8B-B14F-4D97-AF65-F5344CB8AC3E}">
        <p14:creationId xmlns:p14="http://schemas.microsoft.com/office/powerpoint/2010/main" val="3512306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1675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13.3.2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用分类数据绘图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2" name="矩形: 圆角 139">
            <a:extLst>
              <a:ext uri="{FF2B5EF4-FFF2-40B4-BE49-F238E27FC236}">
                <a16:creationId xmlns:a16="http://schemas.microsoft.com/office/drawing/2014/main" id="{18096A58-1789-EEAE-4098-FE0F6DF9454A}"/>
              </a:ext>
            </a:extLst>
          </p:cNvPr>
          <p:cNvSpPr/>
          <p:nvPr/>
        </p:nvSpPr>
        <p:spPr>
          <a:xfrm>
            <a:off x="1276318" y="1406568"/>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分类内的统计</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6" name="矩形 5">
            <a:extLst>
              <a:ext uri="{FF2B5EF4-FFF2-40B4-BE49-F238E27FC236}">
                <a16:creationId xmlns:a16="http://schemas.microsoft.com/office/drawing/2014/main" id="{361CAA81-0507-65DC-AD31-AFCAEBF8588E}"/>
              </a:ext>
            </a:extLst>
          </p:cNvPr>
          <p:cNvSpPr/>
          <p:nvPr/>
        </p:nvSpPr>
        <p:spPr>
          <a:xfrm>
            <a:off x="1276318" y="3802082"/>
            <a:ext cx="4962904" cy="2228964"/>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9F3DCC8-58F8-42D9-C2A9-18C2C694DAF0}"/>
              </a:ext>
            </a:extLst>
          </p:cNvPr>
          <p:cNvSpPr txBox="1"/>
          <p:nvPr/>
        </p:nvSpPr>
        <p:spPr>
          <a:xfrm>
            <a:off x="1452630" y="4039401"/>
            <a:ext cx="4610280" cy="1754326"/>
          </a:xfrm>
          <a:prstGeom prst="rect">
            <a:avLst/>
          </a:prstGeom>
          <a:noFill/>
        </p:spPr>
        <p:txBody>
          <a:bodyPr wrap="square">
            <a:spAutoFit/>
          </a:bodyPr>
          <a:lstStyle/>
          <a:p>
            <a:r>
              <a:rPr lang="en-US" altLang="zh-CN" sz="1800" dirty="0">
                <a:solidFill>
                  <a:srgbClr val="000000"/>
                </a:solidFill>
                <a:latin typeface="Courier New" panose="02070309020205020404" pitchFamily="49" charset="0"/>
                <a:ea typeface="宋体" panose="02010600030101010101" pitchFamily="2" charset="-122"/>
              </a:rPr>
              <a:t>import </a:t>
            </a:r>
            <a:r>
              <a:rPr lang="en-US" altLang="zh-CN" sz="1800" dirty="0" err="1">
                <a:solidFill>
                  <a:srgbClr val="000000"/>
                </a:solidFill>
                <a:latin typeface="Courier New" panose="02070309020205020404" pitchFamily="49" charset="0"/>
                <a:ea typeface="宋体" panose="02010600030101010101" pitchFamily="2" charset="-122"/>
              </a:rPr>
              <a:t>seaborn</a:t>
            </a:r>
            <a:r>
              <a:rPr lang="en-US" altLang="zh-CN" sz="1800" dirty="0">
                <a:solidFill>
                  <a:srgbClr val="000000"/>
                </a:solidFill>
                <a:latin typeface="Courier New" panose="02070309020205020404" pitchFamily="49" charset="0"/>
                <a:ea typeface="宋体" panose="02010600030101010101" pitchFamily="2" charset="-122"/>
              </a:rPr>
              <a:t> as </a:t>
            </a:r>
            <a:r>
              <a:rPr lang="en-US" altLang="zh-CN" sz="1800" dirty="0" err="1">
                <a:solidFill>
                  <a:srgbClr val="000000"/>
                </a:solidFill>
                <a:latin typeface="Courier New" panose="02070309020205020404" pitchFamily="49" charset="0"/>
                <a:ea typeface="宋体" panose="02010600030101010101" pitchFamily="2" charset="-122"/>
              </a:rPr>
              <a:t>sns</a:t>
            </a:r>
            <a:endParaRPr lang="zh-CN" altLang="zh-CN" sz="1800" dirty="0">
              <a:solidFill>
                <a:srgbClr val="000000"/>
              </a:solidFill>
              <a:latin typeface="Courier New" panose="02070309020205020404" pitchFamily="49" charset="0"/>
              <a:ea typeface="宋体" panose="02010600030101010101" pitchFamily="2" charset="-122"/>
            </a:endParaRPr>
          </a:p>
          <a:p>
            <a:r>
              <a:rPr lang="en-US" altLang="zh-CN" sz="1800" dirty="0">
                <a:solidFill>
                  <a:srgbClr val="000000"/>
                </a:solidFill>
                <a:latin typeface="Courier New" panose="02070309020205020404" pitchFamily="49" charset="0"/>
                <a:ea typeface="宋体" panose="02010600030101010101" pitchFamily="2" charset="-122"/>
              </a:rPr>
              <a:t>tips = </a:t>
            </a:r>
            <a:r>
              <a:rPr lang="en-US" altLang="zh-CN" sz="1800" dirty="0" err="1">
                <a:solidFill>
                  <a:srgbClr val="000000"/>
                </a:solidFill>
                <a:latin typeface="Courier New" panose="02070309020205020404" pitchFamily="49" charset="0"/>
                <a:ea typeface="宋体" panose="02010600030101010101" pitchFamily="2" charset="-122"/>
              </a:rPr>
              <a:t>sns.load_dataset</a:t>
            </a:r>
            <a:r>
              <a:rPr lang="en-US" altLang="zh-CN" sz="1800" dirty="0">
                <a:solidFill>
                  <a:srgbClr val="000000"/>
                </a:solidFill>
                <a:latin typeface="Courier New" panose="02070309020205020404" pitchFamily="49" charset="0"/>
                <a:ea typeface="宋体" panose="02010600030101010101" pitchFamily="2" charset="-122"/>
              </a:rPr>
              <a:t>('tips', </a:t>
            </a:r>
            <a:r>
              <a:rPr lang="en-US" altLang="zh-CN" sz="1800" dirty="0" err="1">
                <a:solidFill>
                  <a:srgbClr val="000000"/>
                </a:solidFill>
                <a:latin typeface="Courier New" panose="02070309020205020404" pitchFamily="49" charset="0"/>
                <a:ea typeface="宋体" panose="02010600030101010101" pitchFamily="2" charset="-122"/>
              </a:rPr>
              <a:t>data_home</a:t>
            </a:r>
            <a:r>
              <a:rPr lang="en-US" altLang="zh-CN" sz="1800" dirty="0">
                <a:solidFill>
                  <a:srgbClr val="000000"/>
                </a:solidFill>
                <a:latin typeface="Courier New" panose="02070309020205020404" pitchFamily="49" charset="0"/>
                <a:ea typeface="宋体" panose="02010600030101010101" pitchFamily="2" charset="-122"/>
              </a:rPr>
              <a:t>='data/</a:t>
            </a:r>
            <a:r>
              <a:rPr lang="en-US" altLang="zh-CN" sz="1800" dirty="0" err="1">
                <a:solidFill>
                  <a:srgbClr val="000000"/>
                </a:solidFill>
                <a:latin typeface="Courier New" panose="02070309020205020404" pitchFamily="49" charset="0"/>
                <a:ea typeface="宋体" panose="02010600030101010101" pitchFamily="2" charset="-122"/>
              </a:rPr>
              <a:t>seaborn</a:t>
            </a:r>
            <a:r>
              <a:rPr lang="en-US" altLang="zh-CN" sz="1800" dirty="0">
                <a:solidFill>
                  <a:srgbClr val="000000"/>
                </a:solidFill>
                <a:latin typeface="Courier New" panose="02070309020205020404" pitchFamily="49" charset="0"/>
                <a:ea typeface="宋体" panose="02010600030101010101" pitchFamily="2" charset="-122"/>
              </a:rPr>
              <a:t>-data')</a:t>
            </a:r>
            <a:endParaRPr lang="zh-CN" altLang="zh-CN" sz="1800" dirty="0">
              <a:solidFill>
                <a:srgbClr val="000000"/>
              </a:solidFill>
              <a:latin typeface="Courier New" panose="02070309020205020404" pitchFamily="49" charset="0"/>
              <a:ea typeface="宋体" panose="02010600030101010101" pitchFamily="2" charset="-122"/>
            </a:endParaRPr>
          </a:p>
          <a:p>
            <a:r>
              <a:rPr lang="en-US" altLang="zh-CN" sz="1800" dirty="0">
                <a:solidFill>
                  <a:srgbClr val="000000"/>
                </a:solidFill>
                <a:latin typeface="Courier New" panose="02070309020205020404" pitchFamily="49" charset="0"/>
                <a:ea typeface="宋体" panose="02010600030101010101" pitchFamily="2" charset="-122"/>
              </a:rPr>
              <a:t># </a:t>
            </a:r>
            <a:r>
              <a:rPr lang="zh-CN" altLang="zh-CN" sz="1800" dirty="0">
                <a:solidFill>
                  <a:srgbClr val="000000"/>
                </a:solidFill>
                <a:latin typeface="Courier New" panose="02070309020205020404" pitchFamily="49" charset="0"/>
                <a:ea typeface="宋体" panose="02010600030101010101" pitchFamily="2" charset="-122"/>
              </a:rPr>
              <a:t>绘制点图</a:t>
            </a:r>
          </a:p>
          <a:p>
            <a:r>
              <a:rPr lang="en-US" altLang="zh-CN" sz="1800" dirty="0" err="1">
                <a:solidFill>
                  <a:srgbClr val="000000"/>
                </a:solidFill>
                <a:latin typeface="Courier New" panose="02070309020205020404" pitchFamily="49" charset="0"/>
                <a:ea typeface="宋体" panose="02010600030101010101" pitchFamily="2" charset="-122"/>
              </a:rPr>
              <a:t>sns.pointplot</a:t>
            </a:r>
            <a:r>
              <a:rPr lang="en-US" altLang="zh-CN" sz="1800" dirty="0">
                <a:solidFill>
                  <a:srgbClr val="000000"/>
                </a:solidFill>
                <a:latin typeface="Courier New" panose="02070309020205020404" pitchFamily="49" charset="0"/>
                <a:ea typeface="宋体" panose="02010600030101010101" pitchFamily="2" charset="-122"/>
              </a:rPr>
              <a:t>(x="day", y="</a:t>
            </a:r>
            <a:r>
              <a:rPr lang="en-US" altLang="zh-CN" sz="1800" dirty="0" err="1">
                <a:solidFill>
                  <a:srgbClr val="000000"/>
                </a:solidFill>
                <a:latin typeface="Courier New" panose="02070309020205020404" pitchFamily="49" charset="0"/>
                <a:ea typeface="宋体" panose="02010600030101010101" pitchFamily="2" charset="-122"/>
              </a:rPr>
              <a:t>total_bill</a:t>
            </a:r>
            <a:r>
              <a:rPr lang="en-US" altLang="zh-CN" sz="1800" dirty="0">
                <a:solidFill>
                  <a:srgbClr val="000000"/>
                </a:solidFill>
                <a:latin typeface="Courier New" panose="02070309020205020404" pitchFamily="49" charset="0"/>
                <a:ea typeface="宋体" panose="02010600030101010101" pitchFamily="2" charset="-122"/>
              </a:rPr>
              <a:t>", data=tips)</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8" name="下箭头 7"/>
          <p:cNvSpPr/>
          <p:nvPr/>
        </p:nvSpPr>
        <p:spPr>
          <a:xfrm rot="16200000">
            <a:off x="6364533" y="4545847"/>
            <a:ext cx="563460" cy="56865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4D2FD6C-003F-F869-7647-9C0767F43D17}"/>
              </a:ext>
            </a:extLst>
          </p:cNvPr>
          <p:cNvSpPr txBox="1"/>
          <p:nvPr/>
        </p:nvSpPr>
        <p:spPr>
          <a:xfrm>
            <a:off x="1355884" y="2182637"/>
            <a:ext cx="1888659"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2.</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绘制点图</a:t>
            </a:r>
            <a:endParaRPr lang="zh-CN" altLang="en-US" b="1" dirty="0">
              <a:latin typeface="黑体" panose="02010609060101010101" pitchFamily="49" charset="-122"/>
              <a:ea typeface="黑体" panose="02010609060101010101" pitchFamily="49" charset="-122"/>
              <a:cs typeface="+mn-ea"/>
              <a:sym typeface="+mn-lt"/>
            </a:endParaRPr>
          </a:p>
        </p:txBody>
      </p:sp>
      <p:sp>
        <p:nvSpPr>
          <p:cNvPr id="10" name="文本框 9">
            <a:extLst>
              <a:ext uri="{FF2B5EF4-FFF2-40B4-BE49-F238E27FC236}">
                <a16:creationId xmlns:a16="http://schemas.microsoft.com/office/drawing/2014/main" id="{1E1BFBFC-8168-1953-8181-1D9657228AA6}"/>
              </a:ext>
            </a:extLst>
          </p:cNvPr>
          <p:cNvSpPr txBox="1"/>
          <p:nvPr/>
        </p:nvSpPr>
        <p:spPr>
          <a:xfrm>
            <a:off x="1276318" y="2737566"/>
            <a:ext cx="10219488" cy="923330"/>
          </a:xfrm>
          <a:prstGeom prst="rect">
            <a:avLst/>
          </a:prstGeom>
          <a:noFill/>
        </p:spPr>
        <p:txBody>
          <a:bodyPr wrap="square">
            <a:spAutoFit/>
          </a:bodyPr>
          <a:lstStyle/>
          <a:p>
            <a:pPr>
              <a:lnSpc>
                <a:spcPct val="150000"/>
              </a:lnSpc>
            </a:pPr>
            <a:r>
              <a:rPr lang="en-US" altLang="zh-CN" sz="1800" kern="0" dirty="0">
                <a:solidFill>
                  <a:srgbClr val="595959"/>
                </a:solidFill>
                <a:latin typeface="Microsoft YaHei" panose="020B0503020204020204" pitchFamily="34" charset="-122"/>
                <a:ea typeface="Microsoft YaHei" panose="020B0503020204020204" pitchFamily="34" charset="-122"/>
              </a:rPr>
              <a:t> </a:t>
            </a:r>
            <a:r>
              <a:rPr lang="zh-CN" altLang="zh-CN" sz="1800" kern="0" dirty="0">
                <a:solidFill>
                  <a:srgbClr val="595959"/>
                </a:solidFill>
                <a:latin typeface="Microsoft YaHei" panose="020B0503020204020204" pitchFamily="34" charset="-122"/>
                <a:ea typeface="Microsoft YaHei" panose="020B0503020204020204" pitchFamily="34" charset="-122"/>
              </a:rPr>
              <a:t>在</a:t>
            </a:r>
            <a:r>
              <a:rPr lang="en-US" altLang="zh-CN" sz="1800" kern="0" dirty="0" err="1">
                <a:solidFill>
                  <a:srgbClr val="595959"/>
                </a:solidFill>
                <a:latin typeface="Microsoft YaHei" panose="020B0503020204020204" pitchFamily="34" charset="-122"/>
                <a:ea typeface="Microsoft YaHei" panose="020B0503020204020204" pitchFamily="34" charset="-122"/>
              </a:rPr>
              <a:t>Seaborn</a:t>
            </a:r>
            <a:r>
              <a:rPr lang="zh-CN" altLang="zh-CN" sz="1800" kern="0" dirty="0">
                <a:solidFill>
                  <a:srgbClr val="595959"/>
                </a:solidFill>
                <a:latin typeface="Microsoft YaHei" panose="020B0503020204020204" pitchFamily="34" charset="-122"/>
                <a:ea typeface="Microsoft YaHei" panose="020B0503020204020204" pitchFamily="34" charset="-122"/>
              </a:rPr>
              <a:t>中，我们可以</a:t>
            </a:r>
            <a:r>
              <a:rPr lang="zh-CN" altLang="zh-CN" sz="1800" kern="0" dirty="0">
                <a:solidFill>
                  <a:srgbClr val="1369B2"/>
                </a:solidFill>
                <a:latin typeface="Microsoft YaHei" panose="020B0503020204020204" pitchFamily="34" charset="-122"/>
                <a:ea typeface="Microsoft YaHei" panose="020B0503020204020204" pitchFamily="34" charset="-122"/>
              </a:rPr>
              <a:t>使用</a:t>
            </a:r>
            <a:r>
              <a:rPr lang="en-US" altLang="zh-CN" sz="1800" kern="0" dirty="0" err="1">
                <a:solidFill>
                  <a:srgbClr val="1369B2"/>
                </a:solidFill>
                <a:latin typeface="Microsoft YaHei" panose="020B0503020204020204" pitchFamily="34" charset="-122"/>
                <a:ea typeface="Microsoft YaHei" panose="020B0503020204020204" pitchFamily="34" charset="-122"/>
              </a:rPr>
              <a:t>pointplot</a:t>
            </a:r>
            <a:r>
              <a:rPr lang="en-US" altLang="zh-CN" sz="1800" kern="0" dirty="0">
                <a:solidFill>
                  <a:srgbClr val="1369B2"/>
                </a:solidFill>
                <a:latin typeface="Microsoft YaHei" panose="020B0503020204020204" pitchFamily="34" charset="-122"/>
                <a:ea typeface="Microsoft YaHei" panose="020B0503020204020204" pitchFamily="34" charset="-122"/>
              </a:rPr>
              <a:t>()</a:t>
            </a:r>
            <a:r>
              <a:rPr lang="zh-CN" altLang="zh-CN" sz="1800" kern="0" dirty="0">
                <a:solidFill>
                  <a:srgbClr val="1369B2"/>
                </a:solidFill>
                <a:latin typeface="Microsoft YaHei" panose="020B0503020204020204" pitchFamily="34" charset="-122"/>
                <a:ea typeface="Microsoft YaHei" panose="020B0503020204020204" pitchFamily="34" charset="-122"/>
              </a:rPr>
              <a:t>函数绘制点图</a:t>
            </a:r>
            <a:r>
              <a:rPr lang="zh-CN" altLang="zh-CN" sz="1800" kern="0" dirty="0">
                <a:solidFill>
                  <a:srgbClr val="595959"/>
                </a:solidFill>
                <a:latin typeface="Microsoft YaHei" panose="020B0503020204020204" pitchFamily="34" charset="-122"/>
                <a:ea typeface="Microsoft YaHei" panose="020B0503020204020204" pitchFamily="34" charset="-122"/>
              </a:rPr>
              <a:t>，点图中没有显示完整的图形，而是显示点和误差线，其中点代表平均值或其他估计值，误差线代表代表置信区间。</a:t>
            </a:r>
          </a:p>
        </p:txBody>
      </p:sp>
      <p:pic>
        <p:nvPicPr>
          <p:cNvPr id="11" name="图片 10" descr="C:\Users\itcast\AppData\Local\Microsoft\Windows\INetCache\Content.MSO\52BFA1B5.tmp"/>
          <p:cNvPicPr/>
          <p:nvPr/>
        </p:nvPicPr>
        <p:blipFill>
          <a:blip r:embed="rId3">
            <a:extLst>
              <a:ext uri="{28A0092B-C50C-407E-A947-70E740481C1C}">
                <a14:useLocalDpi xmlns:a14="http://schemas.microsoft.com/office/drawing/2010/main" val="0"/>
              </a:ext>
            </a:extLst>
          </a:blip>
          <a:srcRect/>
          <a:stretch>
            <a:fillRect/>
          </a:stretch>
        </p:blipFill>
        <p:spPr bwMode="auto">
          <a:xfrm>
            <a:off x="7247334" y="3657869"/>
            <a:ext cx="3960440" cy="3043161"/>
          </a:xfrm>
          <a:prstGeom prst="rect">
            <a:avLst/>
          </a:prstGeom>
          <a:noFill/>
          <a:ln>
            <a:noFill/>
          </a:ln>
        </p:spPr>
      </p:pic>
    </p:spTree>
    <p:extLst>
      <p:ext uri="{BB962C8B-B14F-4D97-AF65-F5344CB8AC3E}">
        <p14:creationId xmlns:p14="http://schemas.microsoft.com/office/powerpoint/2010/main" val="811028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ctr"/>
            <a:r>
              <a:rPr lang="zh-CN" altLang="zh-CN" sz="4800" b="1" dirty="0">
                <a:solidFill>
                  <a:srgbClr val="595959"/>
                </a:solidFill>
                <a:latin typeface="微软雅黑" panose="020B0503020204020204" pitchFamily="34" charset="-122"/>
                <a:ea typeface="微软雅黑" panose="020B0503020204020204" pitchFamily="34" charset="-122"/>
                <a:cs typeface="+mn-ea"/>
              </a:rPr>
              <a:t>使用</a:t>
            </a:r>
            <a:r>
              <a:rPr lang="en-US" altLang="zh-CN" sz="4800" b="1" dirty="0" err="1">
                <a:solidFill>
                  <a:srgbClr val="595959"/>
                </a:solidFill>
                <a:latin typeface="微软雅黑" panose="020B0503020204020204" pitchFamily="34" charset="-122"/>
                <a:ea typeface="微软雅黑" panose="020B0503020204020204" pitchFamily="34" charset="-122"/>
                <a:cs typeface="+mn-ea"/>
              </a:rPr>
              <a:t>Pyecharts</a:t>
            </a:r>
            <a:r>
              <a:rPr lang="zh-CN" altLang="zh-CN" sz="4800" b="1" dirty="0">
                <a:solidFill>
                  <a:srgbClr val="595959"/>
                </a:solidFill>
                <a:latin typeface="微软雅黑" panose="020B0503020204020204" pitchFamily="34" charset="-122"/>
                <a:ea typeface="微软雅黑" panose="020B0503020204020204" pitchFamily="34" charset="-122"/>
                <a:cs typeface="+mn-ea"/>
              </a:rPr>
              <a:t>绘图</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US" altLang="zh-CN" sz="5400" b="1" dirty="0">
                <a:solidFill>
                  <a:srgbClr val="FAFAFA"/>
                </a:solidFill>
                <a:latin typeface="微软雅黑" panose="020B0503020204020204" pitchFamily="34" charset="-122"/>
                <a:ea typeface="微软雅黑" panose="020B0503020204020204" pitchFamily="34" charset="-122"/>
                <a:cs typeface="+mn-ea"/>
              </a:rPr>
              <a:t>13.4</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948622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err="1">
                <a:solidFill>
                  <a:srgbClr val="595959"/>
                </a:solidFill>
                <a:latin typeface="微软雅黑" panose="020B0503020204020204" pitchFamily="34" charset="-122"/>
                <a:ea typeface="微软雅黑" panose="020B0503020204020204" pitchFamily="34" charset="-122"/>
                <a:cs typeface="+mn-ea"/>
              </a:rPr>
              <a:t>Pyecharts</a:t>
            </a:r>
            <a:r>
              <a:rPr lang="zh-CN" altLang="zh-CN" sz="2400" b="1" dirty="0">
                <a:solidFill>
                  <a:srgbClr val="595959"/>
                </a:solidFill>
                <a:latin typeface="微软雅黑" panose="020B0503020204020204" pitchFamily="34" charset="-122"/>
                <a:ea typeface="微软雅黑" panose="020B0503020204020204" pitchFamily="34" charset="-122"/>
                <a:cs typeface="+mn-ea"/>
              </a:rPr>
              <a:t>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71324" cy="923330"/>
          </a:xfrm>
          <a:prstGeom prst="rect">
            <a:avLst/>
          </a:prstGeom>
        </p:spPr>
        <p:txBody>
          <a:bodyPr wrap="square">
            <a:spAutoFit/>
          </a:bodyPr>
          <a:lstStyle/>
          <a:p>
            <a:pP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cs typeface="+mn-ea"/>
              </a:rPr>
              <a:t>熟悉</a:t>
            </a:r>
            <a:r>
              <a:rPr lang="en-US" altLang="zh-CN" sz="1800" dirty="0" err="1">
                <a:solidFill>
                  <a:srgbClr val="1369B2"/>
                </a:solidFill>
                <a:latin typeface="微软雅黑" panose="020B0503020204020204" pitchFamily="34" charset="-122"/>
                <a:ea typeface="微软雅黑" panose="020B0503020204020204" pitchFamily="34" charset="-122"/>
                <a:cs typeface="+mn-ea"/>
              </a:rPr>
              <a:t>Pyecharts</a:t>
            </a:r>
            <a:r>
              <a:rPr lang="zh-CN" altLang="zh-CN" sz="1800" dirty="0">
                <a:solidFill>
                  <a:srgbClr val="1369B2"/>
                </a:solidFill>
                <a:latin typeface="微软雅黑" panose="020B0503020204020204" pitchFamily="34" charset="-122"/>
                <a:ea typeface="微软雅黑" panose="020B0503020204020204" pitchFamily="34" charset="-122"/>
                <a:cs typeface="+mn-ea"/>
              </a:rPr>
              <a:t>的</a:t>
            </a:r>
            <a:r>
              <a:rPr lang="zh-CN" altLang="en-US" sz="1800" dirty="0">
                <a:solidFill>
                  <a:srgbClr val="1369B2"/>
                </a:solidFill>
                <a:latin typeface="微软雅黑" panose="020B0503020204020204" pitchFamily="34" charset="-122"/>
                <a:ea typeface="微软雅黑" panose="020B0503020204020204" pitchFamily="34" charset="-122"/>
                <a:cs typeface="+mn-ea"/>
              </a:rPr>
              <a:t>基本使用</a:t>
            </a:r>
            <a:r>
              <a:rPr lang="zh-CN" altLang="en-US" sz="1800" dirty="0">
                <a:solidFill>
                  <a:srgbClr val="595959"/>
                </a:solidFill>
                <a:latin typeface="微软雅黑" panose="020B0503020204020204" pitchFamily="34" charset="-122"/>
                <a:ea typeface="微软雅黑" panose="020B0503020204020204" pitchFamily="34" charset="-122"/>
                <a:cs typeface="+mn-ea"/>
              </a:rPr>
              <a:t>，能够归纳</a:t>
            </a:r>
            <a:r>
              <a:rPr lang="en-US" altLang="zh-CN" sz="1800" dirty="0" err="1">
                <a:solidFill>
                  <a:srgbClr val="595959"/>
                </a:solidFill>
                <a:latin typeface="微软雅黑" panose="020B0503020204020204" pitchFamily="34" charset="-122"/>
                <a:ea typeface="微软雅黑" panose="020B0503020204020204" pitchFamily="34" charset="-122"/>
                <a:cs typeface="+mn-ea"/>
              </a:rPr>
              <a:t>Pyecharts</a:t>
            </a:r>
            <a:r>
              <a:rPr lang="zh-CN" altLang="en-US" sz="1800" dirty="0">
                <a:solidFill>
                  <a:srgbClr val="595959"/>
                </a:solidFill>
                <a:latin typeface="微软雅黑" panose="020B0503020204020204" pitchFamily="34" charset="-122"/>
                <a:ea typeface="微软雅黑" panose="020B0503020204020204" pitchFamily="34" charset="-122"/>
                <a:cs typeface="+mn-ea"/>
              </a:rPr>
              <a:t>绘制</a:t>
            </a:r>
            <a:r>
              <a:rPr lang="zh-CN" altLang="zh-CN" sz="1800" dirty="0">
                <a:solidFill>
                  <a:srgbClr val="595959"/>
                </a:solidFill>
                <a:latin typeface="微软雅黑" panose="020B0503020204020204" pitchFamily="34" charset="-122"/>
                <a:ea typeface="微软雅黑" panose="020B0503020204020204" pitchFamily="34" charset="-122"/>
                <a:cs typeface="+mn-ea"/>
              </a:rPr>
              <a:t>图表的</a:t>
            </a:r>
            <a:r>
              <a:rPr lang="zh-CN" altLang="en-US" sz="1800" dirty="0">
                <a:solidFill>
                  <a:srgbClr val="595959"/>
                </a:solidFill>
                <a:latin typeface="微软雅黑" panose="020B0503020204020204" pitchFamily="34" charset="-122"/>
                <a:ea typeface="微软雅黑" panose="020B0503020204020204" pitchFamily="34" charset="-122"/>
                <a:cs typeface="+mn-ea"/>
              </a:rPr>
              <a:t>基本</a:t>
            </a:r>
            <a:r>
              <a:rPr lang="zh-CN" altLang="zh-CN" sz="1800" dirty="0">
                <a:solidFill>
                  <a:srgbClr val="595959"/>
                </a:solidFill>
                <a:latin typeface="微软雅黑" panose="020B0503020204020204" pitchFamily="34" charset="-122"/>
                <a:ea typeface="微软雅黑" panose="020B0503020204020204" pitchFamily="34" charset="-122"/>
                <a:cs typeface="+mn-ea"/>
              </a:rPr>
              <a:t>思路</a:t>
            </a: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3682270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err="1">
                <a:solidFill>
                  <a:srgbClr val="595959"/>
                </a:solidFill>
                <a:latin typeface="微软雅黑" panose="020B0503020204020204" pitchFamily="34" charset="-122"/>
                <a:ea typeface="微软雅黑" panose="020B0503020204020204" pitchFamily="34" charset="-122"/>
                <a:cs typeface="+mn-ea"/>
              </a:rPr>
              <a:t>Pyecharts</a:t>
            </a:r>
            <a:r>
              <a:rPr lang="zh-CN" altLang="zh-CN" sz="2400" b="1" dirty="0">
                <a:solidFill>
                  <a:srgbClr val="595959"/>
                </a:solidFill>
                <a:latin typeface="微软雅黑" panose="020B0503020204020204" pitchFamily="34" charset="-122"/>
                <a:ea typeface="微软雅黑" panose="020B0503020204020204" pitchFamily="34" charset="-122"/>
                <a:cs typeface="+mn-ea"/>
              </a:rPr>
              <a:t>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nvSpPr>
        <p:spPr>
          <a:xfrm>
            <a:off x="4520003" y="2802986"/>
            <a:ext cx="6615763" cy="2169825"/>
          </a:xfrm>
          <a:prstGeom prst="rect">
            <a:avLst/>
          </a:prstGeom>
        </p:spPr>
        <p:txBody>
          <a:bodyPr wrap="square">
            <a:spAutoFit/>
          </a:bodyPr>
          <a:lstStyle/>
          <a:p>
            <a:pPr>
              <a:lnSpc>
                <a:spcPct val="150000"/>
              </a:lnSpc>
            </a:pPr>
            <a:r>
              <a:rPr lang="en-US" altLang="zh-CN" sz="1800" kern="0" dirty="0" err="1">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Pyecharts</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是一个用于生成</a:t>
            </a:r>
            <a:r>
              <a:rPr lang="en-US" altLang="zh-CN" sz="1800" kern="0" dirty="0" err="1">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Echarts</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图表的开源库，它可以帮助用户在不了解</a:t>
            </a:r>
            <a:r>
              <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JavaScript</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语言的前提下，</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通过自身封装的一些方法绘制基于</a:t>
            </a: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JavaScript</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实现的</a:t>
            </a:r>
            <a:r>
              <a:rPr lang="en-US" altLang="zh-CN" sz="1800" kern="0" dirty="0" err="1">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Echarts</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图表</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，使图表呈现出炫酷的效果。在使用</a:t>
            </a:r>
            <a:r>
              <a:rPr lang="en-US" altLang="zh-CN" sz="1800" kern="0" dirty="0" err="1">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Pyecharts</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库之前，我们需要确保当前的环境中已经安装了</a:t>
            </a:r>
            <a:r>
              <a:rPr lang="en-US" altLang="zh-CN" sz="1800" kern="0" dirty="0" err="1">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Pyecharts</a:t>
            </a:r>
            <a:r>
              <a:rPr lang="zh-CN" altLang="zh-CN" sz="1800" kern="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库</a:t>
            </a:r>
            <a:r>
              <a:rPr lang="zh-CN" altLang="en-US" sz="1800" kern="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sz="1800" kern="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版本</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是</a:t>
            </a:r>
            <a:r>
              <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1.9.1</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p>
        </p:txBody>
      </p:sp>
      <p:pic>
        <p:nvPicPr>
          <p:cNvPr id="8" name="Picture 7" descr="总结小人"/>
          <p:cNvPicPr>
            <a:picLocks noChangeAspect="1" noChangeArrowheads="1"/>
          </p:cNvPicPr>
          <p:nvPr/>
        </p:nvPicPr>
        <p:blipFill rotWithShape="1">
          <a:blip r:embed="rId3">
            <a:extLst>
              <a:ext uri="{28A0092B-C50C-407E-A947-70E740481C1C}">
                <a14:useLocalDpi xmlns:a14="http://schemas.microsoft.com/office/drawing/2010/main" val="0"/>
              </a:ext>
            </a:extLst>
          </a:blip>
          <a:srcRect b="13369"/>
          <a:stretch/>
        </p:blipFill>
        <p:spPr bwMode="auto">
          <a:xfrm>
            <a:off x="591836" y="1321668"/>
            <a:ext cx="3908398" cy="5132462"/>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188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什么是数据可视化</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8A94A71B-0DDC-9662-2B12-E7ED94C37C44}"/>
              </a:ext>
            </a:extLst>
          </p:cNvPr>
          <p:cNvSpPr txBox="1"/>
          <p:nvPr/>
        </p:nvSpPr>
        <p:spPr>
          <a:xfrm>
            <a:off x="1414685" y="3213770"/>
            <a:ext cx="6591999" cy="1477328"/>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zh-CN" altLang="zh-CN" sz="2000" dirty="0"/>
              <a:t>数据可视化是指</a:t>
            </a:r>
            <a:r>
              <a:rPr lang="zh-CN" altLang="zh-CN" sz="2000" dirty="0">
                <a:solidFill>
                  <a:srgbClr val="1369B2"/>
                </a:solidFill>
              </a:rPr>
              <a:t>将大型数据集中的数据以图形、图像的形式表示</a:t>
            </a:r>
            <a:r>
              <a:rPr lang="zh-CN" altLang="zh-CN" sz="2000" dirty="0"/>
              <a:t>，并利用数据分析和开发工具发现其中未知信息的处理过程</a:t>
            </a:r>
            <a:r>
              <a:rPr lang="zh-CN" altLang="en-US" sz="2000" dirty="0"/>
              <a:t>。</a:t>
            </a:r>
            <a:endParaRPr lang="en-US" altLang="zh-CN" sz="2000" dirty="0"/>
          </a:p>
        </p:txBody>
      </p:sp>
      <p:sp>
        <p:nvSpPr>
          <p:cNvPr id="7" name="矩形: 圆角 139">
            <a:extLst>
              <a:ext uri="{FF2B5EF4-FFF2-40B4-BE49-F238E27FC236}">
                <a16:creationId xmlns:a16="http://schemas.microsoft.com/office/drawing/2014/main" id="{C5854BD2-95A8-2615-D778-3A061C808512}"/>
              </a:ext>
            </a:extLst>
          </p:cNvPr>
          <p:cNvSpPr/>
          <p:nvPr/>
        </p:nvSpPr>
        <p:spPr>
          <a:xfrm>
            <a:off x="1276318" y="2414680"/>
            <a:ext cx="191770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宋体" panose="02010600030101010101" pitchFamily="2" charset="-122"/>
                <a:ea typeface="宋体" panose="02010600030101010101" pitchFamily="2" charset="-122"/>
                <a:sym typeface="思源宋体 CN" panose="02020400000000000000" pitchFamily="18" charset="-122"/>
              </a:rPr>
              <a:t>概念</a:t>
            </a:r>
          </a:p>
        </p:txBody>
      </p:sp>
      <p:pic>
        <p:nvPicPr>
          <p:cNvPr id="11" name="图片 10">
            <a:extLst>
              <a:ext uri="{FF2B5EF4-FFF2-40B4-BE49-F238E27FC236}">
                <a16:creationId xmlns:a16="http://schemas.microsoft.com/office/drawing/2014/main" id="{21C57967-7724-2935-87BC-17116A0EAB3B}"/>
              </a:ext>
            </a:extLst>
          </p:cNvPr>
          <p:cNvPicPr>
            <a:picLocks noChangeAspect="1"/>
          </p:cNvPicPr>
          <p:nvPr/>
        </p:nvPicPr>
        <p:blipFill rotWithShape="1">
          <a:blip r:embed="rId3"/>
          <a:srcRect l="18574" r="10319"/>
          <a:stretch/>
        </p:blipFill>
        <p:spPr>
          <a:xfrm flipH="1">
            <a:off x="8327454" y="2261823"/>
            <a:ext cx="2736307" cy="3848151"/>
          </a:xfrm>
          <a:prstGeom prst="rect">
            <a:avLst/>
          </a:prstGeom>
        </p:spPr>
      </p:pic>
    </p:spTree>
    <p:extLst>
      <p:ext uri="{BB962C8B-B14F-4D97-AF65-F5344CB8AC3E}">
        <p14:creationId xmlns:p14="http://schemas.microsoft.com/office/powerpoint/2010/main" val="3961633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err="1">
                <a:solidFill>
                  <a:srgbClr val="595959"/>
                </a:solidFill>
                <a:latin typeface="微软雅黑" panose="020B0503020204020204" pitchFamily="34" charset="-122"/>
                <a:ea typeface="微软雅黑" panose="020B0503020204020204" pitchFamily="34" charset="-122"/>
                <a:cs typeface="+mn-ea"/>
              </a:rPr>
              <a:t>Pyecharts</a:t>
            </a:r>
            <a:r>
              <a:rPr lang="zh-CN" altLang="zh-CN" sz="2400" b="1" dirty="0">
                <a:solidFill>
                  <a:srgbClr val="595959"/>
                </a:solidFill>
                <a:latin typeface="微软雅黑" panose="020B0503020204020204" pitchFamily="34" charset="-122"/>
                <a:ea typeface="微软雅黑" panose="020B0503020204020204" pitchFamily="34" charset="-122"/>
                <a:cs typeface="+mn-ea"/>
              </a:rPr>
              <a:t>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3" name="文本框 22">
            <a:extLst>
              <a:ext uri="{FF2B5EF4-FFF2-40B4-BE49-F238E27FC236}">
                <a16:creationId xmlns:a16="http://schemas.microsoft.com/office/drawing/2014/main" id="{8A94A71B-0DDC-9662-2B12-E7ED94C37C44}"/>
              </a:ext>
            </a:extLst>
          </p:cNvPr>
          <p:cNvSpPr txBox="1"/>
          <p:nvPr/>
        </p:nvSpPr>
        <p:spPr>
          <a:xfrm>
            <a:off x="1276319" y="2205658"/>
            <a:ext cx="3738767" cy="3000821"/>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en-US" altLang="zh-CN" dirty="0" err="1"/>
              <a:t>Pyecharts</a:t>
            </a:r>
            <a:r>
              <a:rPr lang="zh-CN" altLang="zh-CN" dirty="0"/>
              <a:t>库提供了非常丰富的图表类型，包括</a:t>
            </a:r>
            <a:r>
              <a:rPr lang="zh-CN" altLang="zh-CN" dirty="0">
                <a:solidFill>
                  <a:srgbClr val="1369B2"/>
                </a:solidFill>
              </a:rPr>
              <a:t>基本图表、直角坐标系图表、树型图表、地理图表、</a:t>
            </a:r>
            <a:r>
              <a:rPr lang="en-US" altLang="zh-CN" dirty="0">
                <a:solidFill>
                  <a:srgbClr val="1369B2"/>
                </a:solidFill>
              </a:rPr>
              <a:t>3D</a:t>
            </a:r>
            <a:r>
              <a:rPr lang="zh-CN" altLang="zh-CN" dirty="0">
                <a:solidFill>
                  <a:srgbClr val="1369B2"/>
                </a:solidFill>
              </a:rPr>
              <a:t>图表、组合图表</a:t>
            </a:r>
            <a:r>
              <a:rPr lang="zh-CN" altLang="zh-CN" dirty="0"/>
              <a:t>，其中基本图表包括饼图、雷达图、词云图、漏斗图等；直角坐标系图表包括折线图、柱形图、散点图等。</a:t>
            </a:r>
            <a:endParaRPr lang="en-US" altLang="zh-CN" dirty="0"/>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406568"/>
            <a:ext cx="237061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图表种类</a:t>
            </a:r>
          </a:p>
        </p:txBody>
      </p:sp>
      <p:pic>
        <p:nvPicPr>
          <p:cNvPr id="2" name="图片 1"/>
          <p:cNvPicPr>
            <a:picLocks noChangeAspect="1"/>
          </p:cNvPicPr>
          <p:nvPr/>
        </p:nvPicPr>
        <p:blipFill rotWithShape="1">
          <a:blip r:embed="rId3"/>
          <a:srcRect l="16289" t="27130"/>
          <a:stretch/>
        </p:blipFill>
        <p:spPr>
          <a:xfrm>
            <a:off x="5447134" y="977024"/>
            <a:ext cx="2808312" cy="1967378"/>
          </a:xfrm>
          <a:prstGeom prst="rect">
            <a:avLst/>
          </a:prstGeom>
        </p:spPr>
      </p:pic>
      <p:pic>
        <p:nvPicPr>
          <p:cNvPr id="3" name="图片 2"/>
          <p:cNvPicPr>
            <a:picLocks noChangeAspect="1"/>
          </p:cNvPicPr>
          <p:nvPr/>
        </p:nvPicPr>
        <p:blipFill>
          <a:blip r:embed="rId4"/>
          <a:stretch>
            <a:fillRect/>
          </a:stretch>
        </p:blipFill>
        <p:spPr>
          <a:xfrm>
            <a:off x="8413584" y="866962"/>
            <a:ext cx="3056173" cy="2077440"/>
          </a:xfrm>
          <a:prstGeom prst="rect">
            <a:avLst/>
          </a:prstGeom>
        </p:spPr>
      </p:pic>
      <p:pic>
        <p:nvPicPr>
          <p:cNvPr id="4" name="图片 3"/>
          <p:cNvPicPr>
            <a:picLocks noChangeAspect="1"/>
          </p:cNvPicPr>
          <p:nvPr/>
        </p:nvPicPr>
        <p:blipFill>
          <a:blip r:embed="rId5"/>
          <a:stretch>
            <a:fillRect/>
          </a:stretch>
        </p:blipFill>
        <p:spPr>
          <a:xfrm>
            <a:off x="5832221" y="3069754"/>
            <a:ext cx="2423225" cy="1684169"/>
          </a:xfrm>
          <a:prstGeom prst="rect">
            <a:avLst/>
          </a:prstGeom>
        </p:spPr>
      </p:pic>
      <p:pic>
        <p:nvPicPr>
          <p:cNvPr id="5" name="图片 4"/>
          <p:cNvPicPr>
            <a:picLocks noChangeAspect="1"/>
          </p:cNvPicPr>
          <p:nvPr/>
        </p:nvPicPr>
        <p:blipFill rotWithShape="1">
          <a:blip r:embed="rId6"/>
          <a:srcRect t="1925"/>
          <a:stretch/>
        </p:blipFill>
        <p:spPr>
          <a:xfrm>
            <a:off x="8456230" y="3069754"/>
            <a:ext cx="3013527" cy="1684169"/>
          </a:xfrm>
          <a:prstGeom prst="rect">
            <a:avLst/>
          </a:prstGeom>
        </p:spPr>
      </p:pic>
      <p:pic>
        <p:nvPicPr>
          <p:cNvPr id="7" name="图片 6"/>
          <p:cNvPicPr>
            <a:picLocks noChangeAspect="1"/>
          </p:cNvPicPr>
          <p:nvPr/>
        </p:nvPicPr>
        <p:blipFill>
          <a:blip r:embed="rId7"/>
          <a:stretch>
            <a:fillRect/>
          </a:stretch>
        </p:blipFill>
        <p:spPr>
          <a:xfrm>
            <a:off x="5506313" y="4879275"/>
            <a:ext cx="2907272" cy="1747807"/>
          </a:xfrm>
          <a:prstGeom prst="rect">
            <a:avLst/>
          </a:prstGeom>
        </p:spPr>
      </p:pic>
      <p:pic>
        <p:nvPicPr>
          <p:cNvPr id="8" name="图片 7"/>
          <p:cNvPicPr>
            <a:picLocks noChangeAspect="1"/>
          </p:cNvPicPr>
          <p:nvPr/>
        </p:nvPicPr>
        <p:blipFill>
          <a:blip r:embed="rId8"/>
          <a:stretch>
            <a:fillRect/>
          </a:stretch>
        </p:blipFill>
        <p:spPr>
          <a:xfrm>
            <a:off x="8627391" y="4879275"/>
            <a:ext cx="2842365" cy="1805119"/>
          </a:xfrm>
          <a:prstGeom prst="rect">
            <a:avLst/>
          </a:prstGeom>
        </p:spPr>
      </p:pic>
    </p:spTree>
    <p:extLst>
      <p:ext uri="{BB962C8B-B14F-4D97-AF65-F5344CB8AC3E}">
        <p14:creationId xmlns:p14="http://schemas.microsoft.com/office/powerpoint/2010/main" val="2919941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err="1">
                <a:solidFill>
                  <a:srgbClr val="595959"/>
                </a:solidFill>
                <a:latin typeface="微软雅黑" panose="020B0503020204020204" pitchFamily="34" charset="-122"/>
                <a:ea typeface="微软雅黑" panose="020B0503020204020204" pitchFamily="34" charset="-122"/>
                <a:cs typeface="+mn-ea"/>
              </a:rPr>
              <a:t>Pyecharts</a:t>
            </a:r>
            <a:r>
              <a:rPr lang="zh-CN" altLang="zh-CN" sz="2400" b="1" dirty="0">
                <a:solidFill>
                  <a:srgbClr val="595959"/>
                </a:solidFill>
                <a:latin typeface="微软雅黑" panose="020B0503020204020204" pitchFamily="34" charset="-122"/>
                <a:ea typeface="微软雅黑" panose="020B0503020204020204" pitchFamily="34" charset="-122"/>
                <a:cs typeface="+mn-ea"/>
              </a:rPr>
              <a:t>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406568"/>
            <a:ext cx="237061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绘图思路</a:t>
            </a:r>
          </a:p>
        </p:txBody>
      </p:sp>
      <p:sp>
        <p:nvSpPr>
          <p:cNvPr id="5" name="形状 4"/>
          <p:cNvSpPr/>
          <p:nvPr/>
        </p:nvSpPr>
        <p:spPr>
          <a:xfrm>
            <a:off x="2967990" y="3252996"/>
            <a:ext cx="2361565" cy="2361565"/>
          </a:xfrm>
          <a:prstGeom prst="leftCircularArrow">
            <a:avLst>
              <a:gd name="adj1" fmla="val 2872"/>
              <a:gd name="adj2" fmla="val 351158"/>
              <a:gd name="adj3" fmla="val 2126668"/>
              <a:gd name="adj4" fmla="val 9024489"/>
              <a:gd name="adj5" fmla="val 3351"/>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7" name="形状 16501"/>
          <p:cNvSpPr/>
          <p:nvPr/>
        </p:nvSpPr>
        <p:spPr>
          <a:xfrm>
            <a:off x="1397000" y="3252995"/>
            <a:ext cx="1938655" cy="1340865"/>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91440" tIns="66040" rIns="66040" bIns="91440" anchor="t">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8" name="形状 16502"/>
          <p:cNvSpPr/>
          <p:nvPr/>
        </p:nvSpPr>
        <p:spPr>
          <a:xfrm>
            <a:off x="2802890" y="424397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9" name="形状 16503"/>
          <p:cNvSpPr/>
          <p:nvPr/>
        </p:nvSpPr>
        <p:spPr>
          <a:xfrm>
            <a:off x="5397177" y="1986184"/>
            <a:ext cx="2642870" cy="2642870"/>
          </a:xfrm>
          <a:prstGeom prst="circularArrow">
            <a:avLst>
              <a:gd name="adj1" fmla="val 2567"/>
              <a:gd name="adj2" fmla="val 311540"/>
              <a:gd name="adj3" fmla="val 19512949"/>
              <a:gd name="adj4" fmla="val 12575511"/>
              <a:gd name="adj5" fmla="val 2994"/>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10" name="形状 16504"/>
          <p:cNvSpPr/>
          <p:nvPr/>
        </p:nvSpPr>
        <p:spPr>
          <a:xfrm>
            <a:off x="3865245" y="3252994"/>
            <a:ext cx="1938655" cy="1340231"/>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66040" tIns="292735" rIns="66040" bIns="66040" anchor="b">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1" name="形状 16506"/>
          <p:cNvSpPr/>
          <p:nvPr/>
        </p:nvSpPr>
        <p:spPr>
          <a:xfrm>
            <a:off x="6316980" y="3267970"/>
            <a:ext cx="1938655" cy="1344305"/>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91440" tIns="66040" rIns="66040" bIns="91440" anchor="t">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2" name="形状 16508"/>
          <p:cNvSpPr/>
          <p:nvPr/>
        </p:nvSpPr>
        <p:spPr>
          <a:xfrm>
            <a:off x="8768080" y="3252994"/>
            <a:ext cx="1938655" cy="1358012"/>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66040" tIns="292735" rIns="66040" bIns="66040" anchor="b">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3" name="文本框 12"/>
          <p:cNvSpPr txBox="1"/>
          <p:nvPr/>
        </p:nvSpPr>
        <p:spPr>
          <a:xfrm>
            <a:off x="2546350" y="4325266"/>
            <a:ext cx="1266190" cy="523220"/>
          </a:xfrm>
          <a:prstGeom prst="rect">
            <a:avLst/>
          </a:prstGeom>
          <a:noFill/>
        </p:spPr>
        <p:txBody>
          <a:bodyPr vert="horz" wrap="square" lIns="91440" tIns="45720" rIns="91440" bIns="45720" anchor="t">
            <a:spAutoFit/>
          </a:bodyPr>
          <a:lstStyle/>
          <a:p>
            <a:pPr marL="0" marR="0" lvl="0" indent="0" algn="ctr" defTabSz="508000" rtl="0" eaLnBrk="0"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黑体" panose="02010609060101010101" pitchFamily="49" charset="-122"/>
                <a:ea typeface="黑体" panose="02010609060101010101" pitchFamily="49" charset="-122"/>
                <a:sym typeface="+mn-ea"/>
              </a:rPr>
              <a:t>1</a:t>
            </a:r>
            <a:endParaRPr kumimoji="0" lang="zh-CN" altLang="en-US"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sym typeface="+mn-ea"/>
            </a:endParaRPr>
          </a:p>
        </p:txBody>
      </p:sp>
      <p:sp>
        <p:nvSpPr>
          <p:cNvPr id="14" name="形状 13"/>
          <p:cNvSpPr/>
          <p:nvPr/>
        </p:nvSpPr>
        <p:spPr>
          <a:xfrm>
            <a:off x="7829157" y="3254011"/>
            <a:ext cx="2361565" cy="2361565"/>
          </a:xfrm>
          <a:prstGeom prst="leftCircularArrow">
            <a:avLst>
              <a:gd name="adj1" fmla="val 2872"/>
              <a:gd name="adj2" fmla="val 351158"/>
              <a:gd name="adj3" fmla="val 2126668"/>
              <a:gd name="adj4" fmla="val 9024489"/>
              <a:gd name="adj5" fmla="val 3351"/>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15" name="文本框 14"/>
          <p:cNvSpPr txBox="1"/>
          <p:nvPr/>
        </p:nvSpPr>
        <p:spPr>
          <a:xfrm>
            <a:off x="1418906" y="3486118"/>
            <a:ext cx="1894842" cy="875689"/>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创建</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图表类</a:t>
            </a:r>
            <a:endPar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endParaRPr>
          </a:p>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的对象</a:t>
            </a:r>
            <a:endPar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16" name="文本框 15"/>
          <p:cNvSpPr txBox="1"/>
          <p:nvPr/>
        </p:nvSpPr>
        <p:spPr>
          <a:xfrm>
            <a:off x="6365723" y="3693013"/>
            <a:ext cx="1894842" cy="509114"/>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添加图表</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配置项</a:t>
            </a:r>
            <a:endParaRPr lang="zh-CN" altLang="en-US"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17" name="文本框 16"/>
          <p:cNvSpPr txBox="1"/>
          <p:nvPr/>
        </p:nvSpPr>
        <p:spPr>
          <a:xfrm>
            <a:off x="3933073" y="3486118"/>
            <a:ext cx="1894842" cy="875689"/>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添加图表</a:t>
            </a:r>
            <a:endPar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用到的</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数据</a:t>
            </a:r>
            <a:endParaRPr lang="zh-CN" altLang="en-US"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18" name="文本框 17"/>
          <p:cNvSpPr txBox="1"/>
          <p:nvPr/>
        </p:nvSpPr>
        <p:spPr>
          <a:xfrm>
            <a:off x="8843008" y="3704550"/>
            <a:ext cx="1894842" cy="509114"/>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渲染</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图表</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19" name="形状 16502"/>
          <p:cNvSpPr/>
          <p:nvPr/>
        </p:nvSpPr>
        <p:spPr>
          <a:xfrm>
            <a:off x="5269865" y="2746561"/>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20" name="文本框 19"/>
          <p:cNvSpPr txBox="1"/>
          <p:nvPr/>
        </p:nvSpPr>
        <p:spPr>
          <a:xfrm>
            <a:off x="5327967" y="2822136"/>
            <a:ext cx="631825"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2</a:t>
            </a:r>
            <a:endParaRPr lang="zh-CN" altLang="en-US" sz="2800" b="1" dirty="0">
              <a:solidFill>
                <a:schemeClr val="bg1"/>
              </a:solidFill>
              <a:latin typeface="黑体" panose="02010609060101010101" pitchFamily="49" charset="-122"/>
              <a:ea typeface="黑体" panose="02010609060101010101" pitchFamily="49" charset="-122"/>
              <a:sym typeface="+mn-ea"/>
            </a:endParaRPr>
          </a:p>
        </p:txBody>
      </p:sp>
      <p:sp>
        <p:nvSpPr>
          <p:cNvPr id="21" name="形状 16502"/>
          <p:cNvSpPr/>
          <p:nvPr/>
        </p:nvSpPr>
        <p:spPr>
          <a:xfrm>
            <a:off x="7713303" y="424397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22" name="文本框 21"/>
          <p:cNvSpPr txBox="1"/>
          <p:nvPr/>
        </p:nvSpPr>
        <p:spPr>
          <a:xfrm>
            <a:off x="7472563" y="4325266"/>
            <a:ext cx="1230630"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3</a:t>
            </a:r>
            <a:endParaRPr lang="ko-KR" altLang="en-US" sz="2800" b="1" dirty="0">
              <a:solidFill>
                <a:schemeClr val="bg1"/>
              </a:solidFill>
              <a:latin typeface="黑体" panose="02010609060101010101" pitchFamily="49" charset="-122"/>
              <a:ea typeface="黑体" panose="02010609060101010101" pitchFamily="49" charset="-122"/>
            </a:endParaRPr>
          </a:p>
        </p:txBody>
      </p:sp>
      <p:sp>
        <p:nvSpPr>
          <p:cNvPr id="24" name="形状 16502"/>
          <p:cNvSpPr/>
          <p:nvPr/>
        </p:nvSpPr>
        <p:spPr>
          <a:xfrm>
            <a:off x="10138535" y="2746561"/>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25" name="文本框 24"/>
          <p:cNvSpPr txBox="1"/>
          <p:nvPr/>
        </p:nvSpPr>
        <p:spPr>
          <a:xfrm>
            <a:off x="9838096" y="2824105"/>
            <a:ext cx="1348105"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4</a:t>
            </a:r>
            <a:endParaRPr lang="zh-CN" altLang="en-US" sz="2800" b="1" dirty="0">
              <a:solidFill>
                <a:schemeClr val="bg1"/>
              </a:solidFill>
              <a:latin typeface="黑体" panose="02010609060101010101" pitchFamily="49" charset="-122"/>
              <a:ea typeface="黑体" panose="02010609060101010101" pitchFamily="49" charset="-122"/>
              <a:sym typeface="+mn-ea"/>
            </a:endParaRPr>
          </a:p>
        </p:txBody>
      </p:sp>
    </p:spTree>
    <p:extLst>
      <p:ext uri="{BB962C8B-B14F-4D97-AF65-F5344CB8AC3E}">
        <p14:creationId xmlns:p14="http://schemas.microsoft.com/office/powerpoint/2010/main" val="2154852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err="1">
                <a:solidFill>
                  <a:srgbClr val="595959"/>
                </a:solidFill>
                <a:latin typeface="微软雅黑" panose="020B0503020204020204" pitchFamily="34" charset="-122"/>
                <a:ea typeface="微软雅黑" panose="020B0503020204020204" pitchFamily="34" charset="-122"/>
                <a:cs typeface="+mn-ea"/>
              </a:rPr>
              <a:t>Pyecharts</a:t>
            </a:r>
            <a:r>
              <a:rPr lang="zh-CN" altLang="zh-CN" sz="2400" b="1" dirty="0">
                <a:solidFill>
                  <a:srgbClr val="595959"/>
                </a:solidFill>
                <a:latin typeface="微软雅黑" panose="020B0503020204020204" pitchFamily="34" charset="-122"/>
                <a:ea typeface="微软雅黑" panose="020B0503020204020204" pitchFamily="34" charset="-122"/>
                <a:cs typeface="+mn-ea"/>
              </a:rPr>
              <a:t>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406568"/>
            <a:ext cx="330672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创建图表类的对象</a:t>
            </a:r>
            <a:endParaRPr lang="zh-CN" altLang="en-US" b="1" dirty="0">
              <a:latin typeface="宋体" panose="02010600030101010101" pitchFamily="2" charset="-122"/>
              <a:ea typeface="宋体" panose="02010600030101010101" pitchFamily="2" charset="-122"/>
              <a:sym typeface="+mn-lt"/>
            </a:endParaRPr>
          </a:p>
        </p:txBody>
      </p:sp>
      <p:sp>
        <p:nvSpPr>
          <p:cNvPr id="26" name="文本框 25">
            <a:extLst>
              <a:ext uri="{FF2B5EF4-FFF2-40B4-BE49-F238E27FC236}">
                <a16:creationId xmlns:a16="http://schemas.microsoft.com/office/drawing/2014/main" id="{1E1BFBFC-8168-1953-8181-1D9657228AA6}"/>
              </a:ext>
            </a:extLst>
          </p:cNvPr>
          <p:cNvSpPr txBox="1"/>
          <p:nvPr/>
        </p:nvSpPr>
        <p:spPr>
          <a:xfrm>
            <a:off x="1276318" y="2124292"/>
            <a:ext cx="10219488" cy="507831"/>
          </a:xfrm>
          <a:prstGeom prst="rect">
            <a:avLst/>
          </a:prstGeom>
          <a:noFill/>
        </p:spPr>
        <p:txBody>
          <a:bodyPr wrap="square">
            <a:spAutoFit/>
          </a:bodyPr>
          <a:lstStyle/>
          <a:p>
            <a:pPr>
              <a:lnSpc>
                <a:spcPct val="150000"/>
              </a:lnSpc>
            </a:pPr>
            <a:r>
              <a:rPr lang="en-US" altLang="zh-CN" sz="2000" kern="0" dirty="0" err="1">
                <a:solidFill>
                  <a:srgbClr val="595959"/>
                </a:solidFill>
                <a:latin typeface="Microsoft YaHei" panose="020B0503020204020204" pitchFamily="34" charset="-122"/>
                <a:ea typeface="Microsoft YaHei" panose="020B0503020204020204" pitchFamily="34" charset="-122"/>
              </a:rPr>
              <a:t>Pyecharts</a:t>
            </a:r>
            <a:r>
              <a:rPr lang="zh-CN" altLang="zh-CN" sz="2000" kern="0" dirty="0">
                <a:solidFill>
                  <a:srgbClr val="595959"/>
                </a:solidFill>
                <a:latin typeface="Microsoft YaHei" panose="020B0503020204020204" pitchFamily="34" charset="-122"/>
                <a:ea typeface="Microsoft YaHei" panose="020B0503020204020204" pitchFamily="34" charset="-122"/>
              </a:rPr>
              <a:t>库的</a:t>
            </a:r>
            <a:r>
              <a:rPr lang="en-US" altLang="zh-CN" sz="2000" kern="0" dirty="0">
                <a:solidFill>
                  <a:srgbClr val="595959"/>
                </a:solidFill>
                <a:latin typeface="Microsoft YaHei" panose="020B0503020204020204" pitchFamily="34" charset="-122"/>
                <a:ea typeface="Microsoft YaHei" panose="020B0503020204020204" pitchFamily="34" charset="-122"/>
              </a:rPr>
              <a:t>charts</a:t>
            </a:r>
            <a:r>
              <a:rPr lang="zh-CN" altLang="zh-CN" sz="2000" kern="0" dirty="0">
                <a:solidFill>
                  <a:srgbClr val="595959"/>
                </a:solidFill>
                <a:latin typeface="Microsoft YaHei" panose="020B0503020204020204" pitchFamily="34" charset="-122"/>
                <a:ea typeface="Microsoft YaHei" panose="020B0503020204020204" pitchFamily="34" charset="-122"/>
              </a:rPr>
              <a:t>模块中提供了很多</a:t>
            </a:r>
            <a:r>
              <a:rPr lang="zh-CN" altLang="zh-CN" sz="2000" kern="0" dirty="0">
                <a:solidFill>
                  <a:srgbClr val="1369B2"/>
                </a:solidFill>
                <a:latin typeface="Microsoft YaHei" panose="020B0503020204020204" pitchFamily="34" charset="-122"/>
                <a:ea typeface="Microsoft YaHei" panose="020B0503020204020204" pitchFamily="34" charset="-122"/>
              </a:rPr>
              <a:t>封装图表功能的图表类</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graphicFrame>
        <p:nvGraphicFramePr>
          <p:cNvPr id="27" name="表格 26"/>
          <p:cNvGraphicFramePr>
            <a:graphicFrameLocks noGrp="1"/>
          </p:cNvGraphicFramePr>
          <p:nvPr>
            <p:extLst>
              <p:ext uri="{D42A27DB-BD31-4B8C-83A1-F6EECF244321}">
                <p14:modId xmlns:p14="http://schemas.microsoft.com/office/powerpoint/2010/main" val="2170460627"/>
              </p:ext>
            </p:extLst>
          </p:nvPr>
        </p:nvGraphicFramePr>
        <p:xfrm>
          <a:off x="1414686" y="2781722"/>
          <a:ext cx="9145015" cy="3456384"/>
        </p:xfrm>
        <a:graphic>
          <a:graphicData uri="http://schemas.openxmlformats.org/drawingml/2006/table">
            <a:tbl>
              <a:tblPr>
                <a:tableStyleId>{00A15C55-8517-42AA-B614-E9B94910E393}</a:tableStyleId>
              </a:tblPr>
              <a:tblGrid>
                <a:gridCol w="1872208">
                  <a:extLst>
                    <a:ext uri="{9D8B030D-6E8A-4147-A177-3AD203B41FA5}">
                      <a16:colId xmlns:a16="http://schemas.microsoft.com/office/drawing/2014/main" val="1345553933"/>
                    </a:ext>
                  </a:extLst>
                </a:gridCol>
                <a:gridCol w="2592288">
                  <a:extLst>
                    <a:ext uri="{9D8B030D-6E8A-4147-A177-3AD203B41FA5}">
                      <a16:colId xmlns:a16="http://schemas.microsoft.com/office/drawing/2014/main" val="1515813387"/>
                    </a:ext>
                  </a:extLst>
                </a:gridCol>
                <a:gridCol w="1872208">
                  <a:extLst>
                    <a:ext uri="{9D8B030D-6E8A-4147-A177-3AD203B41FA5}">
                      <a16:colId xmlns:a16="http://schemas.microsoft.com/office/drawing/2014/main" val="1667628403"/>
                    </a:ext>
                  </a:extLst>
                </a:gridCol>
                <a:gridCol w="2808311">
                  <a:extLst>
                    <a:ext uri="{9D8B030D-6E8A-4147-A177-3AD203B41FA5}">
                      <a16:colId xmlns:a16="http://schemas.microsoft.com/office/drawing/2014/main" val="3567822449"/>
                    </a:ext>
                  </a:extLst>
                </a:gridCol>
              </a:tblGrid>
              <a:tr h="432048">
                <a:tc>
                  <a:txBody>
                    <a:bodyPr/>
                    <a:lstStyle/>
                    <a:p>
                      <a:pPr marL="0" indent="26670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类</a:t>
                      </a:r>
                    </a:p>
                  </a:txBody>
                  <a:tcPr marL="68580" marR="68580" marT="0" marB="0" anchor="ctr"/>
                </a:tc>
                <a:tc>
                  <a:txBody>
                    <a:bodyPr/>
                    <a:lstStyle/>
                    <a:p>
                      <a:pPr marL="0" indent="26670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说明</a:t>
                      </a:r>
                    </a:p>
                  </a:txBody>
                  <a:tcPr marL="68580" marR="68580" marT="0" marB="0" anchor="ctr"/>
                </a:tc>
                <a:tc>
                  <a:txBody>
                    <a:bodyPr/>
                    <a:lstStyle/>
                    <a:p>
                      <a:pPr marL="0" indent="266700" algn="ctr" defTabSz="1219200" rtl="0" eaLnBrk="1" latinLnBrk="0" hangingPunct="1">
                        <a:lnSpc>
                          <a:spcPct val="115000"/>
                        </a:lnSpc>
                        <a:spcAft>
                          <a:spcPts val="0"/>
                        </a:spcAft>
                      </a:pPr>
                      <a:r>
                        <a:rPr lang="zh-CN" sz="1600" b="1"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类</a:t>
                      </a:r>
                    </a:p>
                  </a:txBody>
                  <a:tcPr marL="68580" marR="68580" marT="0" marB="0" anchor="ctr"/>
                </a:tc>
                <a:tc>
                  <a:txBody>
                    <a:bodyPr/>
                    <a:lstStyle/>
                    <a:p>
                      <a:pPr marL="0" indent="26670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说明</a:t>
                      </a:r>
                    </a:p>
                  </a:txBody>
                  <a:tcPr marL="68580" marR="68580" marT="0" marB="0" anchor="ctr"/>
                </a:tc>
                <a:extLst>
                  <a:ext uri="{0D108BD9-81ED-4DB2-BD59-A6C34878D82A}">
                    <a16:rowId xmlns:a16="http://schemas.microsoft.com/office/drawing/2014/main" val="4187052343"/>
                  </a:ext>
                </a:extLst>
              </a:tr>
              <a:tr h="432048">
                <a:tc>
                  <a:txBody>
                    <a:bodyPr/>
                    <a:lstStyle/>
                    <a:p>
                      <a:pPr marL="0" indent="266700" algn="l"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Line</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折线图</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WordCloud</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词云图</a:t>
                      </a:r>
                    </a:p>
                  </a:txBody>
                  <a:tcPr marL="68580" marR="68580" marT="0" marB="0" anchor="ctr"/>
                </a:tc>
                <a:extLst>
                  <a:ext uri="{0D108BD9-81ED-4DB2-BD59-A6C34878D82A}">
                    <a16:rowId xmlns:a16="http://schemas.microsoft.com/office/drawing/2014/main" val="2276109380"/>
                  </a:ext>
                </a:extLst>
              </a:tr>
              <a:tr h="432048">
                <a:tc>
                  <a:txBody>
                    <a:bodyPr/>
                    <a:lstStyle/>
                    <a:p>
                      <a:pPr marL="0" indent="266700" algn="l"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PictorialBar</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象形柱形图</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Map</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统计地图</a:t>
                      </a:r>
                    </a:p>
                  </a:txBody>
                  <a:tcPr marL="68580" marR="68580" marT="0" marB="0" anchor="ctr"/>
                </a:tc>
                <a:extLst>
                  <a:ext uri="{0D108BD9-81ED-4DB2-BD59-A6C34878D82A}">
                    <a16:rowId xmlns:a16="http://schemas.microsoft.com/office/drawing/2014/main" val="2075096867"/>
                  </a:ext>
                </a:extLst>
              </a:tr>
              <a:tr h="432048">
                <a:tc>
                  <a:txBody>
                    <a:bodyPr/>
                    <a:lstStyle/>
                    <a:p>
                      <a:pPr marL="0" indent="266700" algn="l"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Bar</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柱形图</a:t>
                      </a: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条形图</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HeatMap</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热力图</a:t>
                      </a:r>
                    </a:p>
                  </a:txBody>
                  <a:tcPr marL="68580" marR="68580" marT="0" marB="0" anchor="ctr"/>
                </a:tc>
                <a:extLst>
                  <a:ext uri="{0D108BD9-81ED-4DB2-BD59-A6C34878D82A}">
                    <a16:rowId xmlns:a16="http://schemas.microsoft.com/office/drawing/2014/main" val="2469291200"/>
                  </a:ext>
                </a:extLst>
              </a:tr>
              <a:tr h="432048">
                <a:tc>
                  <a:txBody>
                    <a:bodyPr/>
                    <a:lstStyle/>
                    <a:p>
                      <a:pPr marL="0" indent="266700" algn="l"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Pie</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饼图</a:t>
                      </a: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圆环图</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Funnel</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漏斗图</a:t>
                      </a:r>
                    </a:p>
                  </a:txBody>
                  <a:tcPr marL="68580" marR="68580" marT="0" marB="0" anchor="ctr"/>
                </a:tc>
                <a:extLst>
                  <a:ext uri="{0D108BD9-81ED-4DB2-BD59-A6C34878D82A}">
                    <a16:rowId xmlns:a16="http://schemas.microsoft.com/office/drawing/2014/main" val="349810878"/>
                  </a:ext>
                </a:extLst>
              </a:tr>
              <a:tr h="432048">
                <a:tc>
                  <a:txBody>
                    <a:bodyPr/>
                    <a:lstStyle/>
                    <a:p>
                      <a:pPr marL="0" indent="266700" algn="l"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Scatter</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散点图</a:t>
                      </a: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气泡图</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Gauge</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仪表盘</a:t>
                      </a:r>
                    </a:p>
                  </a:txBody>
                  <a:tcPr marL="68580" marR="68580" marT="0" marB="0" anchor="ctr"/>
                </a:tc>
                <a:extLst>
                  <a:ext uri="{0D108BD9-81ED-4DB2-BD59-A6C34878D82A}">
                    <a16:rowId xmlns:a16="http://schemas.microsoft.com/office/drawing/2014/main" val="1681669000"/>
                  </a:ext>
                </a:extLst>
              </a:tr>
              <a:tr h="432048">
                <a:tc>
                  <a:txBody>
                    <a:bodyPr/>
                    <a:lstStyle/>
                    <a:p>
                      <a:pPr marL="0" indent="266700" algn="l"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Boxplot</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箱形图</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Sankey</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桑基图</a:t>
                      </a:r>
                    </a:p>
                  </a:txBody>
                  <a:tcPr marL="68580" marR="68580" marT="0" marB="0" anchor="ctr"/>
                </a:tc>
                <a:extLst>
                  <a:ext uri="{0D108BD9-81ED-4DB2-BD59-A6C34878D82A}">
                    <a16:rowId xmlns:a16="http://schemas.microsoft.com/office/drawing/2014/main" val="2453119020"/>
                  </a:ext>
                </a:extLst>
              </a:tr>
              <a:tr h="432048">
                <a:tc>
                  <a:txBody>
                    <a:bodyPr/>
                    <a:lstStyle/>
                    <a:p>
                      <a:pPr marL="0" indent="266700" algn="l"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Radar</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雷达图</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Tree</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树状图</a:t>
                      </a:r>
                    </a:p>
                  </a:txBody>
                  <a:tcPr marL="68580" marR="68580" marT="0" marB="0" anchor="ctr"/>
                </a:tc>
                <a:extLst>
                  <a:ext uri="{0D108BD9-81ED-4DB2-BD59-A6C34878D82A}">
                    <a16:rowId xmlns:a16="http://schemas.microsoft.com/office/drawing/2014/main" val="2206652685"/>
                  </a:ext>
                </a:extLst>
              </a:tr>
            </a:tbl>
          </a:graphicData>
        </a:graphic>
      </p:graphicFrame>
    </p:spTree>
    <p:extLst>
      <p:ext uri="{BB962C8B-B14F-4D97-AF65-F5344CB8AC3E}">
        <p14:creationId xmlns:p14="http://schemas.microsoft.com/office/powerpoint/2010/main" val="2674257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err="1">
                <a:solidFill>
                  <a:srgbClr val="595959"/>
                </a:solidFill>
                <a:latin typeface="微软雅黑" panose="020B0503020204020204" pitchFamily="34" charset="-122"/>
                <a:ea typeface="微软雅黑" panose="020B0503020204020204" pitchFamily="34" charset="-122"/>
                <a:cs typeface="+mn-ea"/>
              </a:rPr>
              <a:t>Pyecharts</a:t>
            </a:r>
            <a:r>
              <a:rPr lang="zh-CN" altLang="zh-CN" sz="2400" b="1" dirty="0">
                <a:solidFill>
                  <a:srgbClr val="595959"/>
                </a:solidFill>
                <a:latin typeface="微软雅黑" panose="020B0503020204020204" pitchFamily="34" charset="-122"/>
                <a:ea typeface="微软雅黑" panose="020B0503020204020204" pitchFamily="34" charset="-122"/>
                <a:cs typeface="+mn-ea"/>
              </a:rPr>
              <a:t>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6" name="文本框 25">
            <a:extLst>
              <a:ext uri="{FF2B5EF4-FFF2-40B4-BE49-F238E27FC236}">
                <a16:creationId xmlns:a16="http://schemas.microsoft.com/office/drawing/2014/main" id="{1E1BFBFC-8168-1953-8181-1D9657228AA6}"/>
              </a:ext>
            </a:extLst>
          </p:cNvPr>
          <p:cNvSpPr txBox="1"/>
          <p:nvPr/>
        </p:nvSpPr>
        <p:spPr>
          <a:xfrm>
            <a:off x="1276318" y="2093460"/>
            <a:ext cx="10003464" cy="499624"/>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所有</a:t>
            </a:r>
            <a:r>
              <a:rPr lang="zh-CN" altLang="en-US" sz="2000" kern="0" dirty="0">
                <a:solidFill>
                  <a:srgbClr val="595959"/>
                </a:solidFill>
                <a:latin typeface="Microsoft YaHei" panose="020B0503020204020204" pitchFamily="34" charset="-122"/>
                <a:ea typeface="Microsoft YaHei" panose="020B0503020204020204" pitchFamily="34" charset="-122"/>
              </a:rPr>
              <a:t>图表</a:t>
            </a:r>
            <a:r>
              <a:rPr lang="zh-CN" altLang="zh-CN" sz="2000" kern="0" dirty="0">
                <a:solidFill>
                  <a:srgbClr val="595959"/>
                </a:solidFill>
                <a:latin typeface="Microsoft YaHei" panose="020B0503020204020204" pitchFamily="34" charset="-122"/>
                <a:ea typeface="Microsoft YaHei" panose="020B0503020204020204" pitchFamily="34" charset="-122"/>
              </a:rPr>
              <a:t>类都继承自</a:t>
            </a:r>
            <a:r>
              <a:rPr lang="en-US" altLang="zh-CN" sz="2000" kern="0" dirty="0">
                <a:solidFill>
                  <a:srgbClr val="595959"/>
                </a:solidFill>
                <a:latin typeface="Microsoft YaHei" panose="020B0503020204020204" pitchFamily="34" charset="-122"/>
                <a:ea typeface="Microsoft YaHei" panose="020B0503020204020204" pitchFamily="34" charset="-122"/>
              </a:rPr>
              <a:t>Base</a:t>
            </a:r>
            <a:r>
              <a:rPr lang="zh-CN" altLang="zh-CN" sz="2000" kern="0" dirty="0">
                <a:solidFill>
                  <a:srgbClr val="595959"/>
                </a:solidFill>
                <a:latin typeface="Microsoft YaHei" panose="020B0503020204020204" pitchFamily="34" charset="-122"/>
                <a:ea typeface="Microsoft YaHei" panose="020B0503020204020204" pitchFamily="34" charset="-122"/>
              </a:rPr>
              <a:t>基类，它们可以</a:t>
            </a:r>
            <a:r>
              <a:rPr lang="zh-CN" altLang="zh-CN" sz="2000" kern="0" dirty="0">
                <a:solidFill>
                  <a:srgbClr val="1369B2"/>
                </a:solidFill>
                <a:latin typeface="Microsoft YaHei" panose="020B0503020204020204" pitchFamily="34" charset="-122"/>
                <a:ea typeface="Microsoft YaHei" panose="020B0503020204020204" pitchFamily="34" charset="-122"/>
              </a:rPr>
              <a:t>使用与类同名的构造方法实例化对象</a:t>
            </a:r>
            <a:r>
              <a:rPr lang="zh-CN" altLang="zh-CN" sz="2000" kern="0" dirty="0">
                <a:solidFill>
                  <a:srgbClr val="595959"/>
                </a:solidFill>
                <a:latin typeface="Microsoft YaHei" panose="020B0503020204020204" pitchFamily="34" charset="-122"/>
                <a:ea typeface="Microsoft YaHei" panose="020B0503020204020204" pitchFamily="34" charset="-122"/>
              </a:rPr>
              <a:t>。</a:t>
            </a:r>
          </a:p>
        </p:txBody>
      </p:sp>
      <p:sp>
        <p:nvSpPr>
          <p:cNvPr id="7" name="矩形 6">
            <a:extLst>
              <a:ext uri="{FF2B5EF4-FFF2-40B4-BE49-F238E27FC236}">
                <a16:creationId xmlns:a16="http://schemas.microsoft.com/office/drawing/2014/main" id="{361CAA81-0507-65DC-AD31-AFCAEBF8588E}"/>
              </a:ext>
            </a:extLst>
          </p:cNvPr>
          <p:cNvSpPr/>
          <p:nvPr/>
        </p:nvSpPr>
        <p:spPr>
          <a:xfrm>
            <a:off x="1287706" y="3318911"/>
            <a:ext cx="4807500" cy="838784"/>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B9F3DCC8-58F8-42D9-C2A9-18C2C694DAF0}"/>
              </a:ext>
            </a:extLst>
          </p:cNvPr>
          <p:cNvSpPr txBox="1"/>
          <p:nvPr/>
        </p:nvSpPr>
        <p:spPr>
          <a:xfrm>
            <a:off x="1459208" y="3536133"/>
            <a:ext cx="4464496" cy="410882"/>
          </a:xfrm>
          <a:prstGeom prst="rect">
            <a:avLst/>
          </a:prstGeom>
          <a:noFill/>
        </p:spPr>
        <p:txBody>
          <a:bodyPr wrap="square">
            <a:spAutoFit/>
          </a:bodyPr>
          <a:lstStyle/>
          <a:p>
            <a:pPr indent="266700" algn="ctr">
              <a:lnSpc>
                <a:spcPct val="115000"/>
              </a:lnSpc>
            </a:pPr>
            <a:r>
              <a:rPr lang="en-US" altLang="zh-CN" sz="1800" dirty="0">
                <a:solidFill>
                  <a:srgbClr val="000000"/>
                </a:solidFill>
                <a:latin typeface="Courier New" panose="02070309020205020404" pitchFamily="49" charset="0"/>
                <a:ea typeface="宋体" panose="02010600030101010101" pitchFamily="2" charset="-122"/>
              </a:rPr>
              <a:t>Bar(</a:t>
            </a:r>
            <a:r>
              <a:rPr lang="en-US" altLang="zh-CN" sz="1800" dirty="0" err="1">
                <a:solidFill>
                  <a:srgbClr val="000000"/>
                </a:solidFill>
                <a:latin typeface="Courier New" panose="02070309020205020404" pitchFamily="49" charset="0"/>
                <a:ea typeface="宋体" panose="02010600030101010101" pitchFamily="2" charset="-122"/>
              </a:rPr>
              <a:t>init_opts</a:t>
            </a:r>
            <a:r>
              <a:rPr lang="en-US" altLang="zh-CN" sz="1800" dirty="0">
                <a:solidFill>
                  <a:srgbClr val="000000"/>
                </a:solidFill>
                <a:latin typeface="Courier New" panose="02070309020205020404" pitchFamily="49" charset="0"/>
                <a:ea typeface="宋体" panose="02010600030101010101" pitchFamily="2" charset="-122"/>
              </a:rPr>
              <a:t>=</a:t>
            </a:r>
            <a:r>
              <a:rPr lang="en-US" altLang="zh-CN" sz="1800" dirty="0" err="1">
                <a:solidFill>
                  <a:srgbClr val="000000"/>
                </a:solidFill>
                <a:latin typeface="Courier New" panose="02070309020205020404" pitchFamily="49" charset="0"/>
                <a:ea typeface="宋体" panose="02010600030101010101" pitchFamily="2" charset="-122"/>
              </a:rPr>
              <a:t>opts.InitOpts</a:t>
            </a:r>
            <a:r>
              <a:rPr lang="en-US" altLang="zh-CN" sz="1800" dirty="0">
                <a:solidFill>
                  <a:srgbClr val="000000"/>
                </a:solidFill>
                <a:latin typeface="Courier New" panose="02070309020205020404" pitchFamily="49" charset="0"/>
                <a:ea typeface="宋体" panose="02010600030101010101" pitchFamily="2" charset="-122"/>
              </a:rPr>
              <a:t>())</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9" name="文本框 8">
            <a:extLst>
              <a:ext uri="{FF2B5EF4-FFF2-40B4-BE49-F238E27FC236}">
                <a16:creationId xmlns:a16="http://schemas.microsoft.com/office/drawing/2014/main" id="{DF0A659E-D95A-F0D1-47BF-28CAA877788D}"/>
              </a:ext>
            </a:extLst>
          </p:cNvPr>
          <p:cNvSpPr txBox="1"/>
          <p:nvPr/>
        </p:nvSpPr>
        <p:spPr>
          <a:xfrm>
            <a:off x="1301370" y="4238946"/>
            <a:ext cx="4793836" cy="1754326"/>
          </a:xfrm>
          <a:prstGeom prst="rect">
            <a:avLst/>
          </a:prstGeom>
          <a:noFill/>
        </p:spPr>
        <p:txBody>
          <a:bodyPr wrap="square">
            <a:spAutoFit/>
          </a:bodyPr>
          <a:lstStyle/>
          <a:p>
            <a:pPr>
              <a:lnSpc>
                <a:spcPct val="150000"/>
              </a:lnSpc>
            </a:pPr>
            <a:r>
              <a:rPr lang="zh-CN" altLang="zh-CN" sz="1800" kern="0" dirty="0">
                <a:solidFill>
                  <a:srgbClr val="595959"/>
                </a:solidFill>
                <a:latin typeface="宋体" panose="02010600030101010101" pitchFamily="2" charset="-122"/>
                <a:ea typeface="宋体" panose="02010600030101010101" pitchFamily="2" charset="-122"/>
              </a:rPr>
              <a:t>上述方法中</a:t>
            </a:r>
            <a:r>
              <a:rPr lang="en-US" altLang="zh-CN" sz="1800" kern="0" dirty="0" err="1">
                <a:solidFill>
                  <a:srgbClr val="595959"/>
                </a:solidFill>
                <a:latin typeface="宋体" panose="02010600030101010101" pitchFamily="2" charset="-122"/>
                <a:ea typeface="宋体" panose="02010600030101010101" pitchFamily="2" charset="-122"/>
              </a:rPr>
              <a:t>init_opts</a:t>
            </a:r>
            <a:r>
              <a:rPr lang="zh-CN" altLang="zh-CN" sz="1800" kern="0" dirty="0">
                <a:solidFill>
                  <a:srgbClr val="595959"/>
                </a:solidFill>
                <a:latin typeface="宋体" panose="02010600030101010101" pitchFamily="2" charset="-122"/>
                <a:ea typeface="宋体" panose="02010600030101010101" pitchFamily="2" charset="-122"/>
              </a:rPr>
              <a:t>参数表示</a:t>
            </a:r>
            <a:r>
              <a:rPr lang="zh-CN" altLang="zh-CN" sz="1800" kern="0" dirty="0">
                <a:solidFill>
                  <a:srgbClr val="1369B2"/>
                </a:solidFill>
                <a:latin typeface="宋体" panose="02010600030101010101" pitchFamily="2" charset="-122"/>
                <a:ea typeface="宋体" panose="02010600030101010101" pitchFamily="2" charset="-122"/>
              </a:rPr>
              <a:t>初始化配置项</a:t>
            </a:r>
            <a:r>
              <a:rPr lang="zh-CN" altLang="zh-CN" sz="1800" kern="0" dirty="0">
                <a:solidFill>
                  <a:srgbClr val="595959"/>
                </a:solidFill>
                <a:latin typeface="宋体" panose="02010600030101010101" pitchFamily="2" charset="-122"/>
                <a:ea typeface="宋体" panose="02010600030101010101" pitchFamily="2" charset="-122"/>
              </a:rPr>
              <a:t>，该参数需要接收一个</a:t>
            </a:r>
            <a:r>
              <a:rPr lang="en-US" altLang="zh-CN" sz="1800" kern="0" dirty="0" err="1">
                <a:solidFill>
                  <a:srgbClr val="1369B2"/>
                </a:solidFill>
                <a:latin typeface="宋体" panose="02010600030101010101" pitchFamily="2" charset="-122"/>
                <a:ea typeface="宋体" panose="02010600030101010101" pitchFamily="2" charset="-122"/>
              </a:rPr>
              <a:t>InitOpts</a:t>
            </a:r>
            <a:r>
              <a:rPr lang="zh-CN" altLang="zh-CN" sz="1800" kern="0" dirty="0">
                <a:solidFill>
                  <a:srgbClr val="1369B2"/>
                </a:solidFill>
                <a:latin typeface="宋体" panose="02010600030101010101" pitchFamily="2" charset="-122"/>
                <a:ea typeface="宋体" panose="02010600030101010101" pitchFamily="2" charset="-122"/>
              </a:rPr>
              <a:t>类的对象</a:t>
            </a:r>
            <a:r>
              <a:rPr lang="zh-CN" altLang="zh-CN" sz="1800" kern="0" dirty="0">
                <a:solidFill>
                  <a:srgbClr val="595959"/>
                </a:solidFill>
                <a:latin typeface="宋体" panose="02010600030101010101" pitchFamily="2" charset="-122"/>
                <a:ea typeface="宋体" panose="02010600030101010101" pitchFamily="2" charset="-122"/>
              </a:rPr>
              <a:t>，该对象用于给图表指定一些通用的属性，比如背景颜色、画布大小等。</a:t>
            </a:r>
          </a:p>
        </p:txBody>
      </p:sp>
      <p:sp>
        <p:nvSpPr>
          <p:cNvPr id="13" name="矩形 12">
            <a:extLst>
              <a:ext uri="{FF2B5EF4-FFF2-40B4-BE49-F238E27FC236}">
                <a16:creationId xmlns:a16="http://schemas.microsoft.com/office/drawing/2014/main" id="{361CAA81-0507-65DC-AD31-AFCAEBF8588E}"/>
              </a:ext>
            </a:extLst>
          </p:cNvPr>
          <p:cNvSpPr/>
          <p:nvPr/>
        </p:nvSpPr>
        <p:spPr>
          <a:xfrm>
            <a:off x="6599262" y="3318911"/>
            <a:ext cx="4807500" cy="1337268"/>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B9F3DCC8-58F8-42D9-C2A9-18C2C694DAF0}"/>
              </a:ext>
            </a:extLst>
          </p:cNvPr>
          <p:cNvSpPr txBox="1"/>
          <p:nvPr/>
        </p:nvSpPr>
        <p:spPr>
          <a:xfrm>
            <a:off x="6527254" y="3648067"/>
            <a:ext cx="4879508" cy="729430"/>
          </a:xfrm>
          <a:prstGeom prst="rect">
            <a:avLst/>
          </a:prstGeom>
          <a:noFill/>
        </p:spPr>
        <p:txBody>
          <a:bodyPr wrap="square">
            <a:spAutoFit/>
          </a:bodyPr>
          <a:lstStyle/>
          <a:p>
            <a:pPr indent="266700">
              <a:lnSpc>
                <a:spcPct val="115000"/>
              </a:lnSpc>
            </a:pPr>
            <a:r>
              <a:rPr lang="en-US" altLang="zh-CN" sz="1800" dirty="0">
                <a:solidFill>
                  <a:srgbClr val="000000"/>
                </a:solidFill>
                <a:latin typeface="Courier New" panose="02070309020205020404" pitchFamily="49" charset="0"/>
                <a:ea typeface="宋体" panose="02010600030101010101" pitchFamily="2" charset="-122"/>
              </a:rPr>
              <a:t>from </a:t>
            </a:r>
            <a:r>
              <a:rPr lang="en-US" altLang="zh-CN" sz="1800" dirty="0" err="1">
                <a:solidFill>
                  <a:srgbClr val="000000"/>
                </a:solidFill>
                <a:latin typeface="Courier New" panose="02070309020205020404" pitchFamily="49" charset="0"/>
                <a:ea typeface="宋体" panose="02010600030101010101" pitchFamily="2" charset="-122"/>
              </a:rPr>
              <a:t>pyecharts.charts</a:t>
            </a:r>
            <a:r>
              <a:rPr lang="en-US" altLang="zh-CN" sz="1800" dirty="0">
                <a:solidFill>
                  <a:srgbClr val="000000"/>
                </a:solidFill>
                <a:latin typeface="Courier New" panose="02070309020205020404" pitchFamily="49" charset="0"/>
                <a:ea typeface="宋体" panose="02010600030101010101" pitchFamily="2" charset="-122"/>
              </a:rPr>
              <a:t> import Bar</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800" dirty="0">
                <a:solidFill>
                  <a:srgbClr val="000000"/>
                </a:solidFill>
                <a:latin typeface="Courier New" panose="02070309020205020404" pitchFamily="49" charset="0"/>
                <a:ea typeface="宋体" panose="02010600030101010101" pitchFamily="2" charset="-122"/>
              </a:rPr>
              <a:t>bar = </a:t>
            </a:r>
            <a:r>
              <a:rPr lang="en-US" altLang="zh-CN" sz="1800" b="1" dirty="0">
                <a:solidFill>
                  <a:srgbClr val="1369B2"/>
                </a:solidFill>
                <a:latin typeface="Courier New" panose="02070309020205020404" pitchFamily="49" charset="0"/>
                <a:ea typeface="宋体" panose="02010600030101010101" pitchFamily="2" charset="-122"/>
              </a:rPr>
              <a:t>Bar()</a:t>
            </a:r>
            <a:endParaRPr lang="zh-CN" altLang="zh-CN" sz="1800" b="1" dirty="0">
              <a:solidFill>
                <a:srgbClr val="1369B2"/>
              </a:solidFill>
              <a:latin typeface="Courier New" panose="02070309020205020404" pitchFamily="49" charset="0"/>
              <a:ea typeface="宋体" panose="02010600030101010101" pitchFamily="2" charset="-122"/>
            </a:endParaRPr>
          </a:p>
        </p:txBody>
      </p:sp>
      <p:sp>
        <p:nvSpPr>
          <p:cNvPr id="15" name="矩形标注 14">
            <a:extLst>
              <a:ext uri="{FF2B5EF4-FFF2-40B4-BE49-F238E27FC236}">
                <a16:creationId xmlns:a16="http://schemas.microsoft.com/office/drawing/2014/main" id="{2DD36134-4B9C-75E2-A84F-506C84C246CB}"/>
              </a:ext>
            </a:extLst>
          </p:cNvPr>
          <p:cNvSpPr/>
          <p:nvPr/>
        </p:nvSpPr>
        <p:spPr>
          <a:xfrm>
            <a:off x="7175326" y="4706654"/>
            <a:ext cx="3222523" cy="932672"/>
          </a:xfrm>
          <a:prstGeom prst="wedgeRectCallout">
            <a:avLst>
              <a:gd name="adj1" fmla="val -21629"/>
              <a:gd name="adj2" fmla="val -779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5C2B2685-DAA3-969A-369C-E6BBAFDE9C01}"/>
              </a:ext>
            </a:extLst>
          </p:cNvPr>
          <p:cNvSpPr txBox="1"/>
          <p:nvPr/>
        </p:nvSpPr>
        <p:spPr>
          <a:xfrm>
            <a:off x="7505077" y="4752534"/>
            <a:ext cx="2563019" cy="830997"/>
          </a:xfrm>
          <a:prstGeom prst="rect">
            <a:avLst/>
          </a:prstGeom>
          <a:noFill/>
        </p:spPr>
        <p:txBody>
          <a:bodyPr wrap="square" rtlCol="0">
            <a:spAutoFit/>
          </a:bodyPr>
          <a:lstStyle/>
          <a:p>
            <a:pPr>
              <a:lnSpc>
                <a:spcPct val="150000"/>
              </a:lnSpc>
            </a:pP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创建一个</a:t>
            </a:r>
            <a:r>
              <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Bar</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类的对象，并使用默认大小的画布</a:t>
            </a:r>
            <a:endPar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sp>
        <p:nvSpPr>
          <p:cNvPr id="17" name="文本框 16">
            <a:extLst>
              <a:ext uri="{FF2B5EF4-FFF2-40B4-BE49-F238E27FC236}">
                <a16:creationId xmlns:a16="http://schemas.microsoft.com/office/drawing/2014/main" id="{1E1BFBFC-8168-1953-8181-1D9657228AA6}"/>
              </a:ext>
            </a:extLst>
          </p:cNvPr>
          <p:cNvSpPr txBox="1"/>
          <p:nvPr/>
        </p:nvSpPr>
        <p:spPr>
          <a:xfrm>
            <a:off x="6593568" y="2739848"/>
            <a:ext cx="4818888" cy="499624"/>
          </a:xfrm>
          <a:prstGeom prst="rect">
            <a:avLst/>
          </a:prstGeom>
          <a:noFill/>
        </p:spPr>
        <p:txBody>
          <a:bodyPr wrap="square">
            <a:spAutoFit/>
          </a:bodyPr>
          <a:lstStyle/>
          <a:p>
            <a:pPr>
              <a:lnSpc>
                <a:spcPct val="150000"/>
              </a:lnSpc>
            </a:pPr>
            <a:r>
              <a:rPr lang="zh-CN" altLang="en-US" sz="2000" b="1" kern="0" dirty="0">
                <a:solidFill>
                  <a:srgbClr val="595959"/>
                </a:solidFill>
                <a:latin typeface="Microsoft YaHei" panose="020B0503020204020204" pitchFamily="34" charset="-122"/>
                <a:ea typeface="Microsoft YaHei" panose="020B0503020204020204" pitchFamily="34" charset="-122"/>
              </a:rPr>
              <a:t>示例</a:t>
            </a:r>
            <a:endParaRPr lang="zh-CN" altLang="zh-CN" sz="2000" b="1" kern="0" dirty="0">
              <a:solidFill>
                <a:srgbClr val="595959"/>
              </a:solidFill>
              <a:latin typeface="Microsoft YaHei" panose="020B0503020204020204" pitchFamily="34" charset="-122"/>
              <a:ea typeface="Microsoft YaHei" panose="020B0503020204020204" pitchFamily="34" charset="-122"/>
            </a:endParaRPr>
          </a:p>
        </p:txBody>
      </p:sp>
      <p:sp>
        <p:nvSpPr>
          <p:cNvPr id="18" name="矩形: 圆角 139">
            <a:extLst>
              <a:ext uri="{FF2B5EF4-FFF2-40B4-BE49-F238E27FC236}">
                <a16:creationId xmlns:a16="http://schemas.microsoft.com/office/drawing/2014/main" id="{18096A58-1789-EEAE-4098-FE0F6DF9454A}"/>
              </a:ext>
            </a:extLst>
          </p:cNvPr>
          <p:cNvSpPr/>
          <p:nvPr/>
        </p:nvSpPr>
        <p:spPr>
          <a:xfrm>
            <a:off x="1276318" y="1406568"/>
            <a:ext cx="330672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创建图表类的对象</a:t>
            </a:r>
            <a:endParaRPr lang="zh-CN" altLang="en-US" b="1" dirty="0">
              <a:latin typeface="宋体" panose="02010600030101010101" pitchFamily="2" charset="-122"/>
              <a:ea typeface="宋体" panose="02010600030101010101" pitchFamily="2" charset="-122"/>
              <a:sym typeface="+mn-lt"/>
            </a:endParaRPr>
          </a:p>
        </p:txBody>
      </p:sp>
      <p:sp>
        <p:nvSpPr>
          <p:cNvPr id="19" name="文本框 18">
            <a:extLst>
              <a:ext uri="{FF2B5EF4-FFF2-40B4-BE49-F238E27FC236}">
                <a16:creationId xmlns:a16="http://schemas.microsoft.com/office/drawing/2014/main" id="{1E1BFBFC-8168-1953-8181-1D9657228AA6}"/>
              </a:ext>
            </a:extLst>
          </p:cNvPr>
          <p:cNvSpPr txBox="1"/>
          <p:nvPr/>
        </p:nvSpPr>
        <p:spPr>
          <a:xfrm>
            <a:off x="1287706" y="2739848"/>
            <a:ext cx="4818888" cy="499624"/>
          </a:xfrm>
          <a:prstGeom prst="rect">
            <a:avLst/>
          </a:prstGeom>
          <a:noFill/>
        </p:spPr>
        <p:txBody>
          <a:bodyPr wrap="square">
            <a:spAutoFit/>
          </a:bodyPr>
          <a:lstStyle/>
          <a:p>
            <a:pPr>
              <a:lnSpc>
                <a:spcPct val="150000"/>
              </a:lnSpc>
            </a:pPr>
            <a:r>
              <a:rPr lang="zh-CN" altLang="en-US" sz="2000" b="1" kern="0" dirty="0">
                <a:solidFill>
                  <a:srgbClr val="595959"/>
                </a:solidFill>
                <a:latin typeface="Microsoft YaHei" panose="020B0503020204020204" pitchFamily="34" charset="-122"/>
                <a:ea typeface="Microsoft YaHei" panose="020B0503020204020204" pitchFamily="34" charset="-122"/>
              </a:rPr>
              <a:t>语法格式</a:t>
            </a:r>
            <a:endParaRPr lang="zh-CN" altLang="zh-CN" sz="2000" b="1" kern="0" dirty="0">
              <a:solidFill>
                <a:srgbClr val="595959"/>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50920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err="1">
                <a:solidFill>
                  <a:srgbClr val="595959"/>
                </a:solidFill>
                <a:latin typeface="微软雅黑" panose="020B0503020204020204" pitchFamily="34" charset="-122"/>
                <a:ea typeface="微软雅黑" panose="020B0503020204020204" pitchFamily="34" charset="-122"/>
                <a:cs typeface="+mn-ea"/>
              </a:rPr>
              <a:t>Pyecharts</a:t>
            </a:r>
            <a:r>
              <a:rPr lang="zh-CN" altLang="zh-CN" sz="2400" b="1" dirty="0">
                <a:solidFill>
                  <a:srgbClr val="595959"/>
                </a:solidFill>
                <a:latin typeface="微软雅黑" panose="020B0503020204020204" pitchFamily="34" charset="-122"/>
                <a:ea typeface="微软雅黑" panose="020B0503020204020204" pitchFamily="34" charset="-122"/>
                <a:cs typeface="+mn-ea"/>
              </a:rPr>
              <a:t>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406568"/>
            <a:ext cx="330672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添加图表用到的数据</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1" name="文本框 20">
            <a:extLst>
              <a:ext uri="{FF2B5EF4-FFF2-40B4-BE49-F238E27FC236}">
                <a16:creationId xmlns:a16="http://schemas.microsoft.com/office/drawing/2014/main" id="{1E1BFBFC-8168-1953-8181-1D9657228AA6}"/>
              </a:ext>
            </a:extLst>
          </p:cNvPr>
          <p:cNvSpPr txBox="1"/>
          <p:nvPr/>
        </p:nvSpPr>
        <p:spPr>
          <a:xfrm>
            <a:off x="1287706" y="2485478"/>
            <a:ext cx="9560028" cy="1015663"/>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每个图表类内部都提供了添加图表用到的数据的方法</a:t>
            </a:r>
            <a:r>
              <a:rPr lang="en-US" altLang="zh-CN" sz="2000" kern="0" dirty="0">
                <a:solidFill>
                  <a:srgbClr val="595959"/>
                </a:solidFill>
                <a:latin typeface="Microsoft YaHei" panose="020B0503020204020204" pitchFamily="34" charset="-122"/>
                <a:ea typeface="Microsoft YaHei" panose="020B0503020204020204" pitchFamily="34" charset="-122"/>
              </a:rPr>
              <a:t>add()</a:t>
            </a:r>
            <a:r>
              <a:rPr lang="zh-CN" altLang="zh-CN" sz="2000" kern="0" dirty="0">
                <a:solidFill>
                  <a:srgbClr val="595959"/>
                </a:solidFill>
                <a:latin typeface="Microsoft YaHei" panose="020B0503020204020204" pitchFamily="34" charset="-122"/>
                <a:ea typeface="Microsoft YaHei" panose="020B0503020204020204" pitchFamily="34" charset="-122"/>
              </a:rPr>
              <a:t>或</a:t>
            </a:r>
            <a:r>
              <a:rPr lang="en-US" altLang="zh-CN" sz="2000" kern="0" dirty="0" err="1">
                <a:solidFill>
                  <a:srgbClr val="595959"/>
                </a:solidFill>
                <a:latin typeface="Microsoft YaHei" panose="020B0503020204020204" pitchFamily="34" charset="-122"/>
                <a:ea typeface="Microsoft YaHei" panose="020B0503020204020204" pitchFamily="34" charset="-122"/>
              </a:rPr>
              <a:t>add_xx</a:t>
            </a:r>
            <a:r>
              <a:rPr lang="en-US" altLang="zh-CN" sz="2000" kern="0" dirty="0">
                <a:solidFill>
                  <a:srgbClr val="595959"/>
                </a:solidFill>
                <a:latin typeface="Microsoft YaHei" panose="020B0503020204020204" pitchFamily="34" charset="-122"/>
                <a:ea typeface="Microsoft YaHei" panose="020B0503020204020204" pitchFamily="34" charset="-122"/>
              </a:rPr>
              <a:t>()</a:t>
            </a:r>
            <a:r>
              <a:rPr lang="zh-CN" altLang="zh-CN" sz="2000" kern="0" dirty="0">
                <a:solidFill>
                  <a:srgbClr val="595959"/>
                </a:solidFill>
                <a:latin typeface="Microsoft YaHei" panose="020B0503020204020204" pitchFamily="34" charset="-122"/>
                <a:ea typeface="Microsoft YaHei" panose="020B0503020204020204" pitchFamily="34" charset="-122"/>
              </a:rPr>
              <a:t>方法，其中</a:t>
            </a:r>
            <a:r>
              <a:rPr lang="zh-CN" altLang="zh-CN" sz="2000" kern="0" dirty="0">
                <a:solidFill>
                  <a:srgbClr val="1369B2"/>
                </a:solidFill>
                <a:latin typeface="Microsoft YaHei" panose="020B0503020204020204" pitchFamily="34" charset="-122"/>
                <a:ea typeface="Microsoft YaHei" panose="020B0503020204020204" pitchFamily="34" charset="-122"/>
              </a:rPr>
              <a:t>直角坐标系图表类一般可以通过</a:t>
            </a:r>
            <a:r>
              <a:rPr lang="en-US" altLang="zh-CN" sz="2000" kern="0" dirty="0" err="1">
                <a:solidFill>
                  <a:srgbClr val="1369B2"/>
                </a:solidFill>
                <a:latin typeface="Microsoft YaHei" panose="020B0503020204020204" pitchFamily="34" charset="-122"/>
                <a:ea typeface="Microsoft YaHei" panose="020B0503020204020204" pitchFamily="34" charset="-122"/>
              </a:rPr>
              <a:t>add_yaxis</a:t>
            </a:r>
            <a:r>
              <a:rPr lang="en-US" altLang="zh-CN" sz="2000" kern="0" dirty="0">
                <a:solidFill>
                  <a:srgbClr val="1369B2"/>
                </a:solidFill>
                <a:latin typeface="Microsoft YaHei" panose="020B0503020204020204" pitchFamily="34" charset="-122"/>
                <a:ea typeface="Microsoft YaHei" panose="020B0503020204020204" pitchFamily="34" charset="-122"/>
              </a:rPr>
              <a:t>()</a:t>
            </a:r>
            <a:r>
              <a:rPr lang="zh-CN" altLang="zh-CN" sz="2000" kern="0" dirty="0">
                <a:solidFill>
                  <a:srgbClr val="1369B2"/>
                </a:solidFill>
                <a:latin typeface="Microsoft YaHei" panose="020B0503020204020204" pitchFamily="34" charset="-122"/>
                <a:ea typeface="Microsoft YaHei" panose="020B0503020204020204" pitchFamily="34" charset="-122"/>
              </a:rPr>
              <a:t>或</a:t>
            </a:r>
            <a:r>
              <a:rPr lang="en-US" altLang="zh-CN" sz="2000" kern="0" dirty="0" err="1">
                <a:solidFill>
                  <a:srgbClr val="1369B2"/>
                </a:solidFill>
                <a:latin typeface="Microsoft YaHei" panose="020B0503020204020204" pitchFamily="34" charset="-122"/>
                <a:ea typeface="Microsoft YaHei" panose="020B0503020204020204" pitchFamily="34" charset="-122"/>
              </a:rPr>
              <a:t>add_xaxis</a:t>
            </a:r>
            <a:r>
              <a:rPr lang="en-US" altLang="zh-CN" sz="2000" kern="0" dirty="0">
                <a:solidFill>
                  <a:srgbClr val="1369B2"/>
                </a:solidFill>
                <a:latin typeface="Microsoft YaHei" panose="020B0503020204020204" pitchFamily="34" charset="-122"/>
                <a:ea typeface="Microsoft YaHei" panose="020B0503020204020204" pitchFamily="34" charset="-122"/>
              </a:rPr>
              <a:t>()</a:t>
            </a:r>
            <a:r>
              <a:rPr lang="zh-CN" altLang="zh-CN" sz="2000" kern="0" dirty="0">
                <a:solidFill>
                  <a:srgbClr val="1369B2"/>
                </a:solidFill>
                <a:latin typeface="Microsoft YaHei" panose="020B0503020204020204" pitchFamily="34" charset="-122"/>
                <a:ea typeface="Microsoft YaHei" panose="020B0503020204020204" pitchFamily="34" charset="-122"/>
              </a:rPr>
              <a:t>方法添加</a:t>
            </a:r>
            <a:r>
              <a:rPr lang="en-US" altLang="zh-CN" sz="2000" kern="0" dirty="0">
                <a:solidFill>
                  <a:srgbClr val="1369B2"/>
                </a:solidFill>
                <a:latin typeface="Microsoft YaHei" panose="020B0503020204020204" pitchFamily="34" charset="-122"/>
                <a:ea typeface="Microsoft YaHei" panose="020B0503020204020204" pitchFamily="34" charset="-122"/>
              </a:rPr>
              <a:t>x</a:t>
            </a:r>
            <a:r>
              <a:rPr lang="zh-CN" altLang="zh-CN" sz="2000" kern="0" dirty="0">
                <a:solidFill>
                  <a:srgbClr val="1369B2"/>
                </a:solidFill>
                <a:latin typeface="Microsoft YaHei" panose="020B0503020204020204" pitchFamily="34" charset="-122"/>
                <a:ea typeface="Microsoft YaHei" panose="020B0503020204020204" pitchFamily="34" charset="-122"/>
              </a:rPr>
              <a:t>轴或</a:t>
            </a:r>
            <a:r>
              <a:rPr lang="en-US" altLang="zh-CN" sz="2000" kern="0" dirty="0">
                <a:solidFill>
                  <a:srgbClr val="1369B2"/>
                </a:solidFill>
                <a:latin typeface="Microsoft YaHei" panose="020B0503020204020204" pitchFamily="34" charset="-122"/>
                <a:ea typeface="Microsoft YaHei" panose="020B0503020204020204" pitchFamily="34" charset="-122"/>
              </a:rPr>
              <a:t>y</a:t>
            </a:r>
            <a:r>
              <a:rPr lang="zh-CN" altLang="zh-CN" sz="2000" kern="0" dirty="0">
                <a:solidFill>
                  <a:srgbClr val="1369B2"/>
                </a:solidFill>
                <a:latin typeface="Microsoft YaHei" panose="020B0503020204020204" pitchFamily="34" charset="-122"/>
                <a:ea typeface="Microsoft YaHei" panose="020B0503020204020204" pitchFamily="34" charset="-122"/>
              </a:rPr>
              <a:t>轴的数据</a:t>
            </a:r>
            <a:r>
              <a:rPr lang="zh-CN" altLang="zh-CN" sz="2000" kern="0" dirty="0">
                <a:solidFill>
                  <a:srgbClr val="595959"/>
                </a:solidFill>
                <a:latin typeface="Microsoft YaHei" panose="020B0503020204020204" pitchFamily="34" charset="-122"/>
                <a:ea typeface="Microsoft YaHei" panose="020B0503020204020204" pitchFamily="34" charset="-122"/>
              </a:rPr>
              <a:t>。</a:t>
            </a:r>
          </a:p>
        </p:txBody>
      </p:sp>
      <p:sp>
        <p:nvSpPr>
          <p:cNvPr id="22" name="矩形 21">
            <a:extLst>
              <a:ext uri="{FF2B5EF4-FFF2-40B4-BE49-F238E27FC236}">
                <a16:creationId xmlns:a16="http://schemas.microsoft.com/office/drawing/2014/main" id="{361CAA81-0507-65DC-AD31-AFCAEBF8588E}"/>
              </a:ext>
            </a:extLst>
          </p:cNvPr>
          <p:cNvSpPr/>
          <p:nvPr/>
        </p:nvSpPr>
        <p:spPr>
          <a:xfrm>
            <a:off x="1355884" y="3573810"/>
            <a:ext cx="9419842" cy="1356076"/>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B9F3DCC8-58F8-42D9-C2A9-18C2C694DAF0}"/>
              </a:ext>
            </a:extLst>
          </p:cNvPr>
          <p:cNvSpPr txBox="1"/>
          <p:nvPr/>
        </p:nvSpPr>
        <p:spPr>
          <a:xfrm>
            <a:off x="1450690" y="3882112"/>
            <a:ext cx="9289032" cy="729430"/>
          </a:xfrm>
          <a:prstGeom prst="rect">
            <a:avLst/>
          </a:prstGeom>
          <a:noFill/>
        </p:spPr>
        <p:txBody>
          <a:bodyPr wrap="square">
            <a:spAutoFit/>
          </a:bodyPr>
          <a:lstStyle/>
          <a:p>
            <a:pPr indent="266700">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bar.</a:t>
            </a:r>
            <a:r>
              <a:rPr lang="en-US" altLang="zh-CN" sz="1800" b="1" dirty="0" err="1">
                <a:solidFill>
                  <a:srgbClr val="1369B2"/>
                </a:solidFill>
                <a:latin typeface="Courier New" panose="02070309020205020404" pitchFamily="49" charset="0"/>
                <a:ea typeface="宋体" panose="02010600030101010101" pitchFamily="2" charset="-122"/>
              </a:rPr>
              <a:t>add_xaxis</a:t>
            </a:r>
            <a:r>
              <a:rPr lang="en-US" altLang="zh-CN" sz="1800" dirty="0">
                <a:solidFill>
                  <a:srgbClr val="000000"/>
                </a:solidFill>
                <a:latin typeface="Courier New" panose="02070309020205020404" pitchFamily="49" charset="0"/>
                <a:ea typeface="宋体" panose="02010600030101010101" pitchFamily="2" charset="-122"/>
              </a:rPr>
              <a:t>(["</a:t>
            </a:r>
            <a:r>
              <a:rPr lang="zh-CN" altLang="zh-CN" sz="1800" dirty="0">
                <a:solidFill>
                  <a:srgbClr val="000000"/>
                </a:solidFill>
                <a:latin typeface="Courier New" panose="02070309020205020404" pitchFamily="49" charset="0"/>
                <a:ea typeface="宋体" panose="02010600030101010101" pitchFamily="2" charset="-122"/>
              </a:rPr>
              <a:t>衬衫</a:t>
            </a:r>
            <a:r>
              <a:rPr lang="en-US" altLang="zh-CN" sz="1800" dirty="0">
                <a:solidFill>
                  <a:srgbClr val="000000"/>
                </a:solidFill>
                <a:latin typeface="Courier New" panose="02070309020205020404" pitchFamily="49" charset="0"/>
                <a:ea typeface="宋体" panose="02010600030101010101" pitchFamily="2" charset="-122"/>
              </a:rPr>
              <a:t>", "</a:t>
            </a:r>
            <a:r>
              <a:rPr lang="zh-CN" altLang="zh-CN" sz="1800" dirty="0">
                <a:solidFill>
                  <a:srgbClr val="000000"/>
                </a:solidFill>
                <a:latin typeface="Courier New" panose="02070309020205020404" pitchFamily="49" charset="0"/>
                <a:ea typeface="宋体" panose="02010600030101010101" pitchFamily="2" charset="-122"/>
              </a:rPr>
              <a:t>羊毛衫</a:t>
            </a:r>
            <a:r>
              <a:rPr lang="en-US" altLang="zh-CN" sz="1800" dirty="0">
                <a:solidFill>
                  <a:srgbClr val="000000"/>
                </a:solidFill>
                <a:latin typeface="Courier New" panose="02070309020205020404" pitchFamily="49" charset="0"/>
                <a:ea typeface="宋体" panose="02010600030101010101" pitchFamily="2" charset="-122"/>
              </a:rPr>
              <a:t>", "</a:t>
            </a:r>
            <a:r>
              <a:rPr lang="zh-CN" altLang="zh-CN" sz="1800" dirty="0">
                <a:solidFill>
                  <a:srgbClr val="000000"/>
                </a:solidFill>
                <a:latin typeface="Courier New" panose="02070309020205020404" pitchFamily="49" charset="0"/>
                <a:ea typeface="宋体" panose="02010600030101010101" pitchFamily="2" charset="-122"/>
              </a:rPr>
              <a:t>雪纺衫</a:t>
            </a:r>
            <a:r>
              <a:rPr lang="en-US" altLang="zh-CN" sz="1800" dirty="0">
                <a:solidFill>
                  <a:srgbClr val="000000"/>
                </a:solidFill>
                <a:latin typeface="Courier New" panose="02070309020205020404" pitchFamily="49" charset="0"/>
                <a:ea typeface="宋体" panose="02010600030101010101" pitchFamily="2" charset="-122"/>
              </a:rPr>
              <a:t>", "</a:t>
            </a:r>
            <a:r>
              <a:rPr lang="zh-CN" altLang="zh-CN" sz="1800" dirty="0">
                <a:solidFill>
                  <a:srgbClr val="000000"/>
                </a:solidFill>
                <a:latin typeface="Courier New" panose="02070309020205020404" pitchFamily="49" charset="0"/>
                <a:ea typeface="宋体" panose="02010600030101010101" pitchFamily="2" charset="-122"/>
              </a:rPr>
              <a:t>裤子</a:t>
            </a:r>
            <a:r>
              <a:rPr lang="en-US" altLang="zh-CN" sz="1800" dirty="0">
                <a:solidFill>
                  <a:srgbClr val="000000"/>
                </a:solidFill>
                <a:latin typeface="Courier New" panose="02070309020205020404" pitchFamily="49" charset="0"/>
                <a:ea typeface="宋体" panose="02010600030101010101" pitchFamily="2" charset="-122"/>
              </a:rPr>
              <a:t>", "</a:t>
            </a:r>
            <a:r>
              <a:rPr lang="zh-CN" altLang="zh-CN" sz="1800" dirty="0">
                <a:solidFill>
                  <a:srgbClr val="000000"/>
                </a:solidFill>
                <a:latin typeface="Courier New" panose="02070309020205020404" pitchFamily="49" charset="0"/>
                <a:ea typeface="宋体" panose="02010600030101010101" pitchFamily="2" charset="-122"/>
              </a:rPr>
              <a:t>高跟鞋</a:t>
            </a:r>
            <a:r>
              <a:rPr lang="en-US" altLang="zh-CN" sz="1800" dirty="0">
                <a:solidFill>
                  <a:srgbClr val="000000"/>
                </a:solidFill>
                <a:latin typeface="Courier New" panose="02070309020205020404" pitchFamily="49" charset="0"/>
                <a:ea typeface="宋体" panose="02010600030101010101" pitchFamily="2" charset="-122"/>
              </a:rPr>
              <a:t>", "</a:t>
            </a:r>
            <a:r>
              <a:rPr lang="zh-CN" altLang="zh-CN" sz="1800" dirty="0">
                <a:solidFill>
                  <a:srgbClr val="000000"/>
                </a:solidFill>
                <a:latin typeface="Courier New" panose="02070309020205020404" pitchFamily="49" charset="0"/>
                <a:ea typeface="宋体" panose="02010600030101010101" pitchFamily="2" charset="-122"/>
              </a:rPr>
              <a:t>袜子</a:t>
            </a:r>
            <a:r>
              <a:rPr lang="en-US" altLang="zh-CN" sz="1800" dirty="0">
                <a:solidFill>
                  <a:srgbClr val="000000"/>
                </a:solidFill>
                <a:latin typeface="Courier New" panose="02070309020205020404" pitchFamily="49" charset="0"/>
                <a:ea typeface="宋体" panose="02010600030101010101" pitchFamily="2" charset="-122"/>
              </a:rPr>
              <a:t>"])</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bar.</a:t>
            </a:r>
            <a:r>
              <a:rPr lang="en-US" altLang="zh-CN" sz="1800" b="1" dirty="0" err="1">
                <a:solidFill>
                  <a:srgbClr val="1369B2"/>
                </a:solidFill>
                <a:latin typeface="Courier New" panose="02070309020205020404" pitchFamily="49" charset="0"/>
                <a:ea typeface="宋体" panose="02010600030101010101" pitchFamily="2" charset="-122"/>
              </a:rPr>
              <a:t>add_yaxis</a:t>
            </a:r>
            <a:r>
              <a:rPr lang="en-US" altLang="zh-CN" sz="1800" dirty="0">
                <a:solidFill>
                  <a:srgbClr val="000000"/>
                </a:solidFill>
                <a:latin typeface="Courier New" panose="02070309020205020404" pitchFamily="49" charset="0"/>
                <a:ea typeface="宋体" panose="02010600030101010101" pitchFamily="2" charset="-122"/>
              </a:rPr>
              <a:t>("</a:t>
            </a:r>
            <a:r>
              <a:rPr lang="zh-CN" altLang="zh-CN" sz="1800" dirty="0">
                <a:solidFill>
                  <a:srgbClr val="000000"/>
                </a:solidFill>
                <a:latin typeface="Courier New" panose="02070309020205020404" pitchFamily="49" charset="0"/>
                <a:ea typeface="宋体" panose="02010600030101010101" pitchFamily="2" charset="-122"/>
              </a:rPr>
              <a:t>商家</a:t>
            </a:r>
            <a:r>
              <a:rPr lang="en-US" altLang="zh-CN" sz="1800" dirty="0">
                <a:solidFill>
                  <a:srgbClr val="000000"/>
                </a:solidFill>
                <a:latin typeface="Courier New" panose="02070309020205020404" pitchFamily="49" charset="0"/>
                <a:ea typeface="宋体" panose="02010600030101010101" pitchFamily="2" charset="-122"/>
              </a:rPr>
              <a:t>A", [5000, 2000, 3600, 1000, 7500, 900])</a:t>
            </a:r>
            <a:endParaRPr lang="zh-CN" altLang="zh-CN" sz="1800" dirty="0">
              <a:solidFill>
                <a:srgbClr val="000000"/>
              </a:solidFill>
              <a:latin typeface="Courier New" panose="02070309020205020404" pitchFamily="49" charset="0"/>
              <a:ea typeface="宋体" panose="02010600030101010101" pitchFamily="2" charset="-122"/>
            </a:endParaRPr>
          </a:p>
        </p:txBody>
      </p:sp>
    </p:spTree>
    <p:extLst>
      <p:ext uri="{BB962C8B-B14F-4D97-AF65-F5344CB8AC3E}">
        <p14:creationId xmlns:p14="http://schemas.microsoft.com/office/powerpoint/2010/main" val="1200601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err="1">
                <a:solidFill>
                  <a:srgbClr val="595959"/>
                </a:solidFill>
                <a:latin typeface="微软雅黑" panose="020B0503020204020204" pitchFamily="34" charset="-122"/>
                <a:ea typeface="微软雅黑" panose="020B0503020204020204" pitchFamily="34" charset="-122"/>
                <a:cs typeface="+mn-ea"/>
              </a:rPr>
              <a:t>Pyecharts</a:t>
            </a:r>
            <a:r>
              <a:rPr lang="zh-CN" altLang="zh-CN" sz="2400" b="1" dirty="0">
                <a:solidFill>
                  <a:srgbClr val="595959"/>
                </a:solidFill>
                <a:latin typeface="微软雅黑" panose="020B0503020204020204" pitchFamily="34" charset="-122"/>
                <a:ea typeface="微软雅黑" panose="020B0503020204020204" pitchFamily="34" charset="-122"/>
                <a:cs typeface="+mn-ea"/>
              </a:rPr>
              <a:t>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406568"/>
            <a:ext cx="280266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添加图表配置项</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1" name="文本框 20">
            <a:extLst>
              <a:ext uri="{FF2B5EF4-FFF2-40B4-BE49-F238E27FC236}">
                <a16:creationId xmlns:a16="http://schemas.microsoft.com/office/drawing/2014/main" id="{1E1BFBFC-8168-1953-8181-1D9657228AA6}"/>
              </a:ext>
            </a:extLst>
          </p:cNvPr>
          <p:cNvSpPr txBox="1"/>
          <p:nvPr/>
        </p:nvSpPr>
        <p:spPr>
          <a:xfrm>
            <a:off x="5951190" y="2709715"/>
            <a:ext cx="5256584" cy="1477328"/>
          </a:xfrm>
          <a:prstGeom prst="rect">
            <a:avLst/>
          </a:prstGeom>
          <a:noFill/>
        </p:spPr>
        <p:txBody>
          <a:bodyPr wrap="square">
            <a:spAutoFit/>
          </a:bodyPr>
          <a:lstStyle/>
          <a:p>
            <a:pPr>
              <a:lnSpc>
                <a:spcPct val="150000"/>
              </a:lnSpc>
            </a:pPr>
            <a:r>
              <a:rPr lang="en-US" altLang="zh-CN" sz="2000" kern="0" dirty="0" err="1">
                <a:solidFill>
                  <a:srgbClr val="595959"/>
                </a:solidFill>
                <a:latin typeface="Microsoft YaHei" panose="020B0503020204020204" pitchFamily="34" charset="-122"/>
                <a:ea typeface="Microsoft YaHei" panose="020B0503020204020204" pitchFamily="34" charset="-122"/>
              </a:rPr>
              <a:t>Pyecharts</a:t>
            </a:r>
            <a:r>
              <a:rPr lang="zh-CN" altLang="zh-CN" sz="2000" kern="0" dirty="0">
                <a:solidFill>
                  <a:srgbClr val="595959"/>
                </a:solidFill>
                <a:latin typeface="Microsoft YaHei" panose="020B0503020204020204" pitchFamily="34" charset="-122"/>
                <a:ea typeface="Microsoft YaHei" panose="020B0503020204020204" pitchFamily="34" charset="-122"/>
              </a:rPr>
              <a:t>库的</a:t>
            </a:r>
            <a:r>
              <a:rPr lang="en-US" altLang="zh-CN" sz="2000" kern="0" dirty="0">
                <a:solidFill>
                  <a:srgbClr val="595959"/>
                </a:solidFill>
                <a:latin typeface="Microsoft YaHei" panose="020B0503020204020204" pitchFamily="34" charset="-122"/>
                <a:ea typeface="Microsoft YaHei" panose="020B0503020204020204" pitchFamily="34" charset="-122"/>
              </a:rPr>
              <a:t>options</a:t>
            </a:r>
            <a:r>
              <a:rPr lang="zh-CN" altLang="zh-CN" sz="2000" kern="0" dirty="0">
                <a:solidFill>
                  <a:srgbClr val="595959"/>
                </a:solidFill>
                <a:latin typeface="Microsoft YaHei" panose="020B0503020204020204" pitchFamily="34" charset="-122"/>
                <a:ea typeface="Microsoft YaHei" panose="020B0503020204020204" pitchFamily="34" charset="-122"/>
              </a:rPr>
              <a:t>模块中包含众多关于定制图表组件及样式的配置项，</a:t>
            </a:r>
            <a:r>
              <a:rPr lang="zh-CN" altLang="zh-CN" sz="2000" kern="0" dirty="0">
                <a:solidFill>
                  <a:srgbClr val="1369B2"/>
                </a:solidFill>
                <a:latin typeface="Microsoft YaHei" panose="020B0503020204020204" pitchFamily="34" charset="-122"/>
                <a:ea typeface="Microsoft YaHei" panose="020B0503020204020204" pitchFamily="34" charset="-122"/>
              </a:rPr>
              <a:t>每个配置项都对应一个类</a:t>
            </a:r>
            <a:r>
              <a:rPr lang="zh-CN" altLang="zh-CN" sz="2000" kern="0" dirty="0">
                <a:solidFill>
                  <a:srgbClr val="595959"/>
                </a:solidFill>
                <a:latin typeface="Microsoft YaHei" panose="020B0503020204020204" pitchFamily="34" charset="-122"/>
                <a:ea typeface="Microsoft YaHei" panose="020B0503020204020204" pitchFamily="34" charset="-122"/>
              </a:rPr>
              <a:t>。</a:t>
            </a:r>
          </a:p>
        </p:txBody>
      </p:sp>
      <p:pic>
        <p:nvPicPr>
          <p:cNvPr id="1026" name="Picture 2" descr="https://img.ixintu.com/upload/jpg/20210523/735ebb89c25b73f93eff88e7bcc90721_61636_800_603.jpg%21con"/>
          <p:cNvPicPr>
            <a:picLocks noChangeAspect="1" noChangeArrowheads="1"/>
          </p:cNvPicPr>
          <p:nvPr/>
        </p:nvPicPr>
        <p:blipFill rotWithShape="1">
          <a:blip r:embed="rId3">
            <a:extLst>
              <a:ext uri="{28A0092B-C50C-407E-A947-70E740481C1C}">
                <a14:useLocalDpi xmlns:a14="http://schemas.microsoft.com/office/drawing/2010/main" val="0"/>
              </a:ext>
            </a:extLst>
          </a:blip>
          <a:srcRect b="8566"/>
          <a:stretch/>
        </p:blipFill>
        <p:spPr bwMode="auto">
          <a:xfrm>
            <a:off x="1276319" y="2709715"/>
            <a:ext cx="4179288" cy="288032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2363" t="34256" r="53931" b="51569"/>
          <a:stretch/>
        </p:blipFill>
        <p:spPr>
          <a:xfrm>
            <a:off x="5998335" y="4430608"/>
            <a:ext cx="2664296" cy="864096"/>
          </a:xfrm>
          <a:prstGeom prst="rect">
            <a:avLst/>
          </a:prstGeom>
        </p:spPr>
      </p:pic>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l="53544" t="85049" r="3932" b="1958"/>
          <a:stretch/>
        </p:blipFill>
        <p:spPr>
          <a:xfrm>
            <a:off x="8615486" y="4502616"/>
            <a:ext cx="2592288" cy="792088"/>
          </a:xfrm>
          <a:prstGeom prst="rect">
            <a:avLst/>
          </a:prstGeom>
        </p:spPr>
      </p:pic>
      <p:sp>
        <p:nvSpPr>
          <p:cNvPr id="11" name="文本框 10"/>
          <p:cNvSpPr txBox="1"/>
          <p:nvPr/>
        </p:nvSpPr>
        <p:spPr>
          <a:xfrm>
            <a:off x="6467492" y="4574624"/>
            <a:ext cx="1723549" cy="559769"/>
          </a:xfrm>
          <a:prstGeom prst="rect">
            <a:avLst/>
          </a:prstGeom>
          <a:noFill/>
        </p:spPr>
        <p:txBody>
          <a:bodyPr wrap="none" rtlCol="0">
            <a:spAutoFit/>
          </a:bodyPr>
          <a:lstStyle/>
          <a:p>
            <a:pPr>
              <a:lnSpc>
                <a:spcPct val="150000"/>
              </a:lnSpc>
            </a:pPr>
            <a:r>
              <a:rPr lang="zh-CN" altLang="zh-CN" kern="0" dirty="0">
                <a:solidFill>
                  <a:srgbClr val="22AC38"/>
                </a:solidFill>
                <a:latin typeface="黑体" panose="02010609060101010101" pitchFamily="49" charset="-122"/>
                <a:ea typeface="黑体" panose="02010609060101010101" pitchFamily="49" charset="-122"/>
              </a:rPr>
              <a:t>全局配置项</a:t>
            </a:r>
            <a:endParaRPr lang="zh-CN" altLang="en-US" kern="0" dirty="0">
              <a:solidFill>
                <a:srgbClr val="22AC38"/>
              </a:solidFill>
              <a:latin typeface="黑体" panose="02010609060101010101" pitchFamily="49" charset="-122"/>
              <a:ea typeface="黑体" panose="02010609060101010101" pitchFamily="49" charset="-122"/>
            </a:endParaRPr>
          </a:p>
        </p:txBody>
      </p:sp>
      <p:sp>
        <p:nvSpPr>
          <p:cNvPr id="12" name="文本框 11"/>
          <p:cNvSpPr txBox="1"/>
          <p:nvPr/>
        </p:nvSpPr>
        <p:spPr>
          <a:xfrm>
            <a:off x="9231552" y="4567217"/>
            <a:ext cx="1723549" cy="574581"/>
          </a:xfrm>
          <a:prstGeom prst="rect">
            <a:avLst/>
          </a:prstGeom>
          <a:noFill/>
        </p:spPr>
        <p:txBody>
          <a:bodyPr wrap="none" rtlCol="0">
            <a:spAutoFit/>
          </a:bodyPr>
          <a:lstStyle/>
          <a:p>
            <a:pPr>
              <a:lnSpc>
                <a:spcPct val="150000"/>
              </a:lnSpc>
            </a:pPr>
            <a:r>
              <a:rPr lang="zh-CN" altLang="zh-CN" kern="0" dirty="0">
                <a:solidFill>
                  <a:srgbClr val="AE5DA1"/>
                </a:solidFill>
                <a:latin typeface="Arial" panose="020B0604020202020204" pitchFamily="34" charset="0"/>
                <a:ea typeface="黑体" panose="02010609060101010101" pitchFamily="49" charset="-122"/>
                <a:cs typeface="Arial" panose="020B0604020202020204" pitchFamily="34" charset="0"/>
              </a:rPr>
              <a:t>系列配置项</a:t>
            </a:r>
            <a:endParaRPr lang="zh-CN" altLang="en-US" kern="0" dirty="0">
              <a:solidFill>
                <a:srgbClr val="AE5DA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782901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err="1">
                <a:solidFill>
                  <a:srgbClr val="595959"/>
                </a:solidFill>
                <a:latin typeface="微软雅黑" panose="020B0503020204020204" pitchFamily="34" charset="-122"/>
                <a:ea typeface="微软雅黑" panose="020B0503020204020204" pitchFamily="34" charset="-122"/>
                <a:cs typeface="+mn-ea"/>
              </a:rPr>
              <a:t>Pyecharts</a:t>
            </a:r>
            <a:r>
              <a:rPr lang="zh-CN" altLang="zh-CN" sz="2400" b="1" dirty="0">
                <a:solidFill>
                  <a:srgbClr val="595959"/>
                </a:solidFill>
                <a:latin typeface="微软雅黑" panose="020B0503020204020204" pitchFamily="34" charset="-122"/>
                <a:ea typeface="微软雅黑" panose="020B0503020204020204" pitchFamily="34" charset="-122"/>
                <a:cs typeface="+mn-ea"/>
              </a:rPr>
              <a:t>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406568"/>
            <a:ext cx="280266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添加图表配置项</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3" name="文本框 22">
            <a:extLst>
              <a:ext uri="{FF2B5EF4-FFF2-40B4-BE49-F238E27FC236}">
                <a16:creationId xmlns:a16="http://schemas.microsoft.com/office/drawing/2014/main" id="{44D2FD6C-003F-F869-7647-9C0767F43D17}"/>
              </a:ext>
            </a:extLst>
          </p:cNvPr>
          <p:cNvSpPr txBox="1"/>
          <p:nvPr/>
        </p:nvSpPr>
        <p:spPr>
          <a:xfrm>
            <a:off x="1355884" y="2090771"/>
            <a:ext cx="2198038"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1.</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全局配置项</a:t>
            </a:r>
            <a:endParaRPr lang="zh-CN" altLang="en-US" b="1" dirty="0">
              <a:latin typeface="黑体" panose="02010609060101010101" pitchFamily="49" charset="-122"/>
              <a:ea typeface="黑体" panose="02010609060101010101" pitchFamily="49" charset="-122"/>
              <a:cs typeface="+mn-ea"/>
              <a:sym typeface="+mn-lt"/>
            </a:endParaRPr>
          </a:p>
        </p:txBody>
      </p:sp>
      <p:sp>
        <p:nvSpPr>
          <p:cNvPr id="7" name="文本框 6">
            <a:extLst>
              <a:ext uri="{FF2B5EF4-FFF2-40B4-BE49-F238E27FC236}">
                <a16:creationId xmlns:a16="http://schemas.microsoft.com/office/drawing/2014/main" id="{1E1BFBFC-8168-1953-8181-1D9657228AA6}"/>
              </a:ext>
            </a:extLst>
          </p:cNvPr>
          <p:cNvSpPr txBox="1"/>
          <p:nvPr/>
        </p:nvSpPr>
        <p:spPr>
          <a:xfrm>
            <a:off x="1276318" y="2564514"/>
            <a:ext cx="10003464" cy="969496"/>
          </a:xfrm>
          <a:prstGeom prst="rect">
            <a:avLst/>
          </a:prstGeom>
          <a:noFill/>
        </p:spPr>
        <p:txBody>
          <a:bodyPr wrap="square">
            <a:spAutoFit/>
          </a:bodyPr>
          <a:lstStyle/>
          <a:p>
            <a:pPr>
              <a:lnSpc>
                <a:spcPct val="150000"/>
              </a:lnSpc>
            </a:pPr>
            <a:r>
              <a:rPr lang="zh-CN" altLang="zh-CN" sz="1900" kern="0" dirty="0">
                <a:solidFill>
                  <a:srgbClr val="595959"/>
                </a:solidFill>
                <a:latin typeface="Microsoft YaHei" panose="020B0503020204020204" pitchFamily="34" charset="-122"/>
                <a:ea typeface="Microsoft YaHei" panose="020B0503020204020204" pitchFamily="34" charset="-122"/>
              </a:rPr>
              <a:t>全局配置项是一些</a:t>
            </a:r>
            <a:r>
              <a:rPr lang="zh-CN" altLang="zh-CN" sz="1900" kern="0" dirty="0">
                <a:solidFill>
                  <a:srgbClr val="1369B2"/>
                </a:solidFill>
                <a:latin typeface="Microsoft YaHei" panose="020B0503020204020204" pitchFamily="34" charset="-122"/>
                <a:ea typeface="Microsoft YaHei" panose="020B0503020204020204" pitchFamily="34" charset="-122"/>
              </a:rPr>
              <a:t>针对图表通用属性的配置项</a:t>
            </a:r>
            <a:r>
              <a:rPr lang="zh-CN" altLang="zh-CN" sz="1900" kern="0" dirty="0">
                <a:solidFill>
                  <a:srgbClr val="595959"/>
                </a:solidFill>
                <a:latin typeface="Microsoft YaHei" panose="020B0503020204020204" pitchFamily="34" charset="-122"/>
                <a:ea typeface="Microsoft YaHei" panose="020B0503020204020204" pitchFamily="34" charset="-122"/>
              </a:rPr>
              <a:t>，包括初始化属性、标题组件、图例组件、工具箱组件、视觉映射组件、提示框组件、数据区域缩放组件。</a:t>
            </a:r>
          </a:p>
        </p:txBody>
      </p:sp>
      <p:graphicFrame>
        <p:nvGraphicFramePr>
          <p:cNvPr id="8" name="表格 7"/>
          <p:cNvGraphicFramePr>
            <a:graphicFrameLocks noGrp="1"/>
          </p:cNvGraphicFramePr>
          <p:nvPr>
            <p:extLst>
              <p:ext uri="{D42A27DB-BD31-4B8C-83A1-F6EECF244321}">
                <p14:modId xmlns:p14="http://schemas.microsoft.com/office/powerpoint/2010/main" val="3927608265"/>
              </p:ext>
            </p:extLst>
          </p:nvPr>
        </p:nvGraphicFramePr>
        <p:xfrm>
          <a:off x="1257962" y="3489366"/>
          <a:ext cx="9923896" cy="3036771"/>
        </p:xfrm>
        <a:graphic>
          <a:graphicData uri="http://schemas.openxmlformats.org/drawingml/2006/table">
            <a:tbl>
              <a:tblPr>
                <a:tableStyleId>{00A15C55-8517-42AA-B614-E9B94910E393}</a:tableStyleId>
              </a:tblPr>
              <a:tblGrid>
                <a:gridCol w="2363057">
                  <a:extLst>
                    <a:ext uri="{9D8B030D-6E8A-4147-A177-3AD203B41FA5}">
                      <a16:colId xmlns:a16="http://schemas.microsoft.com/office/drawing/2014/main" val="1345553933"/>
                    </a:ext>
                  </a:extLst>
                </a:gridCol>
                <a:gridCol w="2664296">
                  <a:extLst>
                    <a:ext uri="{9D8B030D-6E8A-4147-A177-3AD203B41FA5}">
                      <a16:colId xmlns:a16="http://schemas.microsoft.com/office/drawing/2014/main" val="1515813387"/>
                    </a:ext>
                  </a:extLst>
                </a:gridCol>
                <a:gridCol w="2160240">
                  <a:extLst>
                    <a:ext uri="{9D8B030D-6E8A-4147-A177-3AD203B41FA5}">
                      <a16:colId xmlns:a16="http://schemas.microsoft.com/office/drawing/2014/main" val="1667628403"/>
                    </a:ext>
                  </a:extLst>
                </a:gridCol>
                <a:gridCol w="2736303">
                  <a:extLst>
                    <a:ext uri="{9D8B030D-6E8A-4147-A177-3AD203B41FA5}">
                      <a16:colId xmlns:a16="http://schemas.microsoft.com/office/drawing/2014/main" val="3567822449"/>
                    </a:ext>
                  </a:extLst>
                </a:gridCol>
              </a:tblGrid>
              <a:tr h="337419">
                <a:tc>
                  <a:txBody>
                    <a:bodyPr/>
                    <a:lstStyle/>
                    <a:p>
                      <a:pPr marL="0" indent="26670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类</a:t>
                      </a:r>
                    </a:p>
                  </a:txBody>
                  <a:tcPr marL="68580" marR="68580" marT="0" marB="0" anchor="ctr"/>
                </a:tc>
                <a:tc>
                  <a:txBody>
                    <a:bodyPr/>
                    <a:lstStyle/>
                    <a:p>
                      <a:pPr marL="0" indent="26670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说明</a:t>
                      </a:r>
                    </a:p>
                  </a:txBody>
                  <a:tcPr marL="68580" marR="68580" marT="0" marB="0" anchor="ctr"/>
                </a:tc>
                <a:tc>
                  <a:txBody>
                    <a:bodyPr/>
                    <a:lstStyle/>
                    <a:p>
                      <a:pPr marL="0" indent="266700" algn="ctr" defTabSz="1219200" rtl="0" eaLnBrk="1" latinLnBrk="0" hangingPunct="1">
                        <a:lnSpc>
                          <a:spcPct val="115000"/>
                        </a:lnSpc>
                        <a:spcAft>
                          <a:spcPts val="0"/>
                        </a:spcAft>
                      </a:pPr>
                      <a:r>
                        <a:rPr lang="zh-CN" sz="1600" b="1"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类</a:t>
                      </a:r>
                    </a:p>
                  </a:txBody>
                  <a:tcPr marL="68580" marR="68580" marT="0" marB="0" anchor="ctr"/>
                </a:tc>
                <a:tc>
                  <a:txBody>
                    <a:bodyPr/>
                    <a:lstStyle/>
                    <a:p>
                      <a:pPr marL="0" indent="26670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说明</a:t>
                      </a:r>
                    </a:p>
                  </a:txBody>
                  <a:tcPr marL="68580" marR="68580" marT="0" marB="0" anchor="ctr"/>
                </a:tc>
                <a:extLst>
                  <a:ext uri="{0D108BD9-81ED-4DB2-BD59-A6C34878D82A}">
                    <a16:rowId xmlns:a16="http://schemas.microsoft.com/office/drawing/2014/main" val="4187052343"/>
                  </a:ext>
                </a:extLst>
              </a:tr>
              <a:tr h="337419">
                <a:tc>
                  <a:txBody>
                    <a:bodyPr/>
                    <a:lstStyle/>
                    <a:p>
                      <a:pPr marL="0" indent="266700" algn="l"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InitOpts</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初始化配置项</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VisualMapOpts</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视觉映射配置项</a:t>
                      </a:r>
                    </a:p>
                  </a:txBody>
                  <a:tcPr marL="68580" marR="68580" marT="0" marB="0" anchor="ctr"/>
                </a:tc>
                <a:extLst>
                  <a:ext uri="{0D108BD9-81ED-4DB2-BD59-A6C34878D82A}">
                    <a16:rowId xmlns:a16="http://schemas.microsoft.com/office/drawing/2014/main" val="2276109380"/>
                  </a:ext>
                </a:extLst>
              </a:tr>
              <a:tr h="337419">
                <a:tc>
                  <a:txBody>
                    <a:bodyPr/>
                    <a:lstStyle/>
                    <a:p>
                      <a:pPr marL="0" indent="266700" algn="l"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AnimationOpts</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Echarts</a:t>
                      </a: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画图动画配置项</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TooltipOpts</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提示框配置项</a:t>
                      </a:r>
                    </a:p>
                  </a:txBody>
                  <a:tcPr marL="68580" marR="68580" marT="0" marB="0" anchor="ctr"/>
                </a:tc>
                <a:extLst>
                  <a:ext uri="{0D108BD9-81ED-4DB2-BD59-A6C34878D82A}">
                    <a16:rowId xmlns:a16="http://schemas.microsoft.com/office/drawing/2014/main" val="2075096867"/>
                  </a:ext>
                </a:extLst>
              </a:tr>
              <a:tr h="337419">
                <a:tc>
                  <a:txBody>
                    <a:bodyPr/>
                    <a:lstStyle/>
                    <a:p>
                      <a:pPr marL="0" indent="266700" algn="l"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ToolBoxFeatureOpts</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工具箱工具配置项</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AxisLineOpts</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坐标轴轴脊配置项</a:t>
                      </a:r>
                    </a:p>
                  </a:txBody>
                  <a:tcPr marL="68580" marR="68580" marT="0" marB="0" anchor="ctr"/>
                </a:tc>
                <a:extLst>
                  <a:ext uri="{0D108BD9-81ED-4DB2-BD59-A6C34878D82A}">
                    <a16:rowId xmlns:a16="http://schemas.microsoft.com/office/drawing/2014/main" val="2469291200"/>
                  </a:ext>
                </a:extLst>
              </a:tr>
              <a:tr h="337419">
                <a:tc>
                  <a:txBody>
                    <a:bodyPr/>
                    <a:lstStyle/>
                    <a:p>
                      <a:pPr marL="0" indent="266700" algn="l"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ToolboxOpts</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工具箱配置项</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AxisTickOpts</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坐标轴刻度配置项</a:t>
                      </a:r>
                    </a:p>
                  </a:txBody>
                  <a:tcPr marL="68580" marR="68580" marT="0" marB="0" anchor="ctr"/>
                </a:tc>
                <a:extLst>
                  <a:ext uri="{0D108BD9-81ED-4DB2-BD59-A6C34878D82A}">
                    <a16:rowId xmlns:a16="http://schemas.microsoft.com/office/drawing/2014/main" val="349810878"/>
                  </a:ext>
                </a:extLst>
              </a:tr>
              <a:tr h="337419">
                <a:tc>
                  <a:txBody>
                    <a:bodyPr/>
                    <a:lstStyle/>
                    <a:p>
                      <a:pPr marL="0" indent="266700" algn="l"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BrushOpts</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区域选择组件配置项</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AxisPointerOpts</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坐标轴指示器配置项</a:t>
                      </a:r>
                    </a:p>
                  </a:txBody>
                  <a:tcPr marL="68580" marR="68580" marT="0" marB="0" anchor="ctr"/>
                </a:tc>
                <a:extLst>
                  <a:ext uri="{0D108BD9-81ED-4DB2-BD59-A6C34878D82A}">
                    <a16:rowId xmlns:a16="http://schemas.microsoft.com/office/drawing/2014/main" val="1681669000"/>
                  </a:ext>
                </a:extLst>
              </a:tr>
              <a:tr h="337419">
                <a:tc>
                  <a:txBody>
                    <a:bodyPr/>
                    <a:lstStyle/>
                    <a:p>
                      <a:pPr marL="0" indent="266700" algn="l"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TitleOpts</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标题配置项</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AxisOpts</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坐标轴配置项</a:t>
                      </a:r>
                    </a:p>
                  </a:txBody>
                  <a:tcPr marL="68580" marR="68580" marT="0" marB="0" anchor="ctr"/>
                </a:tc>
                <a:extLst>
                  <a:ext uri="{0D108BD9-81ED-4DB2-BD59-A6C34878D82A}">
                    <a16:rowId xmlns:a16="http://schemas.microsoft.com/office/drawing/2014/main" val="2453119020"/>
                  </a:ext>
                </a:extLst>
              </a:tr>
              <a:tr h="337419">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DataZoomOpts</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数据区域缩放配置项</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SingleAxisOpts</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单轴配置项</a:t>
                      </a:r>
                    </a:p>
                  </a:txBody>
                  <a:tcPr marL="68580" marR="68580" marT="0" marB="0" anchor="ctr"/>
                </a:tc>
                <a:extLst>
                  <a:ext uri="{0D108BD9-81ED-4DB2-BD59-A6C34878D82A}">
                    <a16:rowId xmlns:a16="http://schemas.microsoft.com/office/drawing/2014/main" val="2206652685"/>
                  </a:ext>
                </a:extLst>
              </a:tr>
              <a:tr h="337419">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LegendOpts</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图例配置项</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GraphicGroup</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原生图形元素组件</a:t>
                      </a:r>
                    </a:p>
                  </a:txBody>
                  <a:tcPr marL="68580" marR="68580" marT="0" marB="0" anchor="ctr"/>
                </a:tc>
                <a:extLst>
                  <a:ext uri="{0D108BD9-81ED-4DB2-BD59-A6C34878D82A}">
                    <a16:rowId xmlns:a16="http://schemas.microsoft.com/office/drawing/2014/main" val="1773789162"/>
                  </a:ext>
                </a:extLst>
              </a:tr>
            </a:tbl>
          </a:graphicData>
        </a:graphic>
      </p:graphicFrame>
    </p:spTree>
    <p:extLst>
      <p:ext uri="{BB962C8B-B14F-4D97-AF65-F5344CB8AC3E}">
        <p14:creationId xmlns:p14="http://schemas.microsoft.com/office/powerpoint/2010/main" val="60106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err="1">
                <a:solidFill>
                  <a:srgbClr val="595959"/>
                </a:solidFill>
                <a:latin typeface="微软雅黑" panose="020B0503020204020204" pitchFamily="34" charset="-122"/>
                <a:ea typeface="微软雅黑" panose="020B0503020204020204" pitchFamily="34" charset="-122"/>
                <a:cs typeface="+mn-ea"/>
              </a:rPr>
              <a:t>Pyecharts</a:t>
            </a:r>
            <a:r>
              <a:rPr lang="zh-CN" altLang="zh-CN" sz="2400" b="1" dirty="0">
                <a:solidFill>
                  <a:srgbClr val="595959"/>
                </a:solidFill>
                <a:latin typeface="微软雅黑" panose="020B0503020204020204" pitchFamily="34" charset="-122"/>
                <a:ea typeface="微软雅黑" panose="020B0503020204020204" pitchFamily="34" charset="-122"/>
                <a:cs typeface="+mn-ea"/>
              </a:rPr>
              <a:t>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406568"/>
            <a:ext cx="280266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添加图表配置项</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3" name="文本框 22">
            <a:extLst>
              <a:ext uri="{FF2B5EF4-FFF2-40B4-BE49-F238E27FC236}">
                <a16:creationId xmlns:a16="http://schemas.microsoft.com/office/drawing/2014/main" id="{44D2FD6C-003F-F869-7647-9C0767F43D17}"/>
              </a:ext>
            </a:extLst>
          </p:cNvPr>
          <p:cNvSpPr txBox="1"/>
          <p:nvPr/>
        </p:nvSpPr>
        <p:spPr>
          <a:xfrm>
            <a:off x="1355884" y="2090771"/>
            <a:ext cx="2198038"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1.</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全局配置项</a:t>
            </a:r>
            <a:endParaRPr lang="zh-CN" altLang="en-US" b="1" dirty="0">
              <a:latin typeface="黑体" panose="02010609060101010101" pitchFamily="49" charset="-122"/>
              <a:ea typeface="黑体" panose="02010609060101010101" pitchFamily="49" charset="-122"/>
              <a:cs typeface="+mn-ea"/>
              <a:sym typeface="+mn-lt"/>
            </a:endParaRPr>
          </a:p>
        </p:txBody>
      </p:sp>
      <p:sp>
        <p:nvSpPr>
          <p:cNvPr id="7" name="文本框 6">
            <a:extLst>
              <a:ext uri="{FF2B5EF4-FFF2-40B4-BE49-F238E27FC236}">
                <a16:creationId xmlns:a16="http://schemas.microsoft.com/office/drawing/2014/main" id="{1E1BFBFC-8168-1953-8181-1D9657228AA6}"/>
              </a:ext>
            </a:extLst>
          </p:cNvPr>
          <p:cNvSpPr txBox="1"/>
          <p:nvPr/>
        </p:nvSpPr>
        <p:spPr>
          <a:xfrm>
            <a:off x="1276318" y="2564514"/>
            <a:ext cx="10003464" cy="499624"/>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每个</a:t>
            </a:r>
            <a:r>
              <a:rPr lang="zh-CN" altLang="en-US" sz="2000" kern="0" dirty="0">
                <a:solidFill>
                  <a:srgbClr val="595959"/>
                </a:solidFill>
                <a:latin typeface="Microsoft YaHei" panose="020B0503020204020204" pitchFamily="34" charset="-122"/>
                <a:ea typeface="Microsoft YaHei" panose="020B0503020204020204" pitchFamily="34" charset="-122"/>
              </a:rPr>
              <a:t>全局配置项</a:t>
            </a:r>
            <a:r>
              <a:rPr lang="zh-CN" altLang="zh-CN" sz="2000" kern="0" dirty="0">
                <a:solidFill>
                  <a:srgbClr val="595959"/>
                </a:solidFill>
                <a:latin typeface="Microsoft YaHei" panose="020B0503020204020204" pitchFamily="34" charset="-122"/>
                <a:ea typeface="Microsoft YaHei" panose="020B0503020204020204" pitchFamily="34" charset="-122"/>
              </a:rPr>
              <a:t>都可以</a:t>
            </a:r>
            <a:r>
              <a:rPr lang="zh-CN" altLang="zh-CN" sz="2000" kern="0" dirty="0">
                <a:solidFill>
                  <a:srgbClr val="1369B2"/>
                </a:solidFill>
                <a:latin typeface="Microsoft YaHei" panose="020B0503020204020204" pitchFamily="34" charset="-122"/>
                <a:ea typeface="Microsoft YaHei" panose="020B0503020204020204" pitchFamily="34" charset="-122"/>
              </a:rPr>
              <a:t>通过与类同名的构造方法实例化对象</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361CAA81-0507-65DC-AD31-AFCAEBF8588E}"/>
              </a:ext>
            </a:extLst>
          </p:cNvPr>
          <p:cNvSpPr/>
          <p:nvPr/>
        </p:nvSpPr>
        <p:spPr>
          <a:xfrm>
            <a:off x="1414686" y="3213770"/>
            <a:ext cx="9361040" cy="144016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B9F3DCC8-58F8-42D9-C2A9-18C2C694DAF0}"/>
              </a:ext>
            </a:extLst>
          </p:cNvPr>
          <p:cNvSpPr txBox="1"/>
          <p:nvPr/>
        </p:nvSpPr>
        <p:spPr>
          <a:xfrm>
            <a:off x="1558702" y="3522072"/>
            <a:ext cx="9289032" cy="729430"/>
          </a:xfrm>
          <a:prstGeom prst="rect">
            <a:avLst/>
          </a:prstGeom>
          <a:noFill/>
        </p:spPr>
        <p:txBody>
          <a:bodyPr wrap="square">
            <a:spAutoFit/>
          </a:bodyPr>
          <a:lstStyle/>
          <a:p>
            <a:pPr indent="266700">
              <a:lnSpc>
                <a:spcPct val="115000"/>
              </a:lnSpc>
            </a:pPr>
            <a:r>
              <a:rPr lang="en-US" altLang="zh-CN" sz="1800" dirty="0">
                <a:solidFill>
                  <a:srgbClr val="000000"/>
                </a:solidFill>
                <a:latin typeface="Courier New" panose="02070309020205020404" pitchFamily="49" charset="0"/>
                <a:ea typeface="宋体" panose="02010600030101010101" pitchFamily="2" charset="-122"/>
              </a:rPr>
              <a:t>from </a:t>
            </a:r>
            <a:r>
              <a:rPr lang="en-US" altLang="zh-CN" sz="1800" dirty="0" err="1">
                <a:solidFill>
                  <a:srgbClr val="000000"/>
                </a:solidFill>
                <a:latin typeface="Courier New" panose="02070309020205020404" pitchFamily="49" charset="0"/>
                <a:ea typeface="宋体" panose="02010600030101010101" pitchFamily="2" charset="-122"/>
              </a:rPr>
              <a:t>pyecharts</a:t>
            </a:r>
            <a:r>
              <a:rPr lang="en-US" altLang="zh-CN" sz="1800" dirty="0">
                <a:solidFill>
                  <a:srgbClr val="000000"/>
                </a:solidFill>
                <a:latin typeface="Courier New" panose="02070309020205020404" pitchFamily="49" charset="0"/>
                <a:ea typeface="宋体" panose="02010600030101010101" pitchFamily="2" charset="-122"/>
              </a:rPr>
              <a:t> import options as opts</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opts.</a:t>
            </a:r>
            <a:r>
              <a:rPr lang="en-US" altLang="zh-CN" sz="1800" b="1" dirty="0" err="1">
                <a:solidFill>
                  <a:srgbClr val="1369B2"/>
                </a:solidFill>
                <a:latin typeface="Courier New" panose="02070309020205020404" pitchFamily="49" charset="0"/>
                <a:ea typeface="宋体" panose="02010600030101010101" pitchFamily="2" charset="-122"/>
              </a:rPr>
              <a:t>TitleOpts</a:t>
            </a:r>
            <a:r>
              <a:rPr lang="en-US" altLang="zh-CN" sz="1800" b="1" dirty="0">
                <a:solidFill>
                  <a:srgbClr val="1369B2"/>
                </a:solidFill>
                <a:latin typeface="Courier New" panose="02070309020205020404" pitchFamily="49" charset="0"/>
                <a:ea typeface="宋体" panose="02010600030101010101" pitchFamily="2" charset="-122"/>
              </a:rPr>
              <a:t>(title="</a:t>
            </a:r>
            <a:r>
              <a:rPr lang="zh-CN" altLang="zh-CN" sz="1800" b="1" dirty="0">
                <a:solidFill>
                  <a:srgbClr val="1369B2"/>
                </a:solidFill>
                <a:latin typeface="Courier New" panose="02070309020205020404" pitchFamily="49" charset="0"/>
                <a:ea typeface="宋体" panose="02010600030101010101" pitchFamily="2" charset="-122"/>
              </a:rPr>
              <a:t>我是柱形图</a:t>
            </a:r>
            <a:r>
              <a:rPr lang="en-US" altLang="zh-CN" sz="1800" b="1" dirty="0">
                <a:solidFill>
                  <a:srgbClr val="1369B2"/>
                </a:solidFill>
                <a:latin typeface="Courier New" panose="02070309020205020404" pitchFamily="49" charset="0"/>
                <a:ea typeface="宋体" panose="02010600030101010101" pitchFamily="2" charset="-122"/>
              </a:rPr>
              <a:t>", subtitle="</a:t>
            </a:r>
            <a:r>
              <a:rPr lang="zh-CN" altLang="zh-CN" sz="1800" b="1" dirty="0">
                <a:solidFill>
                  <a:srgbClr val="1369B2"/>
                </a:solidFill>
                <a:latin typeface="Courier New" panose="02070309020205020404" pitchFamily="49" charset="0"/>
                <a:ea typeface="宋体" panose="02010600030101010101" pitchFamily="2" charset="-122"/>
              </a:rPr>
              <a:t>我是副标题</a:t>
            </a:r>
            <a:r>
              <a:rPr lang="en-US" altLang="zh-CN" sz="1800" b="1" dirty="0">
                <a:solidFill>
                  <a:srgbClr val="1369B2"/>
                </a:solidFill>
                <a:latin typeface="Courier New" panose="02070309020205020404" pitchFamily="49" charset="0"/>
                <a:ea typeface="宋体" panose="02010600030101010101" pitchFamily="2" charset="-122"/>
              </a:rPr>
              <a:t>")</a:t>
            </a:r>
            <a:endParaRPr lang="zh-CN" altLang="zh-CN" sz="1800" b="1" dirty="0">
              <a:solidFill>
                <a:srgbClr val="1369B2"/>
              </a:solidFill>
              <a:latin typeface="Courier New" panose="02070309020205020404" pitchFamily="49" charset="0"/>
              <a:ea typeface="宋体" panose="02010600030101010101" pitchFamily="2" charset="-122"/>
            </a:endParaRPr>
          </a:p>
        </p:txBody>
      </p:sp>
    </p:spTree>
    <p:extLst>
      <p:ext uri="{BB962C8B-B14F-4D97-AF65-F5344CB8AC3E}">
        <p14:creationId xmlns:p14="http://schemas.microsoft.com/office/powerpoint/2010/main" val="2912124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err="1">
                <a:solidFill>
                  <a:srgbClr val="595959"/>
                </a:solidFill>
                <a:latin typeface="微软雅黑" panose="020B0503020204020204" pitchFamily="34" charset="-122"/>
                <a:ea typeface="微软雅黑" panose="020B0503020204020204" pitchFamily="34" charset="-122"/>
                <a:cs typeface="+mn-ea"/>
              </a:rPr>
              <a:t>Pyecharts</a:t>
            </a:r>
            <a:r>
              <a:rPr lang="zh-CN" altLang="zh-CN" sz="2400" b="1" dirty="0">
                <a:solidFill>
                  <a:srgbClr val="595959"/>
                </a:solidFill>
                <a:latin typeface="微软雅黑" panose="020B0503020204020204" pitchFamily="34" charset="-122"/>
                <a:ea typeface="微软雅黑" panose="020B0503020204020204" pitchFamily="34" charset="-122"/>
                <a:cs typeface="+mn-ea"/>
              </a:rPr>
              <a:t>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406568"/>
            <a:ext cx="280266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添加图表配置项</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3" name="文本框 22">
            <a:extLst>
              <a:ext uri="{FF2B5EF4-FFF2-40B4-BE49-F238E27FC236}">
                <a16:creationId xmlns:a16="http://schemas.microsoft.com/office/drawing/2014/main" id="{44D2FD6C-003F-F869-7647-9C0767F43D17}"/>
              </a:ext>
            </a:extLst>
          </p:cNvPr>
          <p:cNvSpPr txBox="1"/>
          <p:nvPr/>
        </p:nvSpPr>
        <p:spPr>
          <a:xfrm>
            <a:off x="1355884" y="2090771"/>
            <a:ext cx="2198038"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1.</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全局配置项</a:t>
            </a:r>
            <a:endParaRPr lang="zh-CN" altLang="en-US" b="1" dirty="0">
              <a:latin typeface="黑体" panose="02010609060101010101" pitchFamily="49" charset="-122"/>
              <a:ea typeface="黑体" panose="02010609060101010101" pitchFamily="49" charset="-122"/>
              <a:cs typeface="+mn-ea"/>
              <a:sym typeface="+mn-lt"/>
            </a:endParaRPr>
          </a:p>
        </p:txBody>
      </p:sp>
      <p:sp>
        <p:nvSpPr>
          <p:cNvPr id="7" name="文本框 6">
            <a:extLst>
              <a:ext uri="{FF2B5EF4-FFF2-40B4-BE49-F238E27FC236}">
                <a16:creationId xmlns:a16="http://schemas.microsoft.com/office/drawing/2014/main" id="{1E1BFBFC-8168-1953-8181-1D9657228AA6}"/>
              </a:ext>
            </a:extLst>
          </p:cNvPr>
          <p:cNvSpPr txBox="1"/>
          <p:nvPr/>
        </p:nvSpPr>
        <p:spPr>
          <a:xfrm>
            <a:off x="1276318" y="2564514"/>
            <a:ext cx="10003464" cy="1015663"/>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如果想要为图表添加全局配置项（</a:t>
            </a:r>
            <a:r>
              <a:rPr lang="en-US" altLang="zh-CN" sz="2000" kern="0" dirty="0" err="1">
                <a:solidFill>
                  <a:srgbClr val="595959"/>
                </a:solidFill>
                <a:latin typeface="Microsoft YaHei" panose="020B0503020204020204" pitchFamily="34" charset="-122"/>
                <a:ea typeface="Microsoft YaHei" panose="020B0503020204020204" pitchFamily="34" charset="-122"/>
              </a:rPr>
              <a:t>InitOpts</a:t>
            </a:r>
            <a:r>
              <a:rPr lang="zh-CN" altLang="zh-CN" sz="2000" kern="0" dirty="0">
                <a:solidFill>
                  <a:srgbClr val="595959"/>
                </a:solidFill>
                <a:latin typeface="Microsoft YaHei" panose="020B0503020204020204" pitchFamily="34" charset="-122"/>
                <a:ea typeface="Microsoft YaHei" panose="020B0503020204020204" pitchFamily="34" charset="-122"/>
              </a:rPr>
              <a:t>除外），则需要</a:t>
            </a:r>
            <a:r>
              <a:rPr lang="zh-CN" altLang="zh-CN" sz="2000" kern="0" dirty="0">
                <a:solidFill>
                  <a:srgbClr val="1369B2"/>
                </a:solidFill>
                <a:latin typeface="Microsoft YaHei" panose="020B0503020204020204" pitchFamily="34" charset="-122"/>
                <a:ea typeface="Microsoft YaHei" panose="020B0503020204020204" pitchFamily="34" charset="-122"/>
              </a:rPr>
              <a:t>将全局配置项传入</a:t>
            </a:r>
            <a:r>
              <a:rPr lang="en-US" altLang="zh-CN" sz="2000" kern="0" dirty="0" err="1">
                <a:solidFill>
                  <a:srgbClr val="1369B2"/>
                </a:solidFill>
                <a:latin typeface="Microsoft YaHei" panose="020B0503020204020204" pitchFamily="34" charset="-122"/>
                <a:ea typeface="Microsoft YaHei" panose="020B0503020204020204" pitchFamily="34" charset="-122"/>
              </a:rPr>
              <a:t>set_global_options</a:t>
            </a:r>
            <a:r>
              <a:rPr lang="en-US" altLang="zh-CN" sz="2000" kern="0" dirty="0">
                <a:solidFill>
                  <a:srgbClr val="1369B2"/>
                </a:solidFill>
                <a:latin typeface="Microsoft YaHei" panose="020B0503020204020204" pitchFamily="34" charset="-122"/>
                <a:ea typeface="Microsoft YaHei" panose="020B0503020204020204" pitchFamily="34" charset="-122"/>
              </a:rPr>
              <a:t>()</a:t>
            </a:r>
            <a:r>
              <a:rPr lang="zh-CN" altLang="zh-CN" sz="2000" kern="0" dirty="0">
                <a:solidFill>
                  <a:srgbClr val="1369B2"/>
                </a:solidFill>
                <a:latin typeface="Microsoft YaHei" panose="020B0503020204020204" pitchFamily="34" charset="-122"/>
                <a:ea typeface="Microsoft YaHei" panose="020B0503020204020204" pitchFamily="34" charset="-122"/>
              </a:rPr>
              <a:t>方法的相应参数</a:t>
            </a:r>
            <a:r>
              <a:rPr lang="zh-CN" altLang="zh-CN" sz="2000" kern="0" dirty="0">
                <a:solidFill>
                  <a:srgbClr val="595959"/>
                </a:solidFill>
                <a:latin typeface="Microsoft YaHei" panose="020B0503020204020204" pitchFamily="34" charset="-122"/>
                <a:ea typeface="Microsoft YaHei" panose="020B0503020204020204" pitchFamily="34" charset="-122"/>
              </a:rPr>
              <a:t>。</a:t>
            </a:r>
          </a:p>
        </p:txBody>
      </p:sp>
      <p:sp>
        <p:nvSpPr>
          <p:cNvPr id="9" name="矩形 8">
            <a:extLst>
              <a:ext uri="{FF2B5EF4-FFF2-40B4-BE49-F238E27FC236}">
                <a16:creationId xmlns:a16="http://schemas.microsoft.com/office/drawing/2014/main" id="{361CAA81-0507-65DC-AD31-AFCAEBF8588E}"/>
              </a:ext>
            </a:extLst>
          </p:cNvPr>
          <p:cNvSpPr/>
          <p:nvPr/>
        </p:nvSpPr>
        <p:spPr>
          <a:xfrm>
            <a:off x="1414686" y="3623789"/>
            <a:ext cx="9361040" cy="144016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B9F3DCC8-58F8-42D9-C2A9-18C2C694DAF0}"/>
              </a:ext>
            </a:extLst>
          </p:cNvPr>
          <p:cNvSpPr txBox="1"/>
          <p:nvPr/>
        </p:nvSpPr>
        <p:spPr>
          <a:xfrm>
            <a:off x="1558702" y="3979154"/>
            <a:ext cx="8784976" cy="729430"/>
          </a:xfrm>
          <a:prstGeom prst="rect">
            <a:avLst/>
          </a:prstGeom>
          <a:noFill/>
        </p:spPr>
        <p:txBody>
          <a:bodyPr wrap="square">
            <a:spAutoFit/>
          </a:bodyPr>
          <a:lstStyle/>
          <a:p>
            <a:pPr indent="266700">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bar.</a:t>
            </a:r>
            <a:r>
              <a:rPr lang="en-US" altLang="zh-CN" sz="1800" b="1" dirty="0" err="1">
                <a:solidFill>
                  <a:srgbClr val="1369B2"/>
                </a:solidFill>
                <a:latin typeface="Courier New" panose="02070309020205020404" pitchFamily="49" charset="0"/>
                <a:ea typeface="宋体" panose="02010600030101010101" pitchFamily="2" charset="-122"/>
              </a:rPr>
              <a:t>set_global_opts</a:t>
            </a:r>
            <a:r>
              <a:rPr lang="en-US" altLang="zh-CN" sz="1800" b="1" dirty="0">
                <a:solidFill>
                  <a:srgbClr val="1369B2"/>
                </a:solidFill>
                <a:latin typeface="Courier New" panose="02070309020205020404" pitchFamily="49" charset="0"/>
                <a:ea typeface="宋体" panose="02010600030101010101" pitchFamily="2" charset="-122"/>
              </a:rPr>
              <a:t>(</a:t>
            </a:r>
            <a:r>
              <a:rPr lang="en-US" altLang="zh-CN" sz="1800" b="1" dirty="0" err="1">
                <a:solidFill>
                  <a:srgbClr val="1369B2"/>
                </a:solidFill>
                <a:latin typeface="Courier New" panose="02070309020205020404" pitchFamily="49" charset="0"/>
                <a:ea typeface="宋体" panose="02010600030101010101" pitchFamily="2" charset="-122"/>
              </a:rPr>
              <a:t>title_opts</a:t>
            </a:r>
            <a:r>
              <a:rPr lang="en-US" altLang="zh-CN" sz="1800" b="1" dirty="0">
                <a:solidFill>
                  <a:srgbClr val="1369B2"/>
                </a:solidFill>
                <a:latin typeface="Courier New" panose="02070309020205020404" pitchFamily="49" charset="0"/>
                <a:ea typeface="宋体" panose="02010600030101010101" pitchFamily="2" charset="-122"/>
              </a:rPr>
              <a:t>=</a:t>
            </a:r>
            <a:r>
              <a:rPr lang="en-US" altLang="zh-CN" sz="1800" b="1" dirty="0" err="1">
                <a:solidFill>
                  <a:srgbClr val="1369B2"/>
                </a:solidFill>
                <a:latin typeface="Courier New" panose="02070309020205020404" pitchFamily="49" charset="0"/>
                <a:ea typeface="宋体" panose="02010600030101010101" pitchFamily="2" charset="-122"/>
              </a:rPr>
              <a:t>opts.TitleOpts</a:t>
            </a:r>
            <a:r>
              <a:rPr lang="en-US" altLang="zh-CN" sz="1800" b="1" dirty="0">
                <a:solidFill>
                  <a:srgbClr val="1369B2"/>
                </a:solidFill>
                <a:latin typeface="Courier New" panose="02070309020205020404" pitchFamily="49" charset="0"/>
                <a:ea typeface="宋体" panose="02010600030101010101" pitchFamily="2" charset="-122"/>
              </a:rPr>
              <a:t>(</a:t>
            </a:r>
          </a:p>
          <a:p>
            <a:pPr indent="266700">
              <a:lnSpc>
                <a:spcPct val="115000"/>
              </a:lnSpc>
            </a:pPr>
            <a:r>
              <a:rPr lang="en-US" altLang="zh-CN" sz="1800" b="1" dirty="0">
                <a:solidFill>
                  <a:srgbClr val="1369B2"/>
                </a:solidFill>
                <a:latin typeface="Courier New" panose="02070309020205020404" pitchFamily="49" charset="0"/>
                <a:ea typeface="宋体" panose="02010600030101010101" pitchFamily="2" charset="-122"/>
              </a:rPr>
              <a:t>                    title="</a:t>
            </a:r>
            <a:r>
              <a:rPr lang="zh-CN" altLang="zh-CN" sz="1800" b="1" dirty="0">
                <a:solidFill>
                  <a:srgbClr val="1369B2"/>
                </a:solidFill>
                <a:latin typeface="Courier New" panose="02070309020205020404" pitchFamily="49" charset="0"/>
                <a:ea typeface="宋体" panose="02010600030101010101" pitchFamily="2" charset="-122"/>
              </a:rPr>
              <a:t>我是柱形图</a:t>
            </a:r>
            <a:r>
              <a:rPr lang="en-US" altLang="zh-CN" sz="1800" b="1" dirty="0">
                <a:solidFill>
                  <a:srgbClr val="1369B2"/>
                </a:solidFill>
                <a:latin typeface="Courier New" panose="02070309020205020404" pitchFamily="49" charset="0"/>
                <a:ea typeface="宋体" panose="02010600030101010101" pitchFamily="2" charset="-122"/>
              </a:rPr>
              <a:t>", subtitle="</a:t>
            </a:r>
            <a:r>
              <a:rPr lang="zh-CN" altLang="zh-CN" sz="1800" b="1" dirty="0">
                <a:solidFill>
                  <a:srgbClr val="1369B2"/>
                </a:solidFill>
                <a:latin typeface="Courier New" panose="02070309020205020404" pitchFamily="49" charset="0"/>
                <a:ea typeface="宋体" panose="02010600030101010101" pitchFamily="2" charset="-122"/>
              </a:rPr>
              <a:t>我是副标题</a:t>
            </a:r>
            <a:r>
              <a:rPr lang="en-US" altLang="zh-CN" sz="1800" b="1" dirty="0">
                <a:solidFill>
                  <a:srgbClr val="1369B2"/>
                </a:solidFill>
                <a:latin typeface="Courier New" panose="02070309020205020404" pitchFamily="49" charset="0"/>
                <a:ea typeface="宋体" panose="02010600030101010101" pitchFamily="2" charset="-122"/>
              </a:rPr>
              <a:t>"))</a:t>
            </a:r>
            <a:endParaRPr lang="zh-CN" altLang="zh-CN" sz="1800" b="1" dirty="0">
              <a:solidFill>
                <a:srgbClr val="1369B2"/>
              </a:solidFill>
              <a:latin typeface="Courier New" panose="02070309020205020404" pitchFamily="49" charset="0"/>
              <a:ea typeface="宋体" panose="02010600030101010101" pitchFamily="2" charset="-122"/>
            </a:endParaRPr>
          </a:p>
        </p:txBody>
      </p:sp>
      <p:sp>
        <p:nvSpPr>
          <p:cNvPr id="8" name="矩形标注 7">
            <a:extLst>
              <a:ext uri="{FF2B5EF4-FFF2-40B4-BE49-F238E27FC236}">
                <a16:creationId xmlns:a16="http://schemas.microsoft.com/office/drawing/2014/main" id="{2DD36134-4B9C-75E2-A84F-506C84C246CB}"/>
              </a:ext>
            </a:extLst>
          </p:cNvPr>
          <p:cNvSpPr/>
          <p:nvPr/>
        </p:nvSpPr>
        <p:spPr>
          <a:xfrm>
            <a:off x="4006974" y="5079204"/>
            <a:ext cx="3888432" cy="932672"/>
          </a:xfrm>
          <a:prstGeom prst="wedgeRectCallout">
            <a:avLst>
              <a:gd name="adj1" fmla="val -21629"/>
              <a:gd name="adj2" fmla="val -779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5C2B2685-DAA3-969A-369C-E6BBAFDE9C01}"/>
              </a:ext>
            </a:extLst>
          </p:cNvPr>
          <p:cNvSpPr txBox="1"/>
          <p:nvPr/>
        </p:nvSpPr>
        <p:spPr>
          <a:xfrm>
            <a:off x="4336725" y="5125084"/>
            <a:ext cx="3414665" cy="830997"/>
          </a:xfrm>
          <a:prstGeom prst="rect">
            <a:avLst/>
          </a:prstGeom>
          <a:noFill/>
        </p:spPr>
        <p:txBody>
          <a:bodyPr wrap="square" rtlCol="0">
            <a:spAutoFit/>
          </a:bodyPr>
          <a:lstStyle/>
          <a:p>
            <a:pPr>
              <a:lnSpc>
                <a:spcPct val="150000"/>
              </a:lnSpc>
            </a:pPr>
            <a:r>
              <a:rPr lang="en-US" altLang="zh-CN" sz="1600" dirty="0" err="1">
                <a:solidFill>
                  <a:schemeClr val="tx1">
                    <a:lumMod val="85000"/>
                    <a:lumOff val="15000"/>
                  </a:schemeClr>
                </a:solidFill>
                <a:latin typeface="Microsoft YaHei" panose="020B0503020204020204" pitchFamily="34" charset="-122"/>
                <a:ea typeface="Microsoft YaHei" panose="020B0503020204020204" pitchFamily="34" charset="-122"/>
                <a:cs typeface="+mn-ea"/>
              </a:rPr>
              <a:t>title_opts</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参数表示标题配置项，它需要接收一个</a:t>
            </a:r>
            <a:r>
              <a:rPr lang="en-US" altLang="zh-CN" sz="1600" dirty="0" err="1">
                <a:solidFill>
                  <a:schemeClr val="tx1">
                    <a:lumMod val="85000"/>
                    <a:lumOff val="15000"/>
                  </a:schemeClr>
                </a:solidFill>
                <a:latin typeface="Microsoft YaHei" panose="020B0503020204020204" pitchFamily="34" charset="-122"/>
                <a:ea typeface="Microsoft YaHei" panose="020B0503020204020204" pitchFamily="34" charset="-122"/>
                <a:cs typeface="+mn-ea"/>
              </a:rPr>
              <a:t>TitleOpts</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类的对象。</a:t>
            </a:r>
            <a:endPar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spTree>
    <p:extLst>
      <p:ext uri="{BB962C8B-B14F-4D97-AF65-F5344CB8AC3E}">
        <p14:creationId xmlns:p14="http://schemas.microsoft.com/office/powerpoint/2010/main" val="2362272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err="1">
                <a:solidFill>
                  <a:srgbClr val="595959"/>
                </a:solidFill>
                <a:latin typeface="微软雅黑" panose="020B0503020204020204" pitchFamily="34" charset="-122"/>
                <a:ea typeface="微软雅黑" panose="020B0503020204020204" pitchFamily="34" charset="-122"/>
                <a:cs typeface="+mn-ea"/>
              </a:rPr>
              <a:t>Pyecharts</a:t>
            </a:r>
            <a:r>
              <a:rPr lang="zh-CN" altLang="zh-CN" sz="2400" b="1" dirty="0">
                <a:solidFill>
                  <a:srgbClr val="595959"/>
                </a:solidFill>
                <a:latin typeface="微软雅黑" panose="020B0503020204020204" pitchFamily="34" charset="-122"/>
                <a:ea typeface="微软雅黑" panose="020B0503020204020204" pitchFamily="34" charset="-122"/>
                <a:cs typeface="+mn-ea"/>
              </a:rPr>
              <a:t>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406568"/>
            <a:ext cx="280266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添加图表配置项</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3" name="文本框 22">
            <a:extLst>
              <a:ext uri="{FF2B5EF4-FFF2-40B4-BE49-F238E27FC236}">
                <a16:creationId xmlns:a16="http://schemas.microsoft.com/office/drawing/2014/main" id="{44D2FD6C-003F-F869-7647-9C0767F43D17}"/>
              </a:ext>
            </a:extLst>
          </p:cNvPr>
          <p:cNvSpPr txBox="1"/>
          <p:nvPr/>
        </p:nvSpPr>
        <p:spPr>
          <a:xfrm>
            <a:off x="1355884" y="2090771"/>
            <a:ext cx="2198038"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1.</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全局配置项</a:t>
            </a:r>
            <a:endParaRPr lang="zh-CN" altLang="en-US" b="1" dirty="0">
              <a:latin typeface="黑体" panose="02010609060101010101" pitchFamily="49" charset="-122"/>
              <a:ea typeface="黑体" panose="02010609060101010101" pitchFamily="49" charset="-122"/>
              <a:cs typeface="+mn-ea"/>
              <a:sym typeface="+mn-lt"/>
            </a:endParaRPr>
          </a:p>
        </p:txBody>
      </p:sp>
      <p:grpSp>
        <p:nvGrpSpPr>
          <p:cNvPr id="12" name="Группа 65">
            <a:extLst>
              <a:ext uri="{FF2B5EF4-FFF2-40B4-BE49-F238E27FC236}">
                <a16:creationId xmlns:a16="http://schemas.microsoft.com/office/drawing/2014/main" id="{60A30B51-585D-B299-A3F2-0268BA0A90E9}"/>
              </a:ext>
            </a:extLst>
          </p:cNvPr>
          <p:cNvGrpSpPr/>
          <p:nvPr/>
        </p:nvGrpSpPr>
        <p:grpSpPr>
          <a:xfrm>
            <a:off x="1846734" y="3247163"/>
            <a:ext cx="1680756" cy="2528914"/>
            <a:chOff x="10248578" y="3546427"/>
            <a:chExt cx="4067901" cy="6120679"/>
          </a:xfrm>
        </p:grpSpPr>
        <p:grpSp>
          <p:nvGrpSpPr>
            <p:cNvPr id="13" name="Группа 66">
              <a:extLst>
                <a:ext uri="{FF2B5EF4-FFF2-40B4-BE49-F238E27FC236}">
                  <a16:creationId xmlns:a16="http://schemas.microsoft.com/office/drawing/2014/main" id="{ED98AC13-151D-F7E1-CCE5-52C194CA0E6E}"/>
                </a:ext>
              </a:extLst>
            </p:cNvPr>
            <p:cNvGrpSpPr/>
            <p:nvPr/>
          </p:nvGrpSpPr>
          <p:grpSpPr>
            <a:xfrm>
              <a:off x="10248578" y="3656158"/>
              <a:ext cx="4067901" cy="6010948"/>
              <a:chOff x="15868751" y="9379074"/>
              <a:chExt cx="1136650" cy="1679575"/>
            </a:xfrm>
          </p:grpSpPr>
          <p:sp>
            <p:nvSpPr>
              <p:cNvPr id="15" name="Freeform 917">
                <a:extLst>
                  <a:ext uri="{FF2B5EF4-FFF2-40B4-BE49-F238E27FC236}">
                    <a16:creationId xmlns:a16="http://schemas.microsoft.com/office/drawing/2014/main" id="{3D81C9B1-722E-55CB-0FAD-C0C80D587BCE}"/>
                  </a:ext>
                </a:extLst>
              </p:cNvPr>
              <p:cNvSpPr>
                <a:spLocks/>
              </p:cNvSpPr>
              <p:nvPr/>
            </p:nvSpPr>
            <p:spPr bwMode="auto">
              <a:xfrm>
                <a:off x="16608526" y="10871324"/>
                <a:ext cx="165100" cy="187325"/>
              </a:xfrm>
              <a:custGeom>
                <a:avLst/>
                <a:gdLst>
                  <a:gd name="T0" fmla="*/ 42 w 52"/>
                  <a:gd name="T1" fmla="*/ 34 h 59"/>
                  <a:gd name="T2" fmla="*/ 42 w 52"/>
                  <a:gd name="T3" fmla="*/ 10 h 59"/>
                  <a:gd name="T4" fmla="*/ 43 w 52"/>
                  <a:gd name="T5" fmla="*/ 4 h 59"/>
                  <a:gd name="T6" fmla="*/ 7 w 52"/>
                  <a:gd name="T7" fmla="*/ 0 h 59"/>
                  <a:gd name="T8" fmla="*/ 9 w 52"/>
                  <a:gd name="T9" fmla="*/ 10 h 59"/>
                  <a:gd name="T10" fmla="*/ 10 w 52"/>
                  <a:gd name="T11" fmla="*/ 34 h 59"/>
                  <a:gd name="T12" fmla="*/ 0 w 52"/>
                  <a:gd name="T13" fmla="*/ 51 h 59"/>
                  <a:gd name="T14" fmla="*/ 26 w 52"/>
                  <a:gd name="T15" fmla="*/ 57 h 59"/>
                  <a:gd name="T16" fmla="*/ 52 w 52"/>
                  <a:gd name="T17" fmla="*/ 51 h 59"/>
                  <a:gd name="T18" fmla="*/ 42 w 52"/>
                  <a:gd name="T19" fmla="*/ 3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9">
                    <a:moveTo>
                      <a:pt x="42" y="34"/>
                    </a:moveTo>
                    <a:cubicBezTo>
                      <a:pt x="42" y="29"/>
                      <a:pt x="41" y="22"/>
                      <a:pt x="42" y="10"/>
                    </a:cubicBezTo>
                    <a:cubicBezTo>
                      <a:pt x="43" y="8"/>
                      <a:pt x="43" y="6"/>
                      <a:pt x="43" y="4"/>
                    </a:cubicBezTo>
                    <a:cubicBezTo>
                      <a:pt x="35" y="3"/>
                      <a:pt x="21" y="2"/>
                      <a:pt x="7" y="0"/>
                    </a:cubicBezTo>
                    <a:cubicBezTo>
                      <a:pt x="8" y="3"/>
                      <a:pt x="9" y="6"/>
                      <a:pt x="9" y="10"/>
                    </a:cubicBezTo>
                    <a:cubicBezTo>
                      <a:pt x="11" y="22"/>
                      <a:pt x="10" y="29"/>
                      <a:pt x="10" y="34"/>
                    </a:cubicBezTo>
                    <a:cubicBezTo>
                      <a:pt x="4" y="38"/>
                      <a:pt x="0" y="44"/>
                      <a:pt x="0" y="51"/>
                    </a:cubicBezTo>
                    <a:cubicBezTo>
                      <a:pt x="0" y="59"/>
                      <a:pt x="11" y="57"/>
                      <a:pt x="26" y="57"/>
                    </a:cubicBezTo>
                    <a:cubicBezTo>
                      <a:pt x="40" y="57"/>
                      <a:pt x="52" y="59"/>
                      <a:pt x="52" y="51"/>
                    </a:cubicBezTo>
                    <a:cubicBezTo>
                      <a:pt x="52" y="44"/>
                      <a:pt x="48" y="38"/>
                      <a:pt x="42" y="34"/>
                    </a:cubicBezTo>
                    <a:close/>
                  </a:path>
                </a:pathLst>
              </a:custGeom>
              <a:solidFill>
                <a:srgbClr val="BD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16" name="Freeform 918">
                <a:extLst>
                  <a:ext uri="{FF2B5EF4-FFF2-40B4-BE49-F238E27FC236}">
                    <a16:creationId xmlns:a16="http://schemas.microsoft.com/office/drawing/2014/main" id="{8A09C348-1A61-2263-59ED-EDB2DF9CCE64}"/>
                  </a:ext>
                </a:extLst>
              </p:cNvPr>
              <p:cNvSpPr>
                <a:spLocks/>
              </p:cNvSpPr>
              <p:nvPr/>
            </p:nvSpPr>
            <p:spPr bwMode="auto">
              <a:xfrm>
                <a:off x="16075126" y="9379074"/>
                <a:ext cx="930275" cy="1676400"/>
              </a:xfrm>
              <a:custGeom>
                <a:avLst/>
                <a:gdLst>
                  <a:gd name="T0" fmla="*/ 229 w 293"/>
                  <a:gd name="T1" fmla="*/ 347 h 528"/>
                  <a:gd name="T2" fmla="*/ 271 w 293"/>
                  <a:gd name="T3" fmla="*/ 308 h 528"/>
                  <a:gd name="T4" fmla="*/ 189 w 293"/>
                  <a:gd name="T5" fmla="*/ 215 h 528"/>
                  <a:gd name="T6" fmla="*/ 276 w 293"/>
                  <a:gd name="T7" fmla="*/ 100 h 528"/>
                  <a:gd name="T8" fmla="*/ 76 w 293"/>
                  <a:gd name="T9" fmla="*/ 100 h 528"/>
                  <a:gd name="T10" fmla="*/ 141 w 293"/>
                  <a:gd name="T11" fmla="*/ 215 h 528"/>
                  <a:gd name="T12" fmla="*/ 19 w 293"/>
                  <a:gd name="T13" fmla="*/ 284 h 528"/>
                  <a:gd name="T14" fmla="*/ 1 w 293"/>
                  <a:gd name="T15" fmla="*/ 294 h 528"/>
                  <a:gd name="T16" fmla="*/ 7 w 293"/>
                  <a:gd name="T17" fmla="*/ 302 h 528"/>
                  <a:gd name="T18" fmla="*/ 10 w 293"/>
                  <a:gd name="T19" fmla="*/ 295 h 528"/>
                  <a:gd name="T20" fmla="*/ 8 w 293"/>
                  <a:gd name="T21" fmla="*/ 315 h 528"/>
                  <a:gd name="T22" fmla="*/ 16 w 293"/>
                  <a:gd name="T23" fmla="*/ 302 h 528"/>
                  <a:gd name="T24" fmla="*/ 18 w 293"/>
                  <a:gd name="T25" fmla="*/ 302 h 528"/>
                  <a:gd name="T26" fmla="*/ 25 w 293"/>
                  <a:gd name="T27" fmla="*/ 320 h 528"/>
                  <a:gd name="T28" fmla="*/ 27 w 293"/>
                  <a:gd name="T29" fmla="*/ 300 h 528"/>
                  <a:gd name="T30" fmla="*/ 34 w 293"/>
                  <a:gd name="T31" fmla="*/ 317 h 528"/>
                  <a:gd name="T32" fmla="*/ 43 w 293"/>
                  <a:gd name="T33" fmla="*/ 292 h 528"/>
                  <a:gd name="T34" fmla="*/ 45 w 293"/>
                  <a:gd name="T35" fmla="*/ 293 h 528"/>
                  <a:gd name="T36" fmla="*/ 56 w 293"/>
                  <a:gd name="T37" fmla="*/ 299 h 528"/>
                  <a:gd name="T38" fmla="*/ 89 w 293"/>
                  <a:gd name="T39" fmla="*/ 264 h 528"/>
                  <a:gd name="T40" fmla="*/ 116 w 293"/>
                  <a:gd name="T41" fmla="*/ 308 h 528"/>
                  <a:gd name="T42" fmla="*/ 135 w 293"/>
                  <a:gd name="T43" fmla="*/ 439 h 528"/>
                  <a:gd name="T44" fmla="*/ 214 w 293"/>
                  <a:gd name="T45" fmla="*/ 467 h 528"/>
                  <a:gd name="T46" fmla="*/ 220 w 293"/>
                  <a:gd name="T47" fmla="*/ 496 h 528"/>
                  <a:gd name="T48" fmla="*/ 257 w 293"/>
                  <a:gd name="T49" fmla="*/ 488 h 528"/>
                  <a:gd name="T50" fmla="*/ 238 w 293"/>
                  <a:gd name="T51" fmla="*/ 434 h 528"/>
                  <a:gd name="T52" fmla="*/ 203 w 293"/>
                  <a:gd name="T53" fmla="*/ 424 h 528"/>
                  <a:gd name="T54" fmla="*/ 171 w 293"/>
                  <a:gd name="T55" fmla="*/ 375 h 528"/>
                  <a:gd name="T56" fmla="*/ 208 w 293"/>
                  <a:gd name="T57" fmla="*/ 420 h 528"/>
                  <a:gd name="T58" fmla="*/ 224 w 293"/>
                  <a:gd name="T59" fmla="*/ 413 h 528"/>
                  <a:gd name="T60" fmla="*/ 223 w 293"/>
                  <a:gd name="T61" fmla="*/ 351 h 528"/>
                  <a:gd name="T62" fmla="*/ 212 w 293"/>
                  <a:gd name="T63" fmla="*/ 316 h 528"/>
                  <a:gd name="T64" fmla="*/ 211 w 293"/>
                  <a:gd name="T65" fmla="*/ 314 h 528"/>
                  <a:gd name="T66" fmla="*/ 219 w 293"/>
                  <a:gd name="T67" fmla="*/ 295 h 528"/>
                  <a:gd name="T68" fmla="*/ 261 w 293"/>
                  <a:gd name="T69" fmla="*/ 276 h 528"/>
                  <a:gd name="T70" fmla="*/ 236 w 293"/>
                  <a:gd name="T71" fmla="*/ 296 h 528"/>
                  <a:gd name="T72" fmla="*/ 216 w 293"/>
                  <a:gd name="T73" fmla="*/ 311 h 528"/>
                  <a:gd name="T74" fmla="*/ 218 w 293"/>
                  <a:gd name="T75" fmla="*/ 31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528">
                    <a:moveTo>
                      <a:pt x="218" y="318"/>
                    </a:moveTo>
                    <a:cubicBezTo>
                      <a:pt x="216" y="324"/>
                      <a:pt x="222" y="348"/>
                      <a:pt x="229" y="347"/>
                    </a:cubicBezTo>
                    <a:cubicBezTo>
                      <a:pt x="239" y="345"/>
                      <a:pt x="252" y="333"/>
                      <a:pt x="258" y="326"/>
                    </a:cubicBezTo>
                    <a:cubicBezTo>
                      <a:pt x="266" y="316"/>
                      <a:pt x="266" y="315"/>
                      <a:pt x="271" y="308"/>
                    </a:cubicBezTo>
                    <a:cubicBezTo>
                      <a:pt x="275" y="301"/>
                      <a:pt x="293" y="280"/>
                      <a:pt x="291" y="273"/>
                    </a:cubicBezTo>
                    <a:cubicBezTo>
                      <a:pt x="283" y="246"/>
                      <a:pt x="218" y="222"/>
                      <a:pt x="189" y="215"/>
                    </a:cubicBezTo>
                    <a:cubicBezTo>
                      <a:pt x="186" y="215"/>
                      <a:pt x="186" y="205"/>
                      <a:pt x="191" y="199"/>
                    </a:cubicBezTo>
                    <a:cubicBezTo>
                      <a:pt x="239" y="192"/>
                      <a:pt x="276" y="151"/>
                      <a:pt x="276" y="100"/>
                    </a:cubicBezTo>
                    <a:cubicBezTo>
                      <a:pt x="276" y="45"/>
                      <a:pt x="231" y="0"/>
                      <a:pt x="176" y="0"/>
                    </a:cubicBezTo>
                    <a:cubicBezTo>
                      <a:pt x="121" y="0"/>
                      <a:pt x="76" y="45"/>
                      <a:pt x="76" y="100"/>
                    </a:cubicBezTo>
                    <a:cubicBezTo>
                      <a:pt x="76" y="144"/>
                      <a:pt x="103" y="180"/>
                      <a:pt x="142" y="194"/>
                    </a:cubicBezTo>
                    <a:cubicBezTo>
                      <a:pt x="146" y="201"/>
                      <a:pt x="147" y="215"/>
                      <a:pt x="141" y="215"/>
                    </a:cubicBezTo>
                    <a:cubicBezTo>
                      <a:pt x="107" y="218"/>
                      <a:pt x="92" y="228"/>
                      <a:pt x="85" y="233"/>
                    </a:cubicBezTo>
                    <a:cubicBezTo>
                      <a:pt x="74" y="242"/>
                      <a:pt x="33" y="275"/>
                      <a:pt x="19" y="284"/>
                    </a:cubicBezTo>
                    <a:cubicBezTo>
                      <a:pt x="18" y="284"/>
                      <a:pt x="18" y="284"/>
                      <a:pt x="18" y="284"/>
                    </a:cubicBezTo>
                    <a:cubicBezTo>
                      <a:pt x="5" y="286"/>
                      <a:pt x="1" y="291"/>
                      <a:pt x="1" y="294"/>
                    </a:cubicBezTo>
                    <a:cubicBezTo>
                      <a:pt x="1" y="301"/>
                      <a:pt x="1" y="301"/>
                      <a:pt x="1" y="301"/>
                    </a:cubicBezTo>
                    <a:cubicBezTo>
                      <a:pt x="0" y="307"/>
                      <a:pt x="6" y="308"/>
                      <a:pt x="7" y="302"/>
                    </a:cubicBezTo>
                    <a:cubicBezTo>
                      <a:pt x="7" y="302"/>
                      <a:pt x="7" y="305"/>
                      <a:pt x="8" y="298"/>
                    </a:cubicBezTo>
                    <a:cubicBezTo>
                      <a:pt x="8" y="297"/>
                      <a:pt x="9" y="296"/>
                      <a:pt x="10" y="295"/>
                    </a:cubicBezTo>
                    <a:cubicBezTo>
                      <a:pt x="9" y="296"/>
                      <a:pt x="9" y="297"/>
                      <a:pt x="8" y="298"/>
                    </a:cubicBezTo>
                    <a:cubicBezTo>
                      <a:pt x="8" y="306"/>
                      <a:pt x="8" y="315"/>
                      <a:pt x="8" y="315"/>
                    </a:cubicBezTo>
                    <a:cubicBezTo>
                      <a:pt x="7" y="321"/>
                      <a:pt x="15" y="322"/>
                      <a:pt x="16" y="316"/>
                    </a:cubicBezTo>
                    <a:cubicBezTo>
                      <a:pt x="16" y="316"/>
                      <a:pt x="15" y="310"/>
                      <a:pt x="16" y="302"/>
                    </a:cubicBezTo>
                    <a:cubicBezTo>
                      <a:pt x="16" y="301"/>
                      <a:pt x="18" y="299"/>
                      <a:pt x="19" y="298"/>
                    </a:cubicBezTo>
                    <a:cubicBezTo>
                      <a:pt x="18" y="299"/>
                      <a:pt x="18" y="301"/>
                      <a:pt x="18" y="302"/>
                    </a:cubicBezTo>
                    <a:cubicBezTo>
                      <a:pt x="17" y="309"/>
                      <a:pt x="17" y="319"/>
                      <a:pt x="17" y="319"/>
                    </a:cubicBezTo>
                    <a:cubicBezTo>
                      <a:pt x="16" y="325"/>
                      <a:pt x="24" y="326"/>
                      <a:pt x="25" y="320"/>
                    </a:cubicBezTo>
                    <a:cubicBezTo>
                      <a:pt x="25" y="320"/>
                      <a:pt x="25" y="311"/>
                      <a:pt x="26" y="303"/>
                    </a:cubicBezTo>
                    <a:cubicBezTo>
                      <a:pt x="26" y="302"/>
                      <a:pt x="26" y="301"/>
                      <a:pt x="27" y="300"/>
                    </a:cubicBezTo>
                    <a:cubicBezTo>
                      <a:pt x="27" y="308"/>
                      <a:pt x="26" y="316"/>
                      <a:pt x="26" y="316"/>
                    </a:cubicBezTo>
                    <a:cubicBezTo>
                      <a:pt x="26" y="322"/>
                      <a:pt x="34" y="323"/>
                      <a:pt x="34" y="317"/>
                    </a:cubicBezTo>
                    <a:cubicBezTo>
                      <a:pt x="34" y="317"/>
                      <a:pt x="35" y="308"/>
                      <a:pt x="35" y="300"/>
                    </a:cubicBezTo>
                    <a:cubicBezTo>
                      <a:pt x="36" y="297"/>
                      <a:pt x="40" y="292"/>
                      <a:pt x="43" y="292"/>
                    </a:cubicBezTo>
                    <a:cubicBezTo>
                      <a:pt x="46" y="292"/>
                      <a:pt x="49" y="290"/>
                      <a:pt x="49" y="290"/>
                    </a:cubicBezTo>
                    <a:cubicBezTo>
                      <a:pt x="49" y="293"/>
                      <a:pt x="47" y="293"/>
                      <a:pt x="45" y="293"/>
                    </a:cubicBezTo>
                    <a:cubicBezTo>
                      <a:pt x="39" y="293"/>
                      <a:pt x="39" y="302"/>
                      <a:pt x="45" y="302"/>
                    </a:cubicBezTo>
                    <a:cubicBezTo>
                      <a:pt x="45" y="302"/>
                      <a:pt x="54" y="301"/>
                      <a:pt x="56" y="299"/>
                    </a:cubicBezTo>
                    <a:cubicBezTo>
                      <a:pt x="59" y="294"/>
                      <a:pt x="59" y="289"/>
                      <a:pt x="55" y="285"/>
                    </a:cubicBezTo>
                    <a:cubicBezTo>
                      <a:pt x="62" y="280"/>
                      <a:pt x="75" y="275"/>
                      <a:pt x="89" y="264"/>
                    </a:cubicBezTo>
                    <a:cubicBezTo>
                      <a:pt x="102" y="254"/>
                      <a:pt x="112" y="255"/>
                      <a:pt x="113" y="259"/>
                    </a:cubicBezTo>
                    <a:cubicBezTo>
                      <a:pt x="114" y="264"/>
                      <a:pt x="115" y="288"/>
                      <a:pt x="116" y="308"/>
                    </a:cubicBezTo>
                    <a:cubicBezTo>
                      <a:pt x="118" y="330"/>
                      <a:pt x="112" y="350"/>
                      <a:pt x="113" y="370"/>
                    </a:cubicBezTo>
                    <a:cubicBezTo>
                      <a:pt x="113" y="388"/>
                      <a:pt x="120" y="423"/>
                      <a:pt x="135" y="439"/>
                    </a:cubicBezTo>
                    <a:cubicBezTo>
                      <a:pt x="142" y="447"/>
                      <a:pt x="150" y="453"/>
                      <a:pt x="157" y="457"/>
                    </a:cubicBezTo>
                    <a:cubicBezTo>
                      <a:pt x="180" y="466"/>
                      <a:pt x="204" y="467"/>
                      <a:pt x="214" y="467"/>
                    </a:cubicBezTo>
                    <a:cubicBezTo>
                      <a:pt x="232" y="467"/>
                      <a:pt x="227" y="479"/>
                      <a:pt x="226" y="482"/>
                    </a:cubicBezTo>
                    <a:cubicBezTo>
                      <a:pt x="225" y="490"/>
                      <a:pt x="222" y="493"/>
                      <a:pt x="220" y="496"/>
                    </a:cubicBezTo>
                    <a:cubicBezTo>
                      <a:pt x="214" y="509"/>
                      <a:pt x="223" y="527"/>
                      <a:pt x="235" y="527"/>
                    </a:cubicBezTo>
                    <a:cubicBezTo>
                      <a:pt x="246" y="528"/>
                      <a:pt x="252" y="504"/>
                      <a:pt x="257" y="488"/>
                    </a:cubicBezTo>
                    <a:cubicBezTo>
                      <a:pt x="262" y="472"/>
                      <a:pt x="274" y="436"/>
                      <a:pt x="244" y="434"/>
                    </a:cubicBezTo>
                    <a:cubicBezTo>
                      <a:pt x="243" y="434"/>
                      <a:pt x="241" y="434"/>
                      <a:pt x="238" y="434"/>
                    </a:cubicBezTo>
                    <a:cubicBezTo>
                      <a:pt x="238" y="434"/>
                      <a:pt x="238" y="434"/>
                      <a:pt x="238" y="434"/>
                    </a:cubicBezTo>
                    <a:cubicBezTo>
                      <a:pt x="230" y="434"/>
                      <a:pt x="213" y="430"/>
                      <a:pt x="203" y="424"/>
                    </a:cubicBezTo>
                    <a:cubicBezTo>
                      <a:pt x="196" y="420"/>
                      <a:pt x="182" y="413"/>
                      <a:pt x="178" y="412"/>
                    </a:cubicBezTo>
                    <a:cubicBezTo>
                      <a:pt x="177" y="384"/>
                      <a:pt x="170" y="374"/>
                      <a:pt x="171" y="375"/>
                    </a:cubicBezTo>
                    <a:cubicBezTo>
                      <a:pt x="177" y="382"/>
                      <a:pt x="181" y="390"/>
                      <a:pt x="183" y="409"/>
                    </a:cubicBezTo>
                    <a:cubicBezTo>
                      <a:pt x="192" y="412"/>
                      <a:pt x="201" y="416"/>
                      <a:pt x="208" y="420"/>
                    </a:cubicBezTo>
                    <a:cubicBezTo>
                      <a:pt x="212" y="423"/>
                      <a:pt x="217" y="424"/>
                      <a:pt x="222" y="426"/>
                    </a:cubicBezTo>
                    <a:cubicBezTo>
                      <a:pt x="223" y="422"/>
                      <a:pt x="224" y="417"/>
                      <a:pt x="224" y="413"/>
                    </a:cubicBezTo>
                    <a:cubicBezTo>
                      <a:pt x="227" y="396"/>
                      <a:pt x="224" y="368"/>
                      <a:pt x="224" y="368"/>
                    </a:cubicBezTo>
                    <a:cubicBezTo>
                      <a:pt x="224" y="368"/>
                      <a:pt x="224" y="360"/>
                      <a:pt x="223" y="351"/>
                    </a:cubicBezTo>
                    <a:cubicBezTo>
                      <a:pt x="222" y="350"/>
                      <a:pt x="221" y="349"/>
                      <a:pt x="220" y="348"/>
                    </a:cubicBezTo>
                    <a:cubicBezTo>
                      <a:pt x="214" y="341"/>
                      <a:pt x="211" y="323"/>
                      <a:pt x="212" y="316"/>
                    </a:cubicBezTo>
                    <a:cubicBezTo>
                      <a:pt x="212" y="316"/>
                      <a:pt x="212" y="316"/>
                      <a:pt x="212" y="316"/>
                    </a:cubicBezTo>
                    <a:cubicBezTo>
                      <a:pt x="212" y="315"/>
                      <a:pt x="211" y="315"/>
                      <a:pt x="211" y="314"/>
                    </a:cubicBezTo>
                    <a:cubicBezTo>
                      <a:pt x="209" y="310"/>
                      <a:pt x="209" y="306"/>
                      <a:pt x="211" y="302"/>
                    </a:cubicBezTo>
                    <a:cubicBezTo>
                      <a:pt x="213" y="300"/>
                      <a:pt x="216" y="297"/>
                      <a:pt x="219" y="295"/>
                    </a:cubicBezTo>
                    <a:cubicBezTo>
                      <a:pt x="219" y="284"/>
                      <a:pt x="220" y="275"/>
                      <a:pt x="219" y="268"/>
                    </a:cubicBezTo>
                    <a:cubicBezTo>
                      <a:pt x="227" y="273"/>
                      <a:pt x="260" y="274"/>
                      <a:pt x="261" y="276"/>
                    </a:cubicBezTo>
                    <a:cubicBezTo>
                      <a:pt x="261" y="277"/>
                      <a:pt x="258" y="290"/>
                      <a:pt x="255" y="292"/>
                    </a:cubicBezTo>
                    <a:cubicBezTo>
                      <a:pt x="246" y="297"/>
                      <a:pt x="241" y="297"/>
                      <a:pt x="236" y="296"/>
                    </a:cubicBezTo>
                    <a:cubicBezTo>
                      <a:pt x="230" y="296"/>
                      <a:pt x="219" y="300"/>
                      <a:pt x="217" y="305"/>
                    </a:cubicBezTo>
                    <a:cubicBezTo>
                      <a:pt x="215" y="308"/>
                      <a:pt x="216" y="310"/>
                      <a:pt x="216" y="311"/>
                    </a:cubicBezTo>
                    <a:cubicBezTo>
                      <a:pt x="218" y="315"/>
                      <a:pt x="230" y="306"/>
                      <a:pt x="231" y="306"/>
                    </a:cubicBezTo>
                    <a:cubicBezTo>
                      <a:pt x="236" y="305"/>
                      <a:pt x="219" y="313"/>
                      <a:pt x="218" y="318"/>
                    </a:cubicBezTo>
                    <a:close/>
                  </a:path>
                </a:pathLst>
              </a:custGeom>
              <a:solidFill>
                <a:srgbClr val="BD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17" name="Freeform 919">
                <a:extLst>
                  <a:ext uri="{FF2B5EF4-FFF2-40B4-BE49-F238E27FC236}">
                    <a16:creationId xmlns:a16="http://schemas.microsoft.com/office/drawing/2014/main" id="{BC0E9E5E-9F0D-8651-57EE-D6254D477A03}"/>
                  </a:ext>
                </a:extLst>
              </p:cNvPr>
              <p:cNvSpPr>
                <a:spLocks/>
              </p:cNvSpPr>
              <p:nvPr/>
            </p:nvSpPr>
            <p:spPr bwMode="auto">
              <a:xfrm>
                <a:off x="15868751" y="10306174"/>
                <a:ext cx="581025" cy="746125"/>
              </a:xfrm>
              <a:custGeom>
                <a:avLst/>
                <a:gdLst>
                  <a:gd name="T0" fmla="*/ 176 w 183"/>
                  <a:gd name="T1" fmla="*/ 198 h 235"/>
                  <a:gd name="T2" fmla="*/ 154 w 183"/>
                  <a:gd name="T3" fmla="*/ 198 h 235"/>
                  <a:gd name="T4" fmla="*/ 147 w 183"/>
                  <a:gd name="T5" fmla="*/ 191 h 235"/>
                  <a:gd name="T6" fmla="*/ 147 w 183"/>
                  <a:gd name="T7" fmla="*/ 6 h 235"/>
                  <a:gd name="T8" fmla="*/ 141 w 183"/>
                  <a:gd name="T9" fmla="*/ 0 h 235"/>
                  <a:gd name="T10" fmla="*/ 129 w 183"/>
                  <a:gd name="T11" fmla="*/ 0 h 235"/>
                  <a:gd name="T12" fmla="*/ 126 w 183"/>
                  <a:gd name="T13" fmla="*/ 10 h 235"/>
                  <a:gd name="T14" fmla="*/ 110 w 183"/>
                  <a:gd name="T15" fmla="*/ 16 h 235"/>
                  <a:gd name="T16" fmla="*/ 109 w 183"/>
                  <a:gd name="T17" fmla="*/ 16 h 235"/>
                  <a:gd name="T18" fmla="*/ 106 w 183"/>
                  <a:gd name="T19" fmla="*/ 15 h 235"/>
                  <a:gd name="T20" fmla="*/ 105 w 183"/>
                  <a:gd name="T21" fmla="*/ 25 h 235"/>
                  <a:gd name="T22" fmla="*/ 105 w 183"/>
                  <a:gd name="T23" fmla="*/ 26 h 235"/>
                  <a:gd name="T24" fmla="*/ 105 w 183"/>
                  <a:gd name="T25" fmla="*/ 26 h 235"/>
                  <a:gd name="T26" fmla="*/ 95 w 183"/>
                  <a:gd name="T27" fmla="*/ 35 h 235"/>
                  <a:gd name="T28" fmla="*/ 93 w 183"/>
                  <a:gd name="T29" fmla="*/ 35 h 235"/>
                  <a:gd name="T30" fmla="*/ 85 w 183"/>
                  <a:gd name="T31" fmla="*/ 38 h 235"/>
                  <a:gd name="T32" fmla="*/ 78 w 183"/>
                  <a:gd name="T33" fmla="*/ 35 h 235"/>
                  <a:gd name="T34" fmla="*/ 77 w 183"/>
                  <a:gd name="T35" fmla="*/ 34 h 235"/>
                  <a:gd name="T36" fmla="*/ 76 w 183"/>
                  <a:gd name="T37" fmla="*/ 34 h 235"/>
                  <a:gd name="T38" fmla="*/ 69 w 183"/>
                  <a:gd name="T39" fmla="*/ 30 h 235"/>
                  <a:gd name="T40" fmla="*/ 67 w 183"/>
                  <a:gd name="T41" fmla="*/ 23 h 235"/>
                  <a:gd name="T42" fmla="*/ 67 w 183"/>
                  <a:gd name="T43" fmla="*/ 20 h 235"/>
                  <a:gd name="T44" fmla="*/ 62 w 183"/>
                  <a:gd name="T45" fmla="*/ 17 h 235"/>
                  <a:gd name="T46" fmla="*/ 60 w 183"/>
                  <a:gd name="T47" fmla="*/ 10 h 235"/>
                  <a:gd name="T48" fmla="*/ 60 w 183"/>
                  <a:gd name="T49" fmla="*/ 1 h 235"/>
                  <a:gd name="T50" fmla="*/ 60 w 183"/>
                  <a:gd name="T51" fmla="*/ 0 h 235"/>
                  <a:gd name="T52" fmla="*/ 7 w 183"/>
                  <a:gd name="T53" fmla="*/ 0 h 235"/>
                  <a:gd name="T54" fmla="*/ 0 w 183"/>
                  <a:gd name="T55" fmla="*/ 6 h 235"/>
                  <a:gd name="T56" fmla="*/ 0 w 183"/>
                  <a:gd name="T57" fmla="*/ 30 h 235"/>
                  <a:gd name="T58" fmla="*/ 7 w 183"/>
                  <a:gd name="T59" fmla="*/ 37 h 235"/>
                  <a:gd name="T60" fmla="*/ 29 w 183"/>
                  <a:gd name="T61" fmla="*/ 37 h 235"/>
                  <a:gd name="T62" fmla="*/ 36 w 183"/>
                  <a:gd name="T63" fmla="*/ 43 h 235"/>
                  <a:gd name="T64" fmla="*/ 36 w 183"/>
                  <a:gd name="T65" fmla="*/ 191 h 235"/>
                  <a:gd name="T66" fmla="*/ 29 w 183"/>
                  <a:gd name="T67" fmla="*/ 198 h 235"/>
                  <a:gd name="T68" fmla="*/ 7 w 183"/>
                  <a:gd name="T69" fmla="*/ 198 h 235"/>
                  <a:gd name="T70" fmla="*/ 0 w 183"/>
                  <a:gd name="T71" fmla="*/ 204 h 235"/>
                  <a:gd name="T72" fmla="*/ 0 w 183"/>
                  <a:gd name="T73" fmla="*/ 228 h 235"/>
                  <a:gd name="T74" fmla="*/ 7 w 183"/>
                  <a:gd name="T75" fmla="*/ 235 h 235"/>
                  <a:gd name="T76" fmla="*/ 176 w 183"/>
                  <a:gd name="T77" fmla="*/ 235 h 235"/>
                  <a:gd name="T78" fmla="*/ 183 w 183"/>
                  <a:gd name="T79" fmla="*/ 228 h 235"/>
                  <a:gd name="T80" fmla="*/ 183 w 183"/>
                  <a:gd name="T81" fmla="*/ 204 h 235"/>
                  <a:gd name="T82" fmla="*/ 176 w 183"/>
                  <a:gd name="T83" fmla="*/ 19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 h="235">
                    <a:moveTo>
                      <a:pt x="176" y="198"/>
                    </a:moveTo>
                    <a:cubicBezTo>
                      <a:pt x="154" y="198"/>
                      <a:pt x="154" y="198"/>
                      <a:pt x="154" y="198"/>
                    </a:cubicBezTo>
                    <a:cubicBezTo>
                      <a:pt x="150" y="198"/>
                      <a:pt x="147" y="195"/>
                      <a:pt x="147" y="191"/>
                    </a:cubicBezTo>
                    <a:cubicBezTo>
                      <a:pt x="147" y="6"/>
                      <a:pt x="147" y="6"/>
                      <a:pt x="147" y="6"/>
                    </a:cubicBezTo>
                    <a:cubicBezTo>
                      <a:pt x="147" y="3"/>
                      <a:pt x="144" y="0"/>
                      <a:pt x="141" y="0"/>
                    </a:cubicBezTo>
                    <a:cubicBezTo>
                      <a:pt x="129" y="0"/>
                      <a:pt x="129" y="0"/>
                      <a:pt x="129" y="0"/>
                    </a:cubicBezTo>
                    <a:cubicBezTo>
                      <a:pt x="129" y="3"/>
                      <a:pt x="128" y="6"/>
                      <a:pt x="126" y="10"/>
                    </a:cubicBezTo>
                    <a:cubicBezTo>
                      <a:pt x="124" y="13"/>
                      <a:pt x="118" y="15"/>
                      <a:pt x="110" y="16"/>
                    </a:cubicBezTo>
                    <a:cubicBezTo>
                      <a:pt x="110" y="16"/>
                      <a:pt x="110" y="16"/>
                      <a:pt x="109" y="16"/>
                    </a:cubicBezTo>
                    <a:cubicBezTo>
                      <a:pt x="108" y="16"/>
                      <a:pt x="107" y="15"/>
                      <a:pt x="106" y="15"/>
                    </a:cubicBezTo>
                    <a:cubicBezTo>
                      <a:pt x="105" y="20"/>
                      <a:pt x="105" y="25"/>
                      <a:pt x="105" y="25"/>
                    </a:cubicBezTo>
                    <a:cubicBezTo>
                      <a:pt x="105" y="26"/>
                      <a:pt x="105" y="26"/>
                      <a:pt x="105" y="26"/>
                    </a:cubicBezTo>
                    <a:cubicBezTo>
                      <a:pt x="105" y="26"/>
                      <a:pt x="105" y="26"/>
                      <a:pt x="105" y="26"/>
                    </a:cubicBezTo>
                    <a:cubicBezTo>
                      <a:pt x="105" y="32"/>
                      <a:pt x="100" y="36"/>
                      <a:pt x="95" y="35"/>
                    </a:cubicBezTo>
                    <a:cubicBezTo>
                      <a:pt x="94" y="35"/>
                      <a:pt x="94" y="35"/>
                      <a:pt x="93" y="35"/>
                    </a:cubicBezTo>
                    <a:cubicBezTo>
                      <a:pt x="91" y="37"/>
                      <a:pt x="88" y="38"/>
                      <a:pt x="85" y="38"/>
                    </a:cubicBezTo>
                    <a:cubicBezTo>
                      <a:pt x="82" y="38"/>
                      <a:pt x="80" y="37"/>
                      <a:pt x="78" y="35"/>
                    </a:cubicBezTo>
                    <a:cubicBezTo>
                      <a:pt x="78" y="35"/>
                      <a:pt x="78" y="34"/>
                      <a:pt x="77" y="34"/>
                    </a:cubicBezTo>
                    <a:cubicBezTo>
                      <a:pt x="77" y="34"/>
                      <a:pt x="76" y="34"/>
                      <a:pt x="76" y="34"/>
                    </a:cubicBezTo>
                    <a:cubicBezTo>
                      <a:pt x="73" y="34"/>
                      <a:pt x="71" y="33"/>
                      <a:pt x="69" y="30"/>
                    </a:cubicBezTo>
                    <a:cubicBezTo>
                      <a:pt x="67" y="28"/>
                      <a:pt x="66" y="26"/>
                      <a:pt x="67" y="23"/>
                    </a:cubicBezTo>
                    <a:cubicBezTo>
                      <a:pt x="67" y="22"/>
                      <a:pt x="67" y="21"/>
                      <a:pt x="67" y="20"/>
                    </a:cubicBezTo>
                    <a:cubicBezTo>
                      <a:pt x="65" y="20"/>
                      <a:pt x="63" y="19"/>
                      <a:pt x="62" y="17"/>
                    </a:cubicBezTo>
                    <a:cubicBezTo>
                      <a:pt x="60" y="15"/>
                      <a:pt x="60" y="12"/>
                      <a:pt x="60" y="10"/>
                    </a:cubicBezTo>
                    <a:cubicBezTo>
                      <a:pt x="60" y="8"/>
                      <a:pt x="60" y="5"/>
                      <a:pt x="60" y="1"/>
                    </a:cubicBezTo>
                    <a:cubicBezTo>
                      <a:pt x="60" y="1"/>
                      <a:pt x="60" y="0"/>
                      <a:pt x="60" y="0"/>
                    </a:cubicBezTo>
                    <a:cubicBezTo>
                      <a:pt x="7" y="0"/>
                      <a:pt x="7" y="0"/>
                      <a:pt x="7" y="0"/>
                    </a:cubicBezTo>
                    <a:cubicBezTo>
                      <a:pt x="3" y="0"/>
                      <a:pt x="0" y="3"/>
                      <a:pt x="0" y="6"/>
                    </a:cubicBezTo>
                    <a:cubicBezTo>
                      <a:pt x="0" y="30"/>
                      <a:pt x="0" y="30"/>
                      <a:pt x="0" y="30"/>
                    </a:cubicBezTo>
                    <a:cubicBezTo>
                      <a:pt x="0" y="34"/>
                      <a:pt x="3" y="37"/>
                      <a:pt x="7" y="37"/>
                    </a:cubicBezTo>
                    <a:cubicBezTo>
                      <a:pt x="29" y="37"/>
                      <a:pt x="29" y="37"/>
                      <a:pt x="29" y="37"/>
                    </a:cubicBezTo>
                    <a:cubicBezTo>
                      <a:pt x="33" y="37"/>
                      <a:pt x="36" y="40"/>
                      <a:pt x="36" y="43"/>
                    </a:cubicBezTo>
                    <a:cubicBezTo>
                      <a:pt x="36" y="191"/>
                      <a:pt x="36" y="191"/>
                      <a:pt x="36" y="191"/>
                    </a:cubicBezTo>
                    <a:cubicBezTo>
                      <a:pt x="36" y="195"/>
                      <a:pt x="33" y="198"/>
                      <a:pt x="29" y="198"/>
                    </a:cubicBezTo>
                    <a:cubicBezTo>
                      <a:pt x="7" y="198"/>
                      <a:pt x="7" y="198"/>
                      <a:pt x="7" y="198"/>
                    </a:cubicBezTo>
                    <a:cubicBezTo>
                      <a:pt x="3" y="198"/>
                      <a:pt x="0" y="201"/>
                      <a:pt x="0" y="204"/>
                    </a:cubicBezTo>
                    <a:cubicBezTo>
                      <a:pt x="0" y="228"/>
                      <a:pt x="0" y="228"/>
                      <a:pt x="0" y="228"/>
                    </a:cubicBezTo>
                    <a:cubicBezTo>
                      <a:pt x="0" y="232"/>
                      <a:pt x="3" y="235"/>
                      <a:pt x="7" y="235"/>
                    </a:cubicBezTo>
                    <a:cubicBezTo>
                      <a:pt x="176" y="235"/>
                      <a:pt x="176" y="235"/>
                      <a:pt x="176" y="235"/>
                    </a:cubicBezTo>
                    <a:cubicBezTo>
                      <a:pt x="180" y="235"/>
                      <a:pt x="183" y="232"/>
                      <a:pt x="183" y="228"/>
                    </a:cubicBezTo>
                    <a:cubicBezTo>
                      <a:pt x="183" y="204"/>
                      <a:pt x="183" y="204"/>
                      <a:pt x="183" y="204"/>
                    </a:cubicBezTo>
                    <a:cubicBezTo>
                      <a:pt x="183" y="201"/>
                      <a:pt x="180" y="198"/>
                      <a:pt x="176" y="198"/>
                    </a:cubicBezTo>
                    <a:close/>
                  </a:path>
                </a:pathLst>
              </a:custGeom>
              <a:solidFill>
                <a:srgbClr val="C00000"/>
              </a:solidFill>
              <a:ln>
                <a:noFill/>
              </a:ln>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18" name="Oval 920">
                <a:extLst>
                  <a:ext uri="{FF2B5EF4-FFF2-40B4-BE49-F238E27FC236}">
                    <a16:creationId xmlns:a16="http://schemas.microsoft.com/office/drawing/2014/main" id="{D7237683-5E18-C587-F8EE-8E1DCD35AED4}"/>
                  </a:ext>
                </a:extLst>
              </p:cNvPr>
              <p:cNvSpPr>
                <a:spLocks noChangeArrowheads="1"/>
              </p:cNvSpPr>
              <p:nvPr/>
            </p:nvSpPr>
            <p:spPr bwMode="auto">
              <a:xfrm>
                <a:off x="15967176" y="9807699"/>
                <a:ext cx="384175" cy="381000"/>
              </a:xfrm>
              <a:prstGeom prst="ellipse">
                <a:avLst/>
              </a:prstGeom>
              <a:solidFill>
                <a:srgbClr val="C00000"/>
              </a:solidFill>
              <a:ln>
                <a:noFill/>
              </a:ln>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grpSp>
        <p:sp>
          <p:nvSpPr>
            <p:cNvPr id="14" name="Овал 67">
              <a:extLst>
                <a:ext uri="{FF2B5EF4-FFF2-40B4-BE49-F238E27FC236}">
                  <a16:creationId xmlns:a16="http://schemas.microsoft.com/office/drawing/2014/main" id="{98030250-CC27-990D-779E-A9B1B3A6D36A}"/>
                </a:ext>
              </a:extLst>
            </p:cNvPr>
            <p:cNvSpPr/>
            <p:nvPr/>
          </p:nvSpPr>
          <p:spPr>
            <a:xfrm rot="10800000">
              <a:off x="12001341" y="3546427"/>
              <a:ext cx="2135669" cy="1941517"/>
            </a:xfrm>
            <a:prstGeom prst="ellipse">
              <a:avLst/>
            </a:prstGeom>
            <a:gradFill>
              <a:gsLst>
                <a:gs pos="0">
                  <a:schemeClr val="bg1">
                    <a:alpha val="0"/>
                  </a:schemeClr>
                </a:gs>
                <a:gs pos="100000">
                  <a:schemeClr val="bg1">
                    <a:alpha val="4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cs typeface="+mn-ea"/>
                <a:sym typeface="+mn-lt"/>
              </a:endParaRPr>
            </a:p>
          </p:txBody>
        </p:sp>
      </p:grpSp>
      <p:sp>
        <p:nvSpPr>
          <p:cNvPr id="19" name="矩形 18"/>
          <p:cNvSpPr/>
          <p:nvPr/>
        </p:nvSpPr>
        <p:spPr>
          <a:xfrm>
            <a:off x="4943078" y="3654778"/>
            <a:ext cx="5976664" cy="1754326"/>
          </a:xfrm>
          <a:prstGeom prst="rect">
            <a:avLst/>
          </a:prstGeom>
        </p:spPr>
        <p:txBody>
          <a:bodyPr wrap="square">
            <a:spAutoFit/>
          </a:bodyPr>
          <a:lstStyle/>
          <a:p>
            <a:pPr>
              <a:lnSpc>
                <a:spcPct val="150000"/>
              </a:lnSpc>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通过比对参数名和类名可以发现，参数名与类名的单词都是一样的，只不过</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参数名里面的单词都是小写的</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单词之间使用下画线进行连接</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。我们可以参照参数名与类名的规律，在设置全局配置项时快速找到相应的参数。</a:t>
            </a:r>
          </a:p>
        </p:txBody>
      </p:sp>
    </p:spTree>
    <p:extLst>
      <p:ext uri="{BB962C8B-B14F-4D97-AF65-F5344CB8AC3E}">
        <p14:creationId xmlns:p14="http://schemas.microsoft.com/office/powerpoint/2010/main" val="1949396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13.1.1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什么是数据可视化</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圆角 139">
            <a:extLst>
              <a:ext uri="{FF2B5EF4-FFF2-40B4-BE49-F238E27FC236}">
                <a16:creationId xmlns:a16="http://schemas.microsoft.com/office/drawing/2014/main" id="{C5854BD2-95A8-2615-D778-3A061C808512}"/>
              </a:ext>
            </a:extLst>
          </p:cNvPr>
          <p:cNvSpPr/>
          <p:nvPr/>
        </p:nvSpPr>
        <p:spPr>
          <a:xfrm>
            <a:off x="1276318" y="1629594"/>
            <a:ext cx="287467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数据可视化过程</a:t>
            </a:r>
            <a:endParaRPr lang="zh-CN" altLang="en-US" sz="2400" b="1" dirty="0">
              <a:latin typeface="宋体" panose="02010600030101010101" pitchFamily="2" charset="-122"/>
              <a:ea typeface="宋体" panose="02010600030101010101" pitchFamily="2" charset="-122"/>
              <a:sym typeface="思源宋体 CN" panose="02020400000000000000" pitchFamily="18" charset="-122"/>
            </a:endParaRPr>
          </a:p>
        </p:txBody>
      </p:sp>
      <p:pic>
        <p:nvPicPr>
          <p:cNvPr id="6" name="图片 5"/>
          <p:cNvPicPr/>
          <p:nvPr/>
        </p:nvPicPr>
        <p:blipFill>
          <a:blip r:embed="rId3"/>
          <a:stretch>
            <a:fillRect/>
          </a:stretch>
        </p:blipFill>
        <p:spPr>
          <a:xfrm>
            <a:off x="2062758" y="2925738"/>
            <a:ext cx="7943364" cy="2232248"/>
          </a:xfrm>
          <a:prstGeom prst="rect">
            <a:avLst/>
          </a:prstGeom>
          <a:noFill/>
          <a:ln w="9525">
            <a:noFill/>
          </a:ln>
        </p:spPr>
      </p:pic>
    </p:spTree>
    <p:extLst>
      <p:ext uri="{BB962C8B-B14F-4D97-AF65-F5344CB8AC3E}">
        <p14:creationId xmlns:p14="http://schemas.microsoft.com/office/powerpoint/2010/main" val="675075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err="1">
                <a:solidFill>
                  <a:srgbClr val="595959"/>
                </a:solidFill>
                <a:latin typeface="微软雅黑" panose="020B0503020204020204" pitchFamily="34" charset="-122"/>
                <a:ea typeface="微软雅黑" panose="020B0503020204020204" pitchFamily="34" charset="-122"/>
                <a:cs typeface="+mn-ea"/>
              </a:rPr>
              <a:t>Pyecharts</a:t>
            </a:r>
            <a:r>
              <a:rPr lang="zh-CN" altLang="zh-CN" sz="2400" b="1" dirty="0">
                <a:solidFill>
                  <a:srgbClr val="595959"/>
                </a:solidFill>
                <a:latin typeface="微软雅黑" panose="020B0503020204020204" pitchFamily="34" charset="-122"/>
                <a:ea typeface="微软雅黑" panose="020B0503020204020204" pitchFamily="34" charset="-122"/>
                <a:cs typeface="+mn-ea"/>
              </a:rPr>
              <a:t>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406568"/>
            <a:ext cx="280266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添加图表配置项</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0" name="文本框 19">
            <a:extLst>
              <a:ext uri="{FF2B5EF4-FFF2-40B4-BE49-F238E27FC236}">
                <a16:creationId xmlns:a16="http://schemas.microsoft.com/office/drawing/2014/main" id="{44D2FD6C-003F-F869-7647-9C0767F43D17}"/>
              </a:ext>
            </a:extLst>
          </p:cNvPr>
          <p:cNvSpPr txBox="1"/>
          <p:nvPr/>
        </p:nvSpPr>
        <p:spPr>
          <a:xfrm>
            <a:off x="1355884" y="2090771"/>
            <a:ext cx="2198038"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2.</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系列配置项</a:t>
            </a:r>
            <a:endParaRPr lang="zh-CN" altLang="en-US" b="1" dirty="0">
              <a:latin typeface="黑体" panose="02010609060101010101" pitchFamily="49" charset="-122"/>
              <a:ea typeface="黑体" panose="02010609060101010101" pitchFamily="49" charset="-122"/>
              <a:cs typeface="+mn-ea"/>
              <a:sym typeface="+mn-lt"/>
            </a:endParaRPr>
          </a:p>
        </p:txBody>
      </p:sp>
      <p:sp>
        <p:nvSpPr>
          <p:cNvPr id="21" name="文本框 20">
            <a:extLst>
              <a:ext uri="{FF2B5EF4-FFF2-40B4-BE49-F238E27FC236}">
                <a16:creationId xmlns:a16="http://schemas.microsoft.com/office/drawing/2014/main" id="{1E1BFBFC-8168-1953-8181-1D9657228AA6}"/>
              </a:ext>
            </a:extLst>
          </p:cNvPr>
          <p:cNvSpPr txBox="1"/>
          <p:nvPr/>
        </p:nvSpPr>
        <p:spPr>
          <a:xfrm>
            <a:off x="1276318" y="2564514"/>
            <a:ext cx="9905540" cy="969496"/>
          </a:xfrm>
          <a:prstGeom prst="rect">
            <a:avLst/>
          </a:prstGeom>
          <a:noFill/>
        </p:spPr>
        <p:txBody>
          <a:bodyPr wrap="square">
            <a:spAutoFit/>
          </a:bodyPr>
          <a:lstStyle/>
          <a:p>
            <a:pPr>
              <a:lnSpc>
                <a:spcPct val="150000"/>
              </a:lnSpc>
            </a:pPr>
            <a:r>
              <a:rPr lang="zh-CN" altLang="zh-CN" sz="1900" kern="0" dirty="0">
                <a:solidFill>
                  <a:srgbClr val="595959"/>
                </a:solidFill>
                <a:latin typeface="Microsoft YaHei" panose="020B0503020204020204" pitchFamily="34" charset="-122"/>
                <a:ea typeface="Microsoft YaHei" panose="020B0503020204020204" pitchFamily="34" charset="-122"/>
              </a:rPr>
              <a:t>系列配置项是一些</a:t>
            </a:r>
            <a:r>
              <a:rPr lang="zh-CN" altLang="zh-CN" sz="1900" kern="0" dirty="0">
                <a:solidFill>
                  <a:srgbClr val="1369B2"/>
                </a:solidFill>
                <a:latin typeface="Microsoft YaHei" panose="020B0503020204020204" pitchFamily="34" charset="-122"/>
                <a:ea typeface="Microsoft YaHei" panose="020B0503020204020204" pitchFamily="34" charset="-122"/>
              </a:rPr>
              <a:t>针对图表特定元素属性的配置项</a:t>
            </a:r>
            <a:r>
              <a:rPr lang="zh-CN" altLang="zh-CN" sz="1900" kern="0" dirty="0">
                <a:solidFill>
                  <a:srgbClr val="595959"/>
                </a:solidFill>
                <a:latin typeface="Microsoft YaHei" panose="020B0503020204020204" pitchFamily="34" charset="-122"/>
                <a:ea typeface="Microsoft YaHei" panose="020B0503020204020204" pitchFamily="34" charset="-122"/>
              </a:rPr>
              <a:t>，包括图元样式、文本样式、标签、线条样式、标记样式、填充样式等。</a:t>
            </a:r>
          </a:p>
        </p:txBody>
      </p:sp>
      <p:graphicFrame>
        <p:nvGraphicFramePr>
          <p:cNvPr id="22" name="表格 21"/>
          <p:cNvGraphicFramePr>
            <a:graphicFrameLocks noGrp="1"/>
          </p:cNvGraphicFramePr>
          <p:nvPr>
            <p:extLst>
              <p:ext uri="{D42A27DB-BD31-4B8C-83A1-F6EECF244321}">
                <p14:modId xmlns:p14="http://schemas.microsoft.com/office/powerpoint/2010/main" val="2298729422"/>
              </p:ext>
            </p:extLst>
          </p:nvPr>
        </p:nvGraphicFramePr>
        <p:xfrm>
          <a:off x="1257962" y="3489366"/>
          <a:ext cx="9923896" cy="2820748"/>
        </p:xfrm>
        <a:graphic>
          <a:graphicData uri="http://schemas.openxmlformats.org/drawingml/2006/table">
            <a:tbl>
              <a:tblPr>
                <a:tableStyleId>{00A15C55-8517-42AA-B614-E9B94910E393}</a:tableStyleId>
              </a:tblPr>
              <a:tblGrid>
                <a:gridCol w="2363057">
                  <a:extLst>
                    <a:ext uri="{9D8B030D-6E8A-4147-A177-3AD203B41FA5}">
                      <a16:colId xmlns:a16="http://schemas.microsoft.com/office/drawing/2014/main" val="1345553933"/>
                    </a:ext>
                  </a:extLst>
                </a:gridCol>
                <a:gridCol w="2664296">
                  <a:extLst>
                    <a:ext uri="{9D8B030D-6E8A-4147-A177-3AD203B41FA5}">
                      <a16:colId xmlns:a16="http://schemas.microsoft.com/office/drawing/2014/main" val="1515813387"/>
                    </a:ext>
                  </a:extLst>
                </a:gridCol>
                <a:gridCol w="2160240">
                  <a:extLst>
                    <a:ext uri="{9D8B030D-6E8A-4147-A177-3AD203B41FA5}">
                      <a16:colId xmlns:a16="http://schemas.microsoft.com/office/drawing/2014/main" val="1667628403"/>
                    </a:ext>
                  </a:extLst>
                </a:gridCol>
                <a:gridCol w="2736303">
                  <a:extLst>
                    <a:ext uri="{9D8B030D-6E8A-4147-A177-3AD203B41FA5}">
                      <a16:colId xmlns:a16="http://schemas.microsoft.com/office/drawing/2014/main" val="3567822449"/>
                    </a:ext>
                  </a:extLst>
                </a:gridCol>
              </a:tblGrid>
              <a:tr h="402964">
                <a:tc>
                  <a:txBody>
                    <a:bodyPr/>
                    <a:lstStyle/>
                    <a:p>
                      <a:pPr marL="0" indent="26670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类</a:t>
                      </a:r>
                    </a:p>
                  </a:txBody>
                  <a:tcPr marL="68580" marR="68580" marT="0" marB="0" anchor="ctr"/>
                </a:tc>
                <a:tc>
                  <a:txBody>
                    <a:bodyPr/>
                    <a:lstStyle/>
                    <a:p>
                      <a:pPr marL="0" indent="26670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说明</a:t>
                      </a:r>
                    </a:p>
                  </a:txBody>
                  <a:tcPr marL="68580" marR="68580" marT="0" marB="0" anchor="ctr"/>
                </a:tc>
                <a:tc>
                  <a:txBody>
                    <a:bodyPr/>
                    <a:lstStyle/>
                    <a:p>
                      <a:pPr marL="0" indent="266700" algn="ctr" defTabSz="1219200" rtl="0" eaLnBrk="1" latinLnBrk="0" hangingPunct="1">
                        <a:lnSpc>
                          <a:spcPct val="115000"/>
                        </a:lnSpc>
                        <a:spcAft>
                          <a:spcPts val="0"/>
                        </a:spcAft>
                      </a:pPr>
                      <a:r>
                        <a:rPr lang="zh-CN" sz="1600" b="1"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类</a:t>
                      </a:r>
                    </a:p>
                  </a:txBody>
                  <a:tcPr marL="68580" marR="68580" marT="0" marB="0" anchor="ctr"/>
                </a:tc>
                <a:tc>
                  <a:txBody>
                    <a:bodyPr/>
                    <a:lstStyle/>
                    <a:p>
                      <a:pPr marL="0" indent="26670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说明</a:t>
                      </a:r>
                    </a:p>
                  </a:txBody>
                  <a:tcPr marL="68580" marR="68580" marT="0" marB="0" anchor="ctr"/>
                </a:tc>
                <a:extLst>
                  <a:ext uri="{0D108BD9-81ED-4DB2-BD59-A6C34878D82A}">
                    <a16:rowId xmlns:a16="http://schemas.microsoft.com/office/drawing/2014/main" val="4187052343"/>
                  </a:ext>
                </a:extLst>
              </a:tr>
              <a:tr h="402964">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ItemStyleOpts</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图元样式配置项</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MarkLineOpts</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标记线配置项</a:t>
                      </a:r>
                    </a:p>
                  </a:txBody>
                  <a:tcPr marL="68580" marR="68580" marT="0" marB="0" anchor="ctr"/>
                </a:tc>
                <a:extLst>
                  <a:ext uri="{0D108BD9-81ED-4DB2-BD59-A6C34878D82A}">
                    <a16:rowId xmlns:a16="http://schemas.microsoft.com/office/drawing/2014/main" val="2276109380"/>
                  </a:ext>
                </a:extLst>
              </a:tr>
              <a:tr h="402964">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TextStyleOpts</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文本样式配置项</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MarkAreaOpts</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标记区域配置项</a:t>
                      </a:r>
                    </a:p>
                  </a:txBody>
                  <a:tcPr marL="68580" marR="68580" marT="0" marB="0" anchor="ctr"/>
                </a:tc>
                <a:extLst>
                  <a:ext uri="{0D108BD9-81ED-4DB2-BD59-A6C34878D82A}">
                    <a16:rowId xmlns:a16="http://schemas.microsoft.com/office/drawing/2014/main" val="2075096867"/>
                  </a:ext>
                </a:extLst>
              </a:tr>
              <a:tr h="402964">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LabelOpts</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标签配置项</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EffectOpts</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涟漪特效配置项</a:t>
                      </a:r>
                    </a:p>
                  </a:txBody>
                  <a:tcPr marL="68580" marR="68580" marT="0" marB="0" anchor="ctr"/>
                </a:tc>
                <a:extLst>
                  <a:ext uri="{0D108BD9-81ED-4DB2-BD59-A6C34878D82A}">
                    <a16:rowId xmlns:a16="http://schemas.microsoft.com/office/drawing/2014/main" val="2469291200"/>
                  </a:ext>
                </a:extLst>
              </a:tr>
              <a:tr h="402964">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LineStyleOpts</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线样式配置项</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AreaStyleOpts</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区域填充样式配置项</a:t>
                      </a:r>
                    </a:p>
                  </a:txBody>
                  <a:tcPr marL="68580" marR="68580" marT="0" marB="0" anchor="ctr"/>
                </a:tc>
                <a:extLst>
                  <a:ext uri="{0D108BD9-81ED-4DB2-BD59-A6C34878D82A}">
                    <a16:rowId xmlns:a16="http://schemas.microsoft.com/office/drawing/2014/main" val="349810878"/>
                  </a:ext>
                </a:extLst>
              </a:tr>
              <a:tr h="402964">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SplitLineOpts</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分割线配置项</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SplitAreaOpts</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分隔区域配置项</a:t>
                      </a:r>
                    </a:p>
                  </a:txBody>
                  <a:tcPr marL="68580" marR="68580" marT="0" marB="0" anchor="ctr"/>
                </a:tc>
                <a:extLst>
                  <a:ext uri="{0D108BD9-81ED-4DB2-BD59-A6C34878D82A}">
                    <a16:rowId xmlns:a16="http://schemas.microsoft.com/office/drawing/2014/main" val="1681669000"/>
                  </a:ext>
                </a:extLst>
              </a:tr>
              <a:tr h="402964">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MarkPointOpts</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标记点配置项</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GridOpts</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直角坐标系网格配置项</a:t>
                      </a:r>
                    </a:p>
                  </a:txBody>
                  <a:tcPr marL="68580" marR="68580" marT="0" marB="0" anchor="ctr"/>
                </a:tc>
                <a:extLst>
                  <a:ext uri="{0D108BD9-81ED-4DB2-BD59-A6C34878D82A}">
                    <a16:rowId xmlns:a16="http://schemas.microsoft.com/office/drawing/2014/main" val="2453119020"/>
                  </a:ext>
                </a:extLst>
              </a:tr>
            </a:tbl>
          </a:graphicData>
        </a:graphic>
      </p:graphicFrame>
    </p:spTree>
    <p:extLst>
      <p:ext uri="{BB962C8B-B14F-4D97-AF65-F5344CB8AC3E}">
        <p14:creationId xmlns:p14="http://schemas.microsoft.com/office/powerpoint/2010/main" val="436262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err="1">
                <a:solidFill>
                  <a:srgbClr val="595959"/>
                </a:solidFill>
                <a:latin typeface="微软雅黑" panose="020B0503020204020204" pitchFamily="34" charset="-122"/>
                <a:ea typeface="微软雅黑" panose="020B0503020204020204" pitchFamily="34" charset="-122"/>
                <a:cs typeface="+mn-ea"/>
              </a:rPr>
              <a:t>Pyecharts</a:t>
            </a:r>
            <a:r>
              <a:rPr lang="zh-CN" altLang="zh-CN" sz="2400" b="1" dirty="0">
                <a:solidFill>
                  <a:srgbClr val="595959"/>
                </a:solidFill>
                <a:latin typeface="微软雅黑" panose="020B0503020204020204" pitchFamily="34" charset="-122"/>
                <a:ea typeface="微软雅黑" panose="020B0503020204020204" pitchFamily="34" charset="-122"/>
                <a:cs typeface="+mn-ea"/>
              </a:rPr>
              <a:t>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406568"/>
            <a:ext cx="280266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添加图表配置项</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0" name="文本框 19">
            <a:extLst>
              <a:ext uri="{FF2B5EF4-FFF2-40B4-BE49-F238E27FC236}">
                <a16:creationId xmlns:a16="http://schemas.microsoft.com/office/drawing/2014/main" id="{44D2FD6C-003F-F869-7647-9C0767F43D17}"/>
              </a:ext>
            </a:extLst>
          </p:cNvPr>
          <p:cNvSpPr txBox="1"/>
          <p:nvPr/>
        </p:nvSpPr>
        <p:spPr>
          <a:xfrm>
            <a:off x="1355884" y="2090771"/>
            <a:ext cx="2198038"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2.</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系列配置项</a:t>
            </a:r>
            <a:endParaRPr lang="zh-CN" altLang="en-US" b="1" dirty="0">
              <a:latin typeface="黑体" panose="02010609060101010101" pitchFamily="49" charset="-122"/>
              <a:ea typeface="黑体" panose="02010609060101010101" pitchFamily="49" charset="-122"/>
              <a:cs typeface="+mn-ea"/>
              <a:sym typeface="+mn-lt"/>
            </a:endParaRPr>
          </a:p>
        </p:txBody>
      </p:sp>
      <p:sp>
        <p:nvSpPr>
          <p:cNvPr id="7" name="文本框 6">
            <a:extLst>
              <a:ext uri="{FF2B5EF4-FFF2-40B4-BE49-F238E27FC236}">
                <a16:creationId xmlns:a16="http://schemas.microsoft.com/office/drawing/2014/main" id="{1E1BFBFC-8168-1953-8181-1D9657228AA6}"/>
              </a:ext>
            </a:extLst>
          </p:cNvPr>
          <p:cNvSpPr txBox="1"/>
          <p:nvPr/>
        </p:nvSpPr>
        <p:spPr>
          <a:xfrm>
            <a:off x="1276318" y="2564514"/>
            <a:ext cx="10003464" cy="496290"/>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每个系列配置项都可以</a:t>
            </a:r>
            <a:r>
              <a:rPr lang="zh-CN" altLang="zh-CN" sz="2000" kern="0" dirty="0">
                <a:solidFill>
                  <a:srgbClr val="1369B2"/>
                </a:solidFill>
                <a:latin typeface="Microsoft YaHei" panose="020B0503020204020204" pitchFamily="34" charset="-122"/>
                <a:ea typeface="Microsoft YaHei" panose="020B0503020204020204" pitchFamily="34" charset="-122"/>
              </a:rPr>
              <a:t>通过与类同名的构造方法实例化对象</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361CAA81-0507-65DC-AD31-AFCAEBF8588E}"/>
              </a:ext>
            </a:extLst>
          </p:cNvPr>
          <p:cNvSpPr/>
          <p:nvPr/>
        </p:nvSpPr>
        <p:spPr>
          <a:xfrm>
            <a:off x="1414686" y="3213770"/>
            <a:ext cx="9361040" cy="1008112"/>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B9F3DCC8-58F8-42D9-C2A9-18C2C694DAF0}"/>
              </a:ext>
            </a:extLst>
          </p:cNvPr>
          <p:cNvSpPr txBox="1"/>
          <p:nvPr/>
        </p:nvSpPr>
        <p:spPr>
          <a:xfrm>
            <a:off x="1558702" y="3522072"/>
            <a:ext cx="9289032" cy="410882"/>
          </a:xfrm>
          <a:prstGeom prst="rect">
            <a:avLst/>
          </a:prstGeom>
          <a:noFill/>
        </p:spPr>
        <p:txBody>
          <a:bodyPr wrap="square">
            <a:spAutoFit/>
          </a:bodyPr>
          <a:lstStyle/>
          <a:p>
            <a:pPr indent="266700">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opts.</a:t>
            </a:r>
            <a:r>
              <a:rPr lang="en-US" altLang="zh-CN" sz="1800" b="1" dirty="0" err="1">
                <a:solidFill>
                  <a:srgbClr val="1369B2"/>
                </a:solidFill>
                <a:latin typeface="Courier New" panose="02070309020205020404" pitchFamily="49" charset="0"/>
                <a:ea typeface="宋体" panose="02010600030101010101" pitchFamily="2" charset="-122"/>
              </a:rPr>
              <a:t>LabelOpts</a:t>
            </a:r>
            <a:r>
              <a:rPr lang="en-US" altLang="zh-CN" sz="1800" b="1" dirty="0">
                <a:solidFill>
                  <a:srgbClr val="1369B2"/>
                </a:solidFill>
                <a:latin typeface="Courier New" panose="02070309020205020404" pitchFamily="49" charset="0"/>
                <a:ea typeface="宋体" panose="02010600030101010101" pitchFamily="2" charset="-122"/>
              </a:rPr>
              <a:t>(position='inside', color='white', </a:t>
            </a:r>
            <a:r>
              <a:rPr lang="en-US" altLang="zh-CN" sz="1800" b="1" dirty="0" err="1">
                <a:solidFill>
                  <a:srgbClr val="1369B2"/>
                </a:solidFill>
                <a:latin typeface="Courier New" panose="02070309020205020404" pitchFamily="49" charset="0"/>
                <a:ea typeface="宋体" panose="02010600030101010101" pitchFamily="2" charset="-122"/>
              </a:rPr>
              <a:t>font_size</a:t>
            </a:r>
            <a:r>
              <a:rPr lang="en-US" altLang="zh-CN" sz="1800" b="1" dirty="0">
                <a:solidFill>
                  <a:srgbClr val="1369B2"/>
                </a:solidFill>
                <a:latin typeface="Courier New" panose="02070309020205020404" pitchFamily="49" charset="0"/>
                <a:ea typeface="宋体" panose="02010600030101010101" pitchFamily="2" charset="-122"/>
              </a:rPr>
              <a:t>=10)</a:t>
            </a:r>
            <a:endParaRPr lang="zh-CN" altLang="zh-CN" sz="1800" b="1" dirty="0">
              <a:solidFill>
                <a:srgbClr val="1369B2"/>
              </a:solidFill>
              <a:latin typeface="Courier New" panose="02070309020205020404" pitchFamily="49" charset="0"/>
              <a:ea typeface="宋体" panose="02010600030101010101" pitchFamily="2" charset="-122"/>
            </a:endParaRPr>
          </a:p>
        </p:txBody>
      </p:sp>
      <p:cxnSp>
        <p:nvCxnSpPr>
          <p:cNvPr id="10" name="肘形连接符 9">
            <a:extLst>
              <a:ext uri="{FF2B5EF4-FFF2-40B4-BE49-F238E27FC236}">
                <a16:creationId xmlns:a16="http://schemas.microsoft.com/office/drawing/2014/main" id="{BF11C7E6-CFED-63F5-D69E-BA42DA269FCC}"/>
              </a:ext>
            </a:extLst>
          </p:cNvPr>
          <p:cNvCxnSpPr>
            <a:cxnSpLocks/>
            <a:stCxn id="12" idx="2"/>
            <a:endCxn id="11" idx="0"/>
          </p:cNvCxnSpPr>
          <p:nvPr/>
        </p:nvCxnSpPr>
        <p:spPr>
          <a:xfrm rot="5400000">
            <a:off x="4531359" y="4097594"/>
            <a:ext cx="781252" cy="38986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7FD3D0D3-5BB0-C20D-3A43-E15E2227EE2F}"/>
              </a:ext>
            </a:extLst>
          </p:cNvPr>
          <p:cNvSpPr txBox="1"/>
          <p:nvPr/>
        </p:nvSpPr>
        <p:spPr>
          <a:xfrm>
            <a:off x="3790950" y="4683150"/>
            <a:ext cx="1872208" cy="646331"/>
          </a:xfrm>
          <a:prstGeom prst="rect">
            <a:avLst/>
          </a:prstGeom>
          <a:noFill/>
          <a:ln>
            <a:solidFill>
              <a:srgbClr val="8D8D8D"/>
            </a:solidFill>
          </a:ln>
        </p:spPr>
        <p:txBody>
          <a:bodyPr wrap="square" rtlCol="0">
            <a:spAutoFit/>
          </a:bodyPr>
          <a:lstStyle/>
          <a:p>
            <a:pPr algn="ctr"/>
            <a:r>
              <a:rPr kumimoji="1" lang="zh-CN" altLang="zh-CN" sz="1800" dirty="0">
                <a:solidFill>
                  <a:schemeClr val="tx1">
                    <a:lumMod val="75000"/>
                    <a:lumOff val="25000"/>
                  </a:schemeClr>
                </a:solidFill>
                <a:latin typeface="微软雅黑" panose="020B0503020204020204" pitchFamily="34" charset="-122"/>
                <a:ea typeface="微软雅黑" panose="020B0503020204020204" pitchFamily="34" charset="-122"/>
              </a:rPr>
              <a:t>标签会被标注于图形的里面</a:t>
            </a:r>
            <a:endParaRPr kumimoji="1"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756414D1-D911-A13C-BC8F-24188CC01AFD}"/>
              </a:ext>
            </a:extLst>
          </p:cNvPr>
          <p:cNvSpPr/>
          <p:nvPr/>
        </p:nvSpPr>
        <p:spPr>
          <a:xfrm>
            <a:off x="3922600" y="3533753"/>
            <a:ext cx="2388629" cy="3681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 name="肘形连接符 17">
            <a:extLst>
              <a:ext uri="{FF2B5EF4-FFF2-40B4-BE49-F238E27FC236}">
                <a16:creationId xmlns:a16="http://schemas.microsoft.com/office/drawing/2014/main" id="{BF11C7E6-CFED-63F5-D69E-BA42DA269FCC}"/>
              </a:ext>
            </a:extLst>
          </p:cNvPr>
          <p:cNvCxnSpPr>
            <a:cxnSpLocks/>
            <a:stCxn id="23" idx="2"/>
            <a:endCxn id="19" idx="0"/>
          </p:cNvCxnSpPr>
          <p:nvPr/>
        </p:nvCxnSpPr>
        <p:spPr>
          <a:xfrm rot="5400000">
            <a:off x="6897077" y="4198150"/>
            <a:ext cx="781252" cy="18874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FD3D0D3-5BB0-C20D-3A43-E15E2227EE2F}"/>
              </a:ext>
            </a:extLst>
          </p:cNvPr>
          <p:cNvSpPr txBox="1"/>
          <p:nvPr/>
        </p:nvSpPr>
        <p:spPr>
          <a:xfrm>
            <a:off x="6347234" y="4683150"/>
            <a:ext cx="1692188" cy="646331"/>
          </a:xfrm>
          <a:prstGeom prst="rect">
            <a:avLst/>
          </a:prstGeom>
          <a:noFill/>
          <a:ln>
            <a:solidFill>
              <a:srgbClr val="8D8D8D"/>
            </a:solidFill>
          </a:ln>
        </p:spPr>
        <p:txBody>
          <a:bodyPr wrap="square" rtlCol="0">
            <a:spAutoFit/>
          </a:bodyPr>
          <a:lstStyle/>
          <a:p>
            <a:pPr algn="ctr"/>
            <a:r>
              <a:rPr kumimoji="1" lang="zh-CN" altLang="zh-CN" sz="1800" dirty="0">
                <a:solidFill>
                  <a:schemeClr val="tx1">
                    <a:lumMod val="75000"/>
                    <a:lumOff val="25000"/>
                  </a:schemeClr>
                </a:solidFill>
                <a:latin typeface="微软雅黑" panose="020B0503020204020204" pitchFamily="34" charset="-122"/>
                <a:ea typeface="微软雅黑" panose="020B0503020204020204" pitchFamily="34" charset="-122"/>
              </a:rPr>
              <a:t>标签文本的颜色为白色</a:t>
            </a:r>
            <a:endParaRPr kumimoji="1"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756414D1-D911-A13C-BC8F-24188CC01AFD}"/>
              </a:ext>
            </a:extLst>
          </p:cNvPr>
          <p:cNvSpPr/>
          <p:nvPr/>
        </p:nvSpPr>
        <p:spPr>
          <a:xfrm>
            <a:off x="6478885" y="3533753"/>
            <a:ext cx="1806384" cy="3681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肘形连接符 23">
            <a:extLst>
              <a:ext uri="{FF2B5EF4-FFF2-40B4-BE49-F238E27FC236}">
                <a16:creationId xmlns:a16="http://schemas.microsoft.com/office/drawing/2014/main" id="{BF11C7E6-CFED-63F5-D69E-BA42DA269FCC}"/>
              </a:ext>
            </a:extLst>
          </p:cNvPr>
          <p:cNvCxnSpPr>
            <a:cxnSpLocks/>
            <a:stCxn id="26" idx="2"/>
            <a:endCxn id="25" idx="0"/>
          </p:cNvCxnSpPr>
          <p:nvPr/>
        </p:nvCxnSpPr>
        <p:spPr>
          <a:xfrm rot="5400000">
            <a:off x="8929906" y="4199572"/>
            <a:ext cx="781252" cy="18590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7FD3D0D3-5BB0-C20D-3A43-E15E2227EE2F}"/>
              </a:ext>
            </a:extLst>
          </p:cNvPr>
          <p:cNvSpPr txBox="1"/>
          <p:nvPr/>
        </p:nvSpPr>
        <p:spPr>
          <a:xfrm>
            <a:off x="8423646" y="4683150"/>
            <a:ext cx="1607867" cy="646331"/>
          </a:xfrm>
          <a:prstGeom prst="rect">
            <a:avLst/>
          </a:prstGeom>
          <a:noFill/>
          <a:ln>
            <a:solidFill>
              <a:srgbClr val="8D8D8D"/>
            </a:solidFill>
          </a:ln>
        </p:spPr>
        <p:txBody>
          <a:bodyPr wrap="square" rtlCol="0">
            <a:spAutoFit/>
          </a:bodyPr>
          <a:lstStyle/>
          <a:p>
            <a:pPr algn="ctr"/>
            <a:r>
              <a:rPr kumimoji="1" lang="zh-CN" altLang="zh-CN" sz="1800" dirty="0">
                <a:solidFill>
                  <a:schemeClr val="tx1">
                    <a:lumMod val="75000"/>
                    <a:lumOff val="25000"/>
                  </a:schemeClr>
                </a:solidFill>
                <a:latin typeface="微软雅黑" panose="020B0503020204020204" pitchFamily="34" charset="-122"/>
                <a:ea typeface="微软雅黑" panose="020B0503020204020204" pitchFamily="34" charset="-122"/>
              </a:rPr>
              <a:t>标签文本的字体大小为</a:t>
            </a:r>
            <a:r>
              <a:rPr kumimoji="1"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10</a:t>
            </a:r>
            <a:r>
              <a:rPr kumimoji="1" lang="zh-CN" altLang="zh-CN" sz="1800" dirty="0">
                <a:solidFill>
                  <a:schemeClr val="tx1">
                    <a:lumMod val="75000"/>
                    <a:lumOff val="25000"/>
                  </a:schemeClr>
                </a:solidFill>
                <a:latin typeface="微软雅黑" panose="020B0503020204020204" pitchFamily="34" charset="-122"/>
                <a:ea typeface="微软雅黑" panose="020B0503020204020204" pitchFamily="34" charset="-122"/>
              </a:rPr>
              <a:t>号</a:t>
            </a:r>
            <a:endParaRPr kumimoji="1"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756414D1-D911-A13C-BC8F-24188CC01AFD}"/>
              </a:ext>
            </a:extLst>
          </p:cNvPr>
          <p:cNvSpPr/>
          <p:nvPr/>
        </p:nvSpPr>
        <p:spPr>
          <a:xfrm>
            <a:off x="8555297" y="3533753"/>
            <a:ext cx="1716373" cy="3681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04180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err="1">
                <a:solidFill>
                  <a:srgbClr val="595959"/>
                </a:solidFill>
                <a:latin typeface="微软雅黑" panose="020B0503020204020204" pitchFamily="34" charset="-122"/>
                <a:ea typeface="微软雅黑" panose="020B0503020204020204" pitchFamily="34" charset="-122"/>
                <a:cs typeface="+mn-ea"/>
              </a:rPr>
              <a:t>Pyecharts</a:t>
            </a:r>
            <a:r>
              <a:rPr lang="zh-CN" altLang="zh-CN" sz="2400" b="1" dirty="0">
                <a:solidFill>
                  <a:srgbClr val="595959"/>
                </a:solidFill>
                <a:latin typeface="微软雅黑" panose="020B0503020204020204" pitchFamily="34" charset="-122"/>
                <a:ea typeface="微软雅黑" panose="020B0503020204020204" pitchFamily="34" charset="-122"/>
                <a:cs typeface="+mn-ea"/>
              </a:rPr>
              <a:t>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406568"/>
            <a:ext cx="280266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添加图表配置项</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0" name="文本框 19">
            <a:extLst>
              <a:ext uri="{FF2B5EF4-FFF2-40B4-BE49-F238E27FC236}">
                <a16:creationId xmlns:a16="http://schemas.microsoft.com/office/drawing/2014/main" id="{44D2FD6C-003F-F869-7647-9C0767F43D17}"/>
              </a:ext>
            </a:extLst>
          </p:cNvPr>
          <p:cNvSpPr txBox="1"/>
          <p:nvPr/>
        </p:nvSpPr>
        <p:spPr>
          <a:xfrm>
            <a:off x="1355884" y="2090771"/>
            <a:ext cx="2198038"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2.</a:t>
            </a:r>
            <a:r>
              <a:rPr lang="zh-CN" altLang="en-US" b="1" dirty="0">
                <a:latin typeface="黑体" panose="02010609060101010101" pitchFamily="49" charset="-122"/>
                <a:ea typeface="黑体" panose="02010609060101010101" pitchFamily="49" charset="-122"/>
                <a:cs typeface="+mn-ea"/>
                <a:sym typeface="+mn-lt"/>
              </a:rPr>
              <a:t> </a:t>
            </a:r>
            <a:r>
              <a:rPr lang="zh-CN" altLang="zh-CN" b="1" dirty="0">
                <a:latin typeface="黑体" panose="02010609060101010101" pitchFamily="49" charset="-122"/>
                <a:ea typeface="黑体" panose="02010609060101010101" pitchFamily="49" charset="-122"/>
                <a:cs typeface="+mn-ea"/>
              </a:rPr>
              <a:t>系列配置项</a:t>
            </a:r>
            <a:endParaRPr lang="zh-CN" altLang="en-US" b="1" dirty="0">
              <a:latin typeface="黑体" panose="02010609060101010101" pitchFamily="49" charset="-122"/>
              <a:ea typeface="黑体" panose="02010609060101010101" pitchFamily="49" charset="-122"/>
              <a:cs typeface="+mn-ea"/>
              <a:sym typeface="+mn-lt"/>
            </a:endParaRPr>
          </a:p>
        </p:txBody>
      </p:sp>
      <p:sp>
        <p:nvSpPr>
          <p:cNvPr id="17" name="文本框 16">
            <a:extLst>
              <a:ext uri="{FF2B5EF4-FFF2-40B4-BE49-F238E27FC236}">
                <a16:creationId xmlns:a16="http://schemas.microsoft.com/office/drawing/2014/main" id="{1E1BFBFC-8168-1953-8181-1D9657228AA6}"/>
              </a:ext>
            </a:extLst>
          </p:cNvPr>
          <p:cNvSpPr txBox="1"/>
          <p:nvPr/>
        </p:nvSpPr>
        <p:spPr>
          <a:xfrm>
            <a:off x="1276318" y="2564514"/>
            <a:ext cx="10003464" cy="553998"/>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若需要为图表添加系列配置项，则需要</a:t>
            </a:r>
            <a:r>
              <a:rPr lang="zh-CN" altLang="zh-CN" sz="2000" kern="0" dirty="0">
                <a:solidFill>
                  <a:srgbClr val="1369B2"/>
                </a:solidFill>
                <a:latin typeface="Microsoft YaHei" panose="020B0503020204020204" pitchFamily="34" charset="-122"/>
                <a:ea typeface="Microsoft YaHei" panose="020B0503020204020204" pitchFamily="34" charset="-122"/>
              </a:rPr>
              <a:t>将系列配置项传入</a:t>
            </a:r>
            <a:r>
              <a:rPr lang="en-US" altLang="zh-CN" sz="2000" kern="0" dirty="0">
                <a:solidFill>
                  <a:srgbClr val="1369B2"/>
                </a:solidFill>
                <a:latin typeface="Microsoft YaHei" panose="020B0503020204020204" pitchFamily="34" charset="-122"/>
                <a:ea typeface="Microsoft YaHei" panose="020B0503020204020204" pitchFamily="34" charset="-122"/>
              </a:rPr>
              <a:t>add()</a:t>
            </a:r>
            <a:r>
              <a:rPr lang="zh-CN" altLang="zh-CN" sz="2000" kern="0" dirty="0">
                <a:solidFill>
                  <a:srgbClr val="1369B2"/>
                </a:solidFill>
                <a:latin typeface="Microsoft YaHei" panose="020B0503020204020204" pitchFamily="34" charset="-122"/>
                <a:ea typeface="Microsoft YaHei" panose="020B0503020204020204" pitchFamily="34" charset="-122"/>
              </a:rPr>
              <a:t>或</a:t>
            </a:r>
            <a:r>
              <a:rPr lang="en-US" altLang="zh-CN" sz="2000" kern="0" dirty="0" err="1">
                <a:solidFill>
                  <a:srgbClr val="1369B2"/>
                </a:solidFill>
                <a:latin typeface="Microsoft YaHei" panose="020B0503020204020204" pitchFamily="34" charset="-122"/>
                <a:ea typeface="Microsoft YaHei" panose="020B0503020204020204" pitchFamily="34" charset="-122"/>
              </a:rPr>
              <a:t>add_xx</a:t>
            </a:r>
            <a:r>
              <a:rPr lang="en-US" altLang="zh-CN" sz="2000" kern="0" dirty="0">
                <a:solidFill>
                  <a:srgbClr val="1369B2"/>
                </a:solidFill>
                <a:latin typeface="Microsoft YaHei" panose="020B0503020204020204" pitchFamily="34" charset="-122"/>
                <a:ea typeface="Microsoft YaHei" panose="020B0503020204020204" pitchFamily="34" charset="-122"/>
              </a:rPr>
              <a:t>()</a:t>
            </a:r>
            <a:r>
              <a:rPr lang="zh-CN" altLang="zh-CN" sz="2000" kern="0" dirty="0">
                <a:solidFill>
                  <a:srgbClr val="1369B2"/>
                </a:solidFill>
                <a:latin typeface="Microsoft YaHei" panose="020B0503020204020204" pitchFamily="34" charset="-122"/>
                <a:ea typeface="Microsoft YaHei" panose="020B0503020204020204" pitchFamily="34" charset="-122"/>
              </a:rPr>
              <a:t>方法中</a:t>
            </a:r>
            <a:r>
              <a:rPr lang="zh-CN" altLang="zh-CN" sz="2000" kern="0" dirty="0">
                <a:solidFill>
                  <a:srgbClr val="595959"/>
                </a:solidFill>
                <a:latin typeface="Microsoft YaHei" panose="020B0503020204020204" pitchFamily="34" charset="-122"/>
                <a:ea typeface="Microsoft YaHei" panose="020B0503020204020204" pitchFamily="34" charset="-122"/>
              </a:rPr>
              <a:t>。</a:t>
            </a:r>
          </a:p>
        </p:txBody>
      </p:sp>
      <p:sp>
        <p:nvSpPr>
          <p:cNvPr id="21" name="矩形 20">
            <a:extLst>
              <a:ext uri="{FF2B5EF4-FFF2-40B4-BE49-F238E27FC236}">
                <a16:creationId xmlns:a16="http://schemas.microsoft.com/office/drawing/2014/main" id="{361CAA81-0507-65DC-AD31-AFCAEBF8588E}"/>
              </a:ext>
            </a:extLst>
          </p:cNvPr>
          <p:cNvSpPr/>
          <p:nvPr/>
        </p:nvSpPr>
        <p:spPr>
          <a:xfrm>
            <a:off x="1414686" y="3183401"/>
            <a:ext cx="9361040" cy="1726543"/>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B9F3DCC8-58F8-42D9-C2A9-18C2C694DAF0}"/>
              </a:ext>
            </a:extLst>
          </p:cNvPr>
          <p:cNvSpPr txBox="1"/>
          <p:nvPr/>
        </p:nvSpPr>
        <p:spPr>
          <a:xfrm>
            <a:off x="1594706" y="3522682"/>
            <a:ext cx="9001000" cy="1047979"/>
          </a:xfrm>
          <a:prstGeom prst="rect">
            <a:avLst/>
          </a:prstGeom>
          <a:noFill/>
        </p:spPr>
        <p:txBody>
          <a:bodyPr wrap="square">
            <a:spAutoFit/>
          </a:bodyPr>
          <a:lstStyle/>
          <a:p>
            <a:pPr indent="266700">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bar.</a:t>
            </a:r>
            <a:r>
              <a:rPr lang="en-US" altLang="zh-CN" sz="1800" b="1" dirty="0" err="1">
                <a:solidFill>
                  <a:srgbClr val="1369B2"/>
                </a:solidFill>
                <a:latin typeface="Courier New" panose="02070309020205020404" pitchFamily="49" charset="0"/>
                <a:ea typeface="宋体" panose="02010600030101010101" pitchFamily="2" charset="-122"/>
              </a:rPr>
              <a:t>add_yaxis</a:t>
            </a:r>
            <a:r>
              <a:rPr lang="en-US" altLang="zh-CN" sz="1800" dirty="0">
                <a:solidFill>
                  <a:srgbClr val="000000"/>
                </a:solidFill>
                <a:latin typeface="Courier New" panose="02070309020205020404" pitchFamily="49" charset="0"/>
                <a:ea typeface="宋体" panose="02010600030101010101" pitchFamily="2" charset="-122"/>
              </a:rPr>
              <a:t>("</a:t>
            </a:r>
            <a:r>
              <a:rPr lang="zh-CN" altLang="zh-CN" sz="1800" dirty="0">
                <a:solidFill>
                  <a:srgbClr val="000000"/>
                </a:solidFill>
                <a:latin typeface="Courier New" panose="02070309020205020404" pitchFamily="49" charset="0"/>
                <a:ea typeface="宋体" panose="02010600030101010101" pitchFamily="2" charset="-122"/>
              </a:rPr>
              <a:t>商家</a:t>
            </a:r>
            <a:r>
              <a:rPr lang="en-US" altLang="zh-CN" sz="1800" dirty="0">
                <a:solidFill>
                  <a:srgbClr val="000000"/>
                </a:solidFill>
                <a:latin typeface="Courier New" panose="02070309020205020404" pitchFamily="49" charset="0"/>
                <a:ea typeface="宋体" panose="02010600030101010101" pitchFamily="2" charset="-122"/>
              </a:rPr>
              <a:t>A", [5000, 2000, 3600, 1000, 7500, 900], </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800" dirty="0">
                <a:solidFill>
                  <a:srgbClr val="000000"/>
                </a:solidFill>
                <a:latin typeface="Courier New" panose="02070309020205020404" pitchFamily="49" charset="0"/>
                <a:ea typeface="宋体" panose="02010600030101010101" pitchFamily="2" charset="-122"/>
              </a:rPr>
              <a:t>              </a:t>
            </a:r>
            <a:r>
              <a:rPr lang="en-US" altLang="zh-CN" sz="1800" b="1" dirty="0" err="1">
                <a:solidFill>
                  <a:srgbClr val="1369B2"/>
                </a:solidFill>
                <a:latin typeface="Courier New" panose="02070309020205020404" pitchFamily="49" charset="0"/>
                <a:ea typeface="宋体" panose="02010600030101010101" pitchFamily="2" charset="-122"/>
              </a:rPr>
              <a:t>label_opts</a:t>
            </a:r>
            <a:r>
              <a:rPr lang="en-US" altLang="zh-CN" sz="1800" b="1" dirty="0">
                <a:solidFill>
                  <a:srgbClr val="1369B2"/>
                </a:solidFill>
                <a:latin typeface="Courier New" panose="02070309020205020404" pitchFamily="49" charset="0"/>
                <a:ea typeface="宋体" panose="02010600030101010101" pitchFamily="2" charset="-122"/>
              </a:rPr>
              <a:t> = </a:t>
            </a:r>
            <a:r>
              <a:rPr lang="en-US" altLang="zh-CN" sz="1800" b="1" dirty="0" err="1">
                <a:solidFill>
                  <a:srgbClr val="1369B2"/>
                </a:solidFill>
                <a:latin typeface="Courier New" panose="02070309020205020404" pitchFamily="49" charset="0"/>
                <a:ea typeface="宋体" panose="02010600030101010101" pitchFamily="2" charset="-122"/>
              </a:rPr>
              <a:t>opts.LabelOpts</a:t>
            </a:r>
            <a:r>
              <a:rPr lang="en-US" altLang="zh-CN" sz="1800" b="1" dirty="0">
                <a:solidFill>
                  <a:srgbClr val="1369B2"/>
                </a:solidFill>
                <a:latin typeface="Courier New" panose="02070309020205020404" pitchFamily="49" charset="0"/>
                <a:ea typeface="宋体" panose="02010600030101010101" pitchFamily="2" charset="-122"/>
              </a:rPr>
              <a:t>(position='inside', </a:t>
            </a:r>
            <a:endParaRPr lang="zh-CN" altLang="zh-CN" sz="18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US" altLang="zh-CN" sz="1800" b="1" dirty="0">
                <a:solidFill>
                  <a:srgbClr val="1369B2"/>
                </a:solidFill>
                <a:latin typeface="Courier New" panose="02070309020205020404" pitchFamily="49" charset="0"/>
                <a:ea typeface="宋体" panose="02010600030101010101" pitchFamily="2" charset="-122"/>
              </a:rPr>
              <a:t>                           color='white', </a:t>
            </a:r>
            <a:r>
              <a:rPr lang="en-US" altLang="zh-CN" sz="1800" b="1" dirty="0" err="1">
                <a:solidFill>
                  <a:srgbClr val="1369B2"/>
                </a:solidFill>
                <a:latin typeface="Courier New" panose="02070309020205020404" pitchFamily="49" charset="0"/>
                <a:ea typeface="宋体" panose="02010600030101010101" pitchFamily="2" charset="-122"/>
              </a:rPr>
              <a:t>font_size</a:t>
            </a:r>
            <a:r>
              <a:rPr lang="en-US" altLang="zh-CN" sz="1800" b="1" dirty="0">
                <a:solidFill>
                  <a:srgbClr val="1369B2"/>
                </a:solidFill>
                <a:latin typeface="Courier New" panose="02070309020205020404" pitchFamily="49" charset="0"/>
                <a:ea typeface="宋体" panose="02010600030101010101" pitchFamily="2" charset="-122"/>
              </a:rPr>
              <a:t>=10)</a:t>
            </a:r>
            <a:r>
              <a:rPr lang="en-US" altLang="zh-CN" sz="1800" dirty="0">
                <a:solidFill>
                  <a:srgbClr val="000000"/>
                </a:solidFill>
                <a:latin typeface="Courier New" panose="02070309020205020404" pitchFamily="49" charset="0"/>
                <a:ea typeface="宋体" panose="02010600030101010101" pitchFamily="2" charset="-122"/>
              </a:rPr>
              <a:t>)</a:t>
            </a:r>
            <a:endParaRPr lang="zh-CN" altLang="zh-CN" sz="1800" dirty="0">
              <a:solidFill>
                <a:srgbClr val="000000"/>
              </a:solidFill>
              <a:latin typeface="Courier New" panose="02070309020205020404" pitchFamily="49" charset="0"/>
              <a:ea typeface="宋体" panose="02010600030101010101" pitchFamily="2" charset="-122"/>
            </a:endParaRPr>
          </a:p>
        </p:txBody>
      </p:sp>
    </p:spTree>
    <p:extLst>
      <p:ext uri="{BB962C8B-B14F-4D97-AF65-F5344CB8AC3E}">
        <p14:creationId xmlns:p14="http://schemas.microsoft.com/office/powerpoint/2010/main" val="3461623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err="1">
                <a:solidFill>
                  <a:srgbClr val="595959"/>
                </a:solidFill>
                <a:latin typeface="微软雅黑" panose="020B0503020204020204" pitchFamily="34" charset="-122"/>
                <a:ea typeface="微软雅黑" panose="020B0503020204020204" pitchFamily="34" charset="-122"/>
                <a:cs typeface="+mn-ea"/>
              </a:rPr>
              <a:t>Pyecharts</a:t>
            </a:r>
            <a:r>
              <a:rPr lang="zh-CN" altLang="zh-CN" sz="2400" b="1" dirty="0">
                <a:solidFill>
                  <a:srgbClr val="595959"/>
                </a:solidFill>
                <a:latin typeface="微软雅黑" panose="020B0503020204020204" pitchFamily="34" charset="-122"/>
                <a:ea typeface="微软雅黑" panose="020B0503020204020204" pitchFamily="34" charset="-122"/>
                <a:cs typeface="+mn-ea"/>
              </a:rPr>
              <a:t>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406568"/>
            <a:ext cx="280266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渲染图表</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7" name="文本框 16">
            <a:extLst>
              <a:ext uri="{FF2B5EF4-FFF2-40B4-BE49-F238E27FC236}">
                <a16:creationId xmlns:a16="http://schemas.microsoft.com/office/drawing/2014/main" id="{1E1BFBFC-8168-1953-8181-1D9657228AA6}"/>
              </a:ext>
            </a:extLst>
          </p:cNvPr>
          <p:cNvSpPr txBox="1"/>
          <p:nvPr/>
        </p:nvSpPr>
        <p:spPr>
          <a:xfrm>
            <a:off x="1414686" y="2422418"/>
            <a:ext cx="9361040" cy="1408078"/>
          </a:xfrm>
          <a:prstGeom prst="rect">
            <a:avLst/>
          </a:prstGeom>
          <a:noFill/>
        </p:spPr>
        <p:txBody>
          <a:bodyPr wrap="square">
            <a:spAutoFit/>
          </a:bodyPr>
          <a:lstStyle/>
          <a:p>
            <a:pPr>
              <a:lnSpc>
                <a:spcPct val="150000"/>
              </a:lnSpc>
            </a:pPr>
            <a:r>
              <a:rPr lang="zh-CN" altLang="zh-CN" sz="1900" kern="0" dirty="0">
                <a:solidFill>
                  <a:srgbClr val="595959"/>
                </a:solidFill>
                <a:latin typeface="Microsoft YaHei" panose="020B0503020204020204" pitchFamily="34" charset="-122"/>
                <a:ea typeface="Microsoft YaHei" panose="020B0503020204020204" pitchFamily="34" charset="-122"/>
              </a:rPr>
              <a:t>图表基类</a:t>
            </a:r>
            <a:r>
              <a:rPr lang="en-US" altLang="zh-CN" sz="1900" kern="0" dirty="0">
                <a:solidFill>
                  <a:srgbClr val="595959"/>
                </a:solidFill>
                <a:latin typeface="Microsoft YaHei" panose="020B0503020204020204" pitchFamily="34" charset="-122"/>
                <a:ea typeface="Microsoft YaHei" panose="020B0503020204020204" pitchFamily="34" charset="-122"/>
              </a:rPr>
              <a:t>Base</a:t>
            </a:r>
            <a:r>
              <a:rPr lang="zh-CN" altLang="zh-CN" sz="1900" kern="0" dirty="0">
                <a:solidFill>
                  <a:srgbClr val="595959"/>
                </a:solidFill>
                <a:latin typeface="Microsoft YaHei" panose="020B0503020204020204" pitchFamily="34" charset="-122"/>
                <a:ea typeface="Microsoft YaHei" panose="020B0503020204020204" pitchFamily="34" charset="-122"/>
              </a:rPr>
              <a:t>提供了渲染图表的方法，分别是</a:t>
            </a:r>
            <a:r>
              <a:rPr lang="en-US" altLang="zh-CN" sz="1900" kern="0" dirty="0">
                <a:solidFill>
                  <a:srgbClr val="595959"/>
                </a:solidFill>
                <a:latin typeface="Microsoft YaHei" panose="020B0503020204020204" pitchFamily="34" charset="-122"/>
                <a:ea typeface="Microsoft YaHei" panose="020B0503020204020204" pitchFamily="34" charset="-122"/>
              </a:rPr>
              <a:t>render()</a:t>
            </a:r>
            <a:r>
              <a:rPr lang="zh-CN" altLang="zh-CN" sz="1900" kern="0" dirty="0">
                <a:solidFill>
                  <a:srgbClr val="595959"/>
                </a:solidFill>
                <a:latin typeface="Microsoft YaHei" panose="020B0503020204020204" pitchFamily="34" charset="-122"/>
                <a:ea typeface="Microsoft YaHei" panose="020B0503020204020204" pitchFamily="34" charset="-122"/>
              </a:rPr>
              <a:t>和</a:t>
            </a:r>
            <a:r>
              <a:rPr lang="en-US" altLang="zh-CN" sz="1900" kern="0" dirty="0" err="1">
                <a:solidFill>
                  <a:srgbClr val="595959"/>
                </a:solidFill>
                <a:latin typeface="Microsoft YaHei" panose="020B0503020204020204" pitchFamily="34" charset="-122"/>
                <a:ea typeface="Microsoft YaHei" panose="020B0503020204020204" pitchFamily="34" charset="-122"/>
              </a:rPr>
              <a:t>render_notebook</a:t>
            </a:r>
            <a:r>
              <a:rPr lang="en-US" altLang="zh-CN" sz="1900" kern="0" dirty="0">
                <a:solidFill>
                  <a:srgbClr val="595959"/>
                </a:solidFill>
                <a:latin typeface="Microsoft YaHei" panose="020B0503020204020204" pitchFamily="34" charset="-122"/>
                <a:ea typeface="Microsoft YaHei" panose="020B0503020204020204" pitchFamily="34" charset="-122"/>
              </a:rPr>
              <a:t>()</a:t>
            </a:r>
            <a:r>
              <a:rPr lang="zh-CN" altLang="zh-CN" sz="1900" kern="0" dirty="0">
                <a:solidFill>
                  <a:srgbClr val="595959"/>
                </a:solidFill>
                <a:latin typeface="Microsoft YaHei" panose="020B0503020204020204" pitchFamily="34" charset="-122"/>
                <a:ea typeface="Microsoft YaHei" panose="020B0503020204020204" pitchFamily="34" charset="-122"/>
              </a:rPr>
              <a:t>，其中</a:t>
            </a:r>
            <a:r>
              <a:rPr lang="en-US" altLang="zh-CN" sz="1900" kern="0" dirty="0">
                <a:solidFill>
                  <a:srgbClr val="595959"/>
                </a:solidFill>
                <a:latin typeface="Microsoft YaHei" panose="020B0503020204020204" pitchFamily="34" charset="-122"/>
                <a:ea typeface="Microsoft YaHei" panose="020B0503020204020204" pitchFamily="34" charset="-122"/>
              </a:rPr>
              <a:t>render()</a:t>
            </a:r>
            <a:r>
              <a:rPr lang="zh-CN" altLang="zh-CN" sz="1900" kern="0" dirty="0">
                <a:solidFill>
                  <a:srgbClr val="595959"/>
                </a:solidFill>
                <a:latin typeface="Microsoft YaHei" panose="020B0503020204020204" pitchFamily="34" charset="-122"/>
                <a:ea typeface="Microsoft YaHei" panose="020B0503020204020204" pitchFamily="34" charset="-122"/>
              </a:rPr>
              <a:t>方法用于将图表渲染到</a:t>
            </a:r>
            <a:r>
              <a:rPr lang="en-US" altLang="zh-CN" sz="1900" kern="0" dirty="0">
                <a:solidFill>
                  <a:srgbClr val="595959"/>
                </a:solidFill>
                <a:latin typeface="Microsoft YaHei" panose="020B0503020204020204" pitchFamily="34" charset="-122"/>
                <a:ea typeface="Microsoft YaHei" panose="020B0503020204020204" pitchFamily="34" charset="-122"/>
              </a:rPr>
              <a:t>HTML</a:t>
            </a:r>
            <a:r>
              <a:rPr lang="zh-CN" altLang="zh-CN" sz="1900" kern="0" dirty="0">
                <a:solidFill>
                  <a:srgbClr val="595959"/>
                </a:solidFill>
                <a:latin typeface="Microsoft YaHei" panose="020B0503020204020204" pitchFamily="34" charset="-122"/>
                <a:ea typeface="Microsoft YaHei" panose="020B0503020204020204" pitchFamily="34" charset="-122"/>
              </a:rPr>
              <a:t>文件，默认为位于程序根目录的</a:t>
            </a:r>
            <a:r>
              <a:rPr lang="en-US" altLang="zh-CN" sz="1900" kern="0" dirty="0">
                <a:solidFill>
                  <a:srgbClr val="595959"/>
                </a:solidFill>
                <a:latin typeface="Microsoft YaHei" panose="020B0503020204020204" pitchFamily="34" charset="-122"/>
                <a:ea typeface="Microsoft YaHei" panose="020B0503020204020204" pitchFamily="34" charset="-122"/>
              </a:rPr>
              <a:t>render.html</a:t>
            </a:r>
            <a:r>
              <a:rPr lang="zh-CN" altLang="zh-CN" sz="1900" kern="0" dirty="0">
                <a:solidFill>
                  <a:srgbClr val="595959"/>
                </a:solidFill>
                <a:latin typeface="Microsoft YaHei" panose="020B0503020204020204" pitchFamily="34" charset="-122"/>
                <a:ea typeface="Microsoft YaHei" panose="020B0503020204020204" pitchFamily="34" charset="-122"/>
              </a:rPr>
              <a:t>文件；</a:t>
            </a:r>
            <a:r>
              <a:rPr lang="en-US" altLang="zh-CN" sz="1900" kern="0" dirty="0" err="1">
                <a:solidFill>
                  <a:srgbClr val="1369B2"/>
                </a:solidFill>
                <a:latin typeface="Microsoft YaHei" panose="020B0503020204020204" pitchFamily="34" charset="-122"/>
                <a:ea typeface="Microsoft YaHei" panose="020B0503020204020204" pitchFamily="34" charset="-122"/>
              </a:rPr>
              <a:t>render_notebook</a:t>
            </a:r>
            <a:r>
              <a:rPr lang="en-US" altLang="zh-CN" sz="1900" kern="0" dirty="0">
                <a:solidFill>
                  <a:srgbClr val="1369B2"/>
                </a:solidFill>
                <a:latin typeface="Microsoft YaHei" panose="020B0503020204020204" pitchFamily="34" charset="-122"/>
                <a:ea typeface="Microsoft YaHei" panose="020B0503020204020204" pitchFamily="34" charset="-122"/>
              </a:rPr>
              <a:t>()</a:t>
            </a:r>
            <a:r>
              <a:rPr lang="zh-CN" altLang="zh-CN" sz="1900" kern="0" dirty="0">
                <a:solidFill>
                  <a:srgbClr val="1369B2"/>
                </a:solidFill>
                <a:latin typeface="Microsoft YaHei" panose="020B0503020204020204" pitchFamily="34" charset="-122"/>
                <a:ea typeface="Microsoft YaHei" panose="020B0503020204020204" pitchFamily="34" charset="-122"/>
              </a:rPr>
              <a:t>方法用于将图表渲染到</a:t>
            </a:r>
            <a:r>
              <a:rPr lang="en-US" altLang="zh-CN" sz="1900" kern="0" dirty="0" err="1">
                <a:solidFill>
                  <a:srgbClr val="1369B2"/>
                </a:solidFill>
                <a:latin typeface="Microsoft YaHei" panose="020B0503020204020204" pitchFamily="34" charset="-122"/>
                <a:ea typeface="Microsoft YaHei" panose="020B0503020204020204" pitchFamily="34" charset="-122"/>
              </a:rPr>
              <a:t>Jupyter</a:t>
            </a:r>
            <a:r>
              <a:rPr lang="en-US" altLang="zh-CN" sz="1900" kern="0" dirty="0">
                <a:solidFill>
                  <a:srgbClr val="1369B2"/>
                </a:solidFill>
                <a:latin typeface="Microsoft YaHei" panose="020B0503020204020204" pitchFamily="34" charset="-122"/>
                <a:ea typeface="Microsoft YaHei" panose="020B0503020204020204" pitchFamily="34" charset="-122"/>
              </a:rPr>
              <a:t> Notebook</a:t>
            </a:r>
            <a:r>
              <a:rPr lang="zh-CN" altLang="zh-CN" sz="1900" kern="0" dirty="0">
                <a:solidFill>
                  <a:srgbClr val="1369B2"/>
                </a:solidFill>
                <a:latin typeface="Microsoft YaHei" panose="020B0503020204020204" pitchFamily="34" charset="-122"/>
                <a:ea typeface="Microsoft YaHei" panose="020B0503020204020204" pitchFamily="34" charset="-122"/>
              </a:rPr>
              <a:t>工具中</a:t>
            </a:r>
            <a:r>
              <a:rPr lang="zh-CN" altLang="zh-CN" sz="1900" kern="0" dirty="0">
                <a:solidFill>
                  <a:srgbClr val="595959"/>
                </a:solidFill>
                <a:latin typeface="Microsoft YaHei" panose="020B0503020204020204" pitchFamily="34" charset="-122"/>
                <a:ea typeface="Microsoft YaHei" panose="020B0503020204020204" pitchFamily="34" charset="-122"/>
              </a:rPr>
              <a:t>。</a:t>
            </a:r>
          </a:p>
        </p:txBody>
      </p:sp>
      <p:sp>
        <p:nvSpPr>
          <p:cNvPr id="21" name="矩形 20">
            <a:extLst>
              <a:ext uri="{FF2B5EF4-FFF2-40B4-BE49-F238E27FC236}">
                <a16:creationId xmlns:a16="http://schemas.microsoft.com/office/drawing/2014/main" id="{361CAA81-0507-65DC-AD31-AFCAEBF8588E}"/>
              </a:ext>
            </a:extLst>
          </p:cNvPr>
          <p:cNvSpPr/>
          <p:nvPr/>
        </p:nvSpPr>
        <p:spPr>
          <a:xfrm>
            <a:off x="1414686" y="3861842"/>
            <a:ext cx="9361040" cy="1090145"/>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B9F3DCC8-58F8-42D9-C2A9-18C2C694DAF0}"/>
              </a:ext>
            </a:extLst>
          </p:cNvPr>
          <p:cNvSpPr txBox="1"/>
          <p:nvPr/>
        </p:nvSpPr>
        <p:spPr>
          <a:xfrm>
            <a:off x="1594706" y="4201123"/>
            <a:ext cx="9001000" cy="410882"/>
          </a:xfrm>
          <a:prstGeom prst="rect">
            <a:avLst/>
          </a:prstGeom>
          <a:noFill/>
        </p:spPr>
        <p:txBody>
          <a:bodyPr wrap="square">
            <a:spAutoFit/>
          </a:bodyPr>
          <a:lstStyle/>
          <a:p>
            <a:pPr indent="266700">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bar.</a:t>
            </a:r>
            <a:r>
              <a:rPr lang="en-US" altLang="zh-CN" sz="1800" b="1" dirty="0" err="1">
                <a:solidFill>
                  <a:srgbClr val="1369B2"/>
                </a:solidFill>
                <a:latin typeface="Courier New" panose="02070309020205020404" pitchFamily="49" charset="0"/>
                <a:ea typeface="宋体" panose="02010600030101010101" pitchFamily="2" charset="-122"/>
              </a:rPr>
              <a:t>render_notebook</a:t>
            </a:r>
            <a:r>
              <a:rPr lang="en-US" altLang="zh-CN" sz="1800" b="1" dirty="0">
                <a:solidFill>
                  <a:srgbClr val="1369B2"/>
                </a:solidFill>
                <a:latin typeface="Courier New" panose="02070309020205020404" pitchFamily="49" charset="0"/>
                <a:ea typeface="宋体" panose="02010600030101010101" pitchFamily="2" charset="-122"/>
              </a:rPr>
              <a:t>()</a:t>
            </a:r>
            <a:endParaRPr lang="zh-CN" altLang="zh-CN" sz="1800" b="1" dirty="0">
              <a:solidFill>
                <a:srgbClr val="1369B2"/>
              </a:solidFill>
              <a:latin typeface="Courier New" panose="02070309020205020404" pitchFamily="49" charset="0"/>
              <a:ea typeface="宋体" panose="02010600030101010101" pitchFamily="2" charset="-122"/>
            </a:endParaRPr>
          </a:p>
        </p:txBody>
      </p:sp>
    </p:spTree>
    <p:extLst>
      <p:ext uri="{BB962C8B-B14F-4D97-AF65-F5344CB8AC3E}">
        <p14:creationId xmlns:p14="http://schemas.microsoft.com/office/powerpoint/2010/main" val="1281206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err="1">
                <a:solidFill>
                  <a:srgbClr val="595959"/>
                </a:solidFill>
                <a:latin typeface="微软雅黑" panose="020B0503020204020204" pitchFamily="34" charset="-122"/>
                <a:ea typeface="微软雅黑" panose="020B0503020204020204" pitchFamily="34" charset="-122"/>
                <a:cs typeface="+mn-ea"/>
              </a:rPr>
              <a:t>Pyecharts</a:t>
            </a:r>
            <a:r>
              <a:rPr lang="zh-CN" altLang="zh-CN" sz="2400" b="1" dirty="0">
                <a:solidFill>
                  <a:srgbClr val="595959"/>
                </a:solidFill>
                <a:latin typeface="微软雅黑" panose="020B0503020204020204" pitchFamily="34" charset="-122"/>
                <a:ea typeface="微软雅黑" panose="020B0503020204020204" pitchFamily="34" charset="-122"/>
                <a:cs typeface="+mn-ea"/>
              </a:rPr>
              <a:t>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7" name="图片 6" descr="徽标&#10;&#10;低可信度描述已自动生成">
            <a:extLst>
              <a:ext uri="{FF2B5EF4-FFF2-40B4-BE49-F238E27FC236}">
                <a16:creationId xmlns:a16="http://schemas.microsoft.com/office/drawing/2014/main" id="{F272D504-045F-EC7B-EE65-8BB658058A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638" y="1053529"/>
            <a:ext cx="1152128" cy="1152128"/>
          </a:xfrm>
          <a:prstGeom prst="rect">
            <a:avLst/>
          </a:prstGeom>
        </p:spPr>
      </p:pic>
      <p:sp>
        <p:nvSpPr>
          <p:cNvPr id="8" name="文本框 7">
            <a:extLst>
              <a:ext uri="{FF2B5EF4-FFF2-40B4-BE49-F238E27FC236}">
                <a16:creationId xmlns:a16="http://schemas.microsoft.com/office/drawing/2014/main" id="{64FAEF91-F628-5825-D261-E7663288CEC3}"/>
              </a:ext>
            </a:extLst>
          </p:cNvPr>
          <p:cNvSpPr txBox="1"/>
          <p:nvPr/>
        </p:nvSpPr>
        <p:spPr>
          <a:xfrm>
            <a:off x="2422798" y="1367983"/>
            <a:ext cx="5671594" cy="523220"/>
          </a:xfrm>
          <a:prstGeom prst="rect">
            <a:avLst/>
          </a:prstGeom>
          <a:noFill/>
        </p:spPr>
        <p:txBody>
          <a:bodyPr wrap="square">
            <a:spAutoFit/>
          </a:bodyPr>
          <a:lstStyle/>
          <a:p>
            <a:r>
              <a:rPr lang="zh-CN" altLang="en-US" sz="2800" b="1"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rPr>
              <a:t>多学一招：</a:t>
            </a:r>
            <a:r>
              <a:rPr lang="zh-CN" altLang="zh-CN" sz="2800" b="1"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链式调用</a:t>
            </a:r>
            <a:endParaRPr lang="zh-CN" altLang="en-US" sz="2800" b="1"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
        <p:nvSpPr>
          <p:cNvPr id="9" name="文本框 8">
            <a:extLst>
              <a:ext uri="{FF2B5EF4-FFF2-40B4-BE49-F238E27FC236}">
                <a16:creationId xmlns:a16="http://schemas.microsoft.com/office/drawing/2014/main" id="{5F7E5008-855E-2C15-21FF-850F112EF03A}"/>
              </a:ext>
            </a:extLst>
          </p:cNvPr>
          <p:cNvSpPr txBox="1"/>
          <p:nvPr/>
        </p:nvSpPr>
        <p:spPr>
          <a:xfrm>
            <a:off x="4799062" y="3350954"/>
            <a:ext cx="6048672" cy="1754326"/>
          </a:xfrm>
          <a:prstGeom prst="rect">
            <a:avLst/>
          </a:prstGeom>
          <a:noFill/>
        </p:spPr>
        <p:txBody>
          <a:bodyPr wrap="square">
            <a:spAutoFit/>
          </a:bodyPr>
          <a:lstStyle>
            <a:defPPr>
              <a:defRPr lang="zh-CN"/>
            </a:defPPr>
            <a:lvl1pPr indent="0">
              <a:lnSpc>
                <a:spcPct val="150000"/>
              </a:lnSpc>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r>
              <a:rPr lang="en-US" altLang="zh-CN" sz="1800" dirty="0" err="1"/>
              <a:t>pyecharts</a:t>
            </a:r>
            <a:r>
              <a:rPr lang="zh-CN" altLang="zh-CN" sz="1800" dirty="0"/>
              <a:t>在</a:t>
            </a:r>
            <a:r>
              <a:rPr lang="en-US" altLang="zh-CN" sz="1800" dirty="0"/>
              <a:t>1.0</a:t>
            </a:r>
            <a:r>
              <a:rPr lang="zh-CN" altLang="zh-CN" sz="1800" dirty="0"/>
              <a:t>版本中增加了链式调用的功能。链式调用是指</a:t>
            </a:r>
            <a:r>
              <a:rPr lang="zh-CN" altLang="zh-CN" sz="1800" dirty="0">
                <a:solidFill>
                  <a:srgbClr val="1369B2"/>
                </a:solidFill>
              </a:rPr>
              <a:t>简化同一对象多次访问属性或调用方法的编码方式</a:t>
            </a:r>
            <a:r>
              <a:rPr lang="zh-CN" altLang="zh-CN" sz="1800" dirty="0"/>
              <a:t>，</a:t>
            </a:r>
            <a:r>
              <a:rPr lang="zh-CN" altLang="zh-CN" sz="1800" dirty="0">
                <a:solidFill>
                  <a:srgbClr val="1369B2"/>
                </a:solidFill>
              </a:rPr>
              <a:t>避免多次重复使用同一个对象变量</a:t>
            </a:r>
            <a:r>
              <a:rPr lang="zh-CN" altLang="zh-CN" sz="1800" dirty="0"/>
              <a:t>，使代码变得简洁、易懂。</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638" y="2604105"/>
            <a:ext cx="3248025" cy="3248025"/>
          </a:xfrm>
          <a:prstGeom prst="rect">
            <a:avLst/>
          </a:prstGeom>
        </p:spPr>
      </p:pic>
    </p:spTree>
    <p:extLst>
      <p:ext uri="{BB962C8B-B14F-4D97-AF65-F5344CB8AC3E}">
        <p14:creationId xmlns:p14="http://schemas.microsoft.com/office/powerpoint/2010/main" val="1207567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err="1">
                <a:solidFill>
                  <a:srgbClr val="595959"/>
                </a:solidFill>
                <a:latin typeface="微软雅黑" panose="020B0503020204020204" pitchFamily="34" charset="-122"/>
                <a:ea typeface="微软雅黑" panose="020B0503020204020204" pitchFamily="34" charset="-122"/>
                <a:cs typeface="+mn-ea"/>
              </a:rPr>
              <a:t>Pyecharts</a:t>
            </a:r>
            <a:r>
              <a:rPr lang="zh-CN" altLang="zh-CN" sz="2400" b="1" dirty="0">
                <a:solidFill>
                  <a:srgbClr val="595959"/>
                </a:solidFill>
                <a:latin typeface="微软雅黑" panose="020B0503020204020204" pitchFamily="34" charset="-122"/>
                <a:ea typeface="微软雅黑" panose="020B0503020204020204" pitchFamily="34" charset="-122"/>
                <a:cs typeface="+mn-ea"/>
              </a:rPr>
              <a:t>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7" name="图片 6" descr="徽标&#10;&#10;低可信度描述已自动生成">
            <a:extLst>
              <a:ext uri="{FF2B5EF4-FFF2-40B4-BE49-F238E27FC236}">
                <a16:creationId xmlns:a16="http://schemas.microsoft.com/office/drawing/2014/main" id="{F272D504-045F-EC7B-EE65-8BB658058A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638" y="1053529"/>
            <a:ext cx="1152128" cy="1152128"/>
          </a:xfrm>
          <a:prstGeom prst="rect">
            <a:avLst/>
          </a:prstGeom>
        </p:spPr>
      </p:pic>
      <p:sp>
        <p:nvSpPr>
          <p:cNvPr id="8" name="文本框 7">
            <a:extLst>
              <a:ext uri="{FF2B5EF4-FFF2-40B4-BE49-F238E27FC236}">
                <a16:creationId xmlns:a16="http://schemas.microsoft.com/office/drawing/2014/main" id="{64FAEF91-F628-5825-D261-E7663288CEC3}"/>
              </a:ext>
            </a:extLst>
          </p:cNvPr>
          <p:cNvSpPr txBox="1"/>
          <p:nvPr/>
        </p:nvSpPr>
        <p:spPr>
          <a:xfrm>
            <a:off x="2422798" y="1367983"/>
            <a:ext cx="5671594" cy="523220"/>
          </a:xfrm>
          <a:prstGeom prst="rect">
            <a:avLst/>
          </a:prstGeom>
          <a:noFill/>
        </p:spPr>
        <p:txBody>
          <a:bodyPr wrap="square">
            <a:spAutoFit/>
          </a:bodyPr>
          <a:lstStyle/>
          <a:p>
            <a:r>
              <a:rPr lang="zh-CN" altLang="en-US" sz="2800" b="1"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rPr>
              <a:t>多学一招：</a:t>
            </a:r>
            <a:r>
              <a:rPr lang="zh-CN" altLang="zh-CN" sz="2800" b="1"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链式调用</a:t>
            </a:r>
            <a:endParaRPr lang="zh-CN" altLang="en-US" sz="2800" b="1"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638" y="2604105"/>
            <a:ext cx="3248025" cy="3248025"/>
          </a:xfrm>
          <a:prstGeom prst="rect">
            <a:avLst/>
          </a:prstGeom>
        </p:spPr>
      </p:pic>
      <p:sp>
        <p:nvSpPr>
          <p:cNvPr id="12" name="矩形 11">
            <a:extLst>
              <a:ext uri="{FF2B5EF4-FFF2-40B4-BE49-F238E27FC236}">
                <a16:creationId xmlns:a16="http://schemas.microsoft.com/office/drawing/2014/main" id="{361CAA81-0507-65DC-AD31-AFCAEBF8588E}"/>
              </a:ext>
            </a:extLst>
          </p:cNvPr>
          <p:cNvSpPr/>
          <p:nvPr/>
        </p:nvSpPr>
        <p:spPr>
          <a:xfrm>
            <a:off x="4078982" y="2211039"/>
            <a:ext cx="7272808" cy="4032449"/>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B9F3DCC8-58F8-42D9-C2A9-18C2C694DAF0}"/>
              </a:ext>
            </a:extLst>
          </p:cNvPr>
          <p:cNvSpPr txBox="1"/>
          <p:nvPr/>
        </p:nvSpPr>
        <p:spPr>
          <a:xfrm>
            <a:off x="4078982" y="2455624"/>
            <a:ext cx="7272808" cy="3543278"/>
          </a:xfrm>
          <a:prstGeom prst="rect">
            <a:avLst/>
          </a:prstGeom>
          <a:noFill/>
        </p:spPr>
        <p:txBody>
          <a:bodyPr wrap="square">
            <a:spAutoFit/>
          </a:bodyPr>
          <a:lstStyle/>
          <a:p>
            <a:pPr indent="266700">
              <a:lnSpc>
                <a:spcPct val="115000"/>
              </a:lnSpc>
            </a:pPr>
            <a:r>
              <a:rPr lang="en-US" altLang="zh-CN" sz="1500" dirty="0">
                <a:solidFill>
                  <a:srgbClr val="000000"/>
                </a:solidFill>
                <a:latin typeface="Courier New" panose="02070309020205020404" pitchFamily="49" charset="0"/>
                <a:ea typeface="宋体" panose="02010600030101010101" pitchFamily="2" charset="-122"/>
              </a:rPr>
              <a:t>from </a:t>
            </a:r>
            <a:r>
              <a:rPr lang="en-US" altLang="zh-CN" sz="1500" dirty="0" err="1">
                <a:solidFill>
                  <a:srgbClr val="000000"/>
                </a:solidFill>
                <a:latin typeface="Courier New" panose="02070309020205020404" pitchFamily="49" charset="0"/>
                <a:ea typeface="宋体" panose="02010600030101010101" pitchFamily="2" charset="-122"/>
              </a:rPr>
              <a:t>pyecharts.charts</a:t>
            </a:r>
            <a:r>
              <a:rPr lang="en-US" altLang="zh-CN" sz="1500" dirty="0">
                <a:solidFill>
                  <a:srgbClr val="000000"/>
                </a:solidFill>
                <a:latin typeface="Courier New" panose="02070309020205020404" pitchFamily="49" charset="0"/>
                <a:ea typeface="宋体" panose="02010600030101010101" pitchFamily="2" charset="-122"/>
              </a:rPr>
              <a:t> import Bar</a:t>
            </a:r>
            <a:endParaRPr lang="zh-CN" altLang="zh-CN" sz="15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500" dirty="0">
                <a:solidFill>
                  <a:srgbClr val="000000"/>
                </a:solidFill>
                <a:latin typeface="Courier New" panose="02070309020205020404" pitchFamily="49" charset="0"/>
                <a:ea typeface="宋体" panose="02010600030101010101" pitchFamily="2" charset="-122"/>
              </a:rPr>
              <a:t>from </a:t>
            </a:r>
            <a:r>
              <a:rPr lang="en-US" altLang="zh-CN" sz="1500" dirty="0" err="1">
                <a:solidFill>
                  <a:srgbClr val="000000"/>
                </a:solidFill>
                <a:latin typeface="Courier New" panose="02070309020205020404" pitchFamily="49" charset="0"/>
                <a:ea typeface="宋体" panose="02010600030101010101" pitchFamily="2" charset="-122"/>
              </a:rPr>
              <a:t>pyecharts</a:t>
            </a:r>
            <a:r>
              <a:rPr lang="en-US" altLang="zh-CN" sz="1500" dirty="0">
                <a:solidFill>
                  <a:srgbClr val="000000"/>
                </a:solidFill>
                <a:latin typeface="Courier New" panose="02070309020205020404" pitchFamily="49" charset="0"/>
                <a:ea typeface="宋体" panose="02010600030101010101" pitchFamily="2" charset="-122"/>
              </a:rPr>
              <a:t> import options as opts</a:t>
            </a:r>
            <a:endParaRPr lang="zh-CN" altLang="zh-CN" sz="15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1500" b="1" dirty="0">
                <a:solidFill>
                  <a:srgbClr val="1369B2"/>
                </a:solidFill>
                <a:latin typeface="Courier New" panose="02070309020205020404" pitchFamily="49" charset="0"/>
                <a:ea typeface="宋体" panose="02010600030101010101" pitchFamily="2" charset="-122"/>
              </a:rPr>
              <a:t>bar = (</a:t>
            </a:r>
            <a:endParaRPr lang="zh-CN" altLang="zh-CN" sz="15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US" altLang="zh-CN" sz="1500" b="1" dirty="0">
                <a:solidFill>
                  <a:srgbClr val="1369B2"/>
                </a:solidFill>
                <a:latin typeface="Courier New" panose="02070309020205020404" pitchFamily="49" charset="0"/>
                <a:ea typeface="宋体" panose="02010600030101010101" pitchFamily="2" charset="-122"/>
              </a:rPr>
              <a:t>    Bar()</a:t>
            </a:r>
            <a:endParaRPr lang="zh-CN" altLang="zh-CN" sz="15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US" altLang="zh-CN" sz="1500" b="1" dirty="0">
                <a:solidFill>
                  <a:srgbClr val="1369B2"/>
                </a:solidFill>
                <a:latin typeface="Courier New" panose="02070309020205020404" pitchFamily="49" charset="0"/>
                <a:ea typeface="宋体" panose="02010600030101010101" pitchFamily="2" charset="-122"/>
              </a:rPr>
              <a:t>    .</a:t>
            </a:r>
            <a:r>
              <a:rPr lang="en-US" altLang="zh-CN" sz="1500" b="1" dirty="0" err="1">
                <a:solidFill>
                  <a:srgbClr val="1369B2"/>
                </a:solidFill>
                <a:latin typeface="Courier New" panose="02070309020205020404" pitchFamily="49" charset="0"/>
                <a:ea typeface="宋体" panose="02010600030101010101" pitchFamily="2" charset="-122"/>
              </a:rPr>
              <a:t>add_xaxis</a:t>
            </a:r>
            <a:r>
              <a:rPr lang="en-US" altLang="zh-CN" sz="1500" b="1" dirty="0">
                <a:solidFill>
                  <a:srgbClr val="1369B2"/>
                </a:solidFill>
                <a:latin typeface="Courier New" panose="02070309020205020404" pitchFamily="49" charset="0"/>
                <a:ea typeface="宋体" panose="02010600030101010101" pitchFamily="2" charset="-122"/>
              </a:rPr>
              <a:t>(["</a:t>
            </a:r>
            <a:r>
              <a:rPr lang="zh-CN" altLang="zh-CN" sz="1500" b="1" dirty="0">
                <a:solidFill>
                  <a:srgbClr val="1369B2"/>
                </a:solidFill>
                <a:latin typeface="Courier New" panose="02070309020205020404" pitchFamily="49" charset="0"/>
                <a:ea typeface="宋体" panose="02010600030101010101" pitchFamily="2" charset="-122"/>
              </a:rPr>
              <a:t>衬衫</a:t>
            </a:r>
            <a:r>
              <a:rPr lang="en-US" altLang="zh-CN" sz="1500" b="1" dirty="0">
                <a:solidFill>
                  <a:srgbClr val="1369B2"/>
                </a:solidFill>
                <a:latin typeface="Courier New" panose="02070309020205020404" pitchFamily="49" charset="0"/>
                <a:ea typeface="宋体" panose="02010600030101010101" pitchFamily="2" charset="-122"/>
              </a:rPr>
              <a:t>", "</a:t>
            </a:r>
            <a:r>
              <a:rPr lang="zh-CN" altLang="zh-CN" sz="1500" b="1" dirty="0">
                <a:solidFill>
                  <a:srgbClr val="1369B2"/>
                </a:solidFill>
                <a:latin typeface="Courier New" panose="02070309020205020404" pitchFamily="49" charset="0"/>
                <a:ea typeface="宋体" panose="02010600030101010101" pitchFamily="2" charset="-122"/>
              </a:rPr>
              <a:t>羊毛衫</a:t>
            </a:r>
            <a:r>
              <a:rPr lang="en-US" altLang="zh-CN" sz="1500" b="1" dirty="0">
                <a:solidFill>
                  <a:srgbClr val="1369B2"/>
                </a:solidFill>
                <a:latin typeface="Courier New" panose="02070309020205020404" pitchFamily="49" charset="0"/>
                <a:ea typeface="宋体" panose="02010600030101010101" pitchFamily="2" charset="-122"/>
              </a:rPr>
              <a:t>", "</a:t>
            </a:r>
            <a:r>
              <a:rPr lang="zh-CN" altLang="zh-CN" sz="1500" b="1" dirty="0">
                <a:solidFill>
                  <a:srgbClr val="1369B2"/>
                </a:solidFill>
                <a:latin typeface="Courier New" panose="02070309020205020404" pitchFamily="49" charset="0"/>
                <a:ea typeface="宋体" panose="02010600030101010101" pitchFamily="2" charset="-122"/>
              </a:rPr>
              <a:t>雪纺衫</a:t>
            </a:r>
            <a:r>
              <a:rPr lang="en-US" altLang="zh-CN" sz="1500" b="1" dirty="0">
                <a:solidFill>
                  <a:srgbClr val="1369B2"/>
                </a:solidFill>
                <a:latin typeface="Courier New" panose="02070309020205020404" pitchFamily="49" charset="0"/>
                <a:ea typeface="宋体" panose="02010600030101010101" pitchFamily="2" charset="-122"/>
              </a:rPr>
              <a:t>", "</a:t>
            </a:r>
            <a:r>
              <a:rPr lang="zh-CN" altLang="zh-CN" sz="1500" b="1" dirty="0">
                <a:solidFill>
                  <a:srgbClr val="1369B2"/>
                </a:solidFill>
                <a:latin typeface="Courier New" panose="02070309020205020404" pitchFamily="49" charset="0"/>
                <a:ea typeface="宋体" panose="02010600030101010101" pitchFamily="2" charset="-122"/>
              </a:rPr>
              <a:t>裤子</a:t>
            </a:r>
            <a:r>
              <a:rPr lang="en-US" altLang="zh-CN" sz="1500" b="1" dirty="0">
                <a:solidFill>
                  <a:srgbClr val="1369B2"/>
                </a:solidFill>
                <a:latin typeface="Courier New" panose="02070309020205020404" pitchFamily="49" charset="0"/>
                <a:ea typeface="宋体" panose="02010600030101010101" pitchFamily="2" charset="-122"/>
              </a:rPr>
              <a:t>", </a:t>
            </a:r>
          </a:p>
          <a:p>
            <a:pPr indent="266700">
              <a:lnSpc>
                <a:spcPct val="115000"/>
              </a:lnSpc>
            </a:pPr>
            <a:r>
              <a:rPr lang="en-US" altLang="zh-CN" sz="1500" b="1" dirty="0">
                <a:solidFill>
                  <a:srgbClr val="1369B2"/>
                </a:solidFill>
                <a:latin typeface="Courier New" panose="02070309020205020404" pitchFamily="49" charset="0"/>
                <a:ea typeface="宋体" panose="02010600030101010101" pitchFamily="2" charset="-122"/>
              </a:rPr>
              <a:t>         "</a:t>
            </a:r>
            <a:r>
              <a:rPr lang="zh-CN" altLang="zh-CN" sz="1500" b="1" dirty="0">
                <a:solidFill>
                  <a:srgbClr val="1369B2"/>
                </a:solidFill>
                <a:latin typeface="Courier New" panose="02070309020205020404" pitchFamily="49" charset="0"/>
                <a:ea typeface="宋体" panose="02010600030101010101" pitchFamily="2" charset="-122"/>
              </a:rPr>
              <a:t>高跟鞋</a:t>
            </a:r>
            <a:r>
              <a:rPr lang="en-US" altLang="zh-CN" sz="1500" b="1" dirty="0">
                <a:solidFill>
                  <a:srgbClr val="1369B2"/>
                </a:solidFill>
                <a:latin typeface="Courier New" panose="02070309020205020404" pitchFamily="49" charset="0"/>
                <a:ea typeface="宋体" panose="02010600030101010101" pitchFamily="2" charset="-122"/>
              </a:rPr>
              <a:t>", "</a:t>
            </a:r>
            <a:r>
              <a:rPr lang="zh-CN" altLang="zh-CN" sz="1500" b="1" dirty="0">
                <a:solidFill>
                  <a:srgbClr val="1369B2"/>
                </a:solidFill>
                <a:latin typeface="Courier New" panose="02070309020205020404" pitchFamily="49" charset="0"/>
                <a:ea typeface="宋体" panose="02010600030101010101" pitchFamily="2" charset="-122"/>
              </a:rPr>
              <a:t>袜子</a:t>
            </a:r>
            <a:r>
              <a:rPr lang="en-US" altLang="zh-CN" sz="1500" b="1" dirty="0">
                <a:solidFill>
                  <a:srgbClr val="1369B2"/>
                </a:solidFill>
                <a:latin typeface="Courier New" panose="02070309020205020404" pitchFamily="49" charset="0"/>
                <a:ea typeface="宋体" panose="02010600030101010101" pitchFamily="2" charset="-122"/>
              </a:rPr>
              <a:t>"])</a:t>
            </a:r>
            <a:endParaRPr lang="zh-CN" altLang="zh-CN" sz="15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US" altLang="zh-CN" sz="1500" b="1" dirty="0">
                <a:solidFill>
                  <a:srgbClr val="1369B2"/>
                </a:solidFill>
                <a:latin typeface="Courier New" panose="02070309020205020404" pitchFamily="49" charset="0"/>
                <a:ea typeface="宋体" panose="02010600030101010101" pitchFamily="2" charset="-122"/>
              </a:rPr>
              <a:t>    .</a:t>
            </a:r>
            <a:r>
              <a:rPr lang="en-US" altLang="zh-CN" sz="1500" b="1" dirty="0" err="1">
                <a:solidFill>
                  <a:srgbClr val="1369B2"/>
                </a:solidFill>
                <a:latin typeface="Courier New" panose="02070309020205020404" pitchFamily="49" charset="0"/>
                <a:ea typeface="宋体" panose="02010600030101010101" pitchFamily="2" charset="-122"/>
              </a:rPr>
              <a:t>add_yaxis</a:t>
            </a:r>
            <a:r>
              <a:rPr lang="en-US" altLang="zh-CN" sz="1500" b="1" dirty="0">
                <a:solidFill>
                  <a:srgbClr val="1369B2"/>
                </a:solidFill>
                <a:latin typeface="Courier New" panose="02070309020205020404" pitchFamily="49" charset="0"/>
                <a:ea typeface="宋体" panose="02010600030101010101" pitchFamily="2" charset="-122"/>
              </a:rPr>
              <a:t>("</a:t>
            </a:r>
            <a:r>
              <a:rPr lang="zh-CN" altLang="zh-CN" sz="1500" b="1" dirty="0">
                <a:solidFill>
                  <a:srgbClr val="1369B2"/>
                </a:solidFill>
                <a:latin typeface="Courier New" panose="02070309020205020404" pitchFamily="49" charset="0"/>
                <a:ea typeface="宋体" panose="02010600030101010101" pitchFamily="2" charset="-122"/>
              </a:rPr>
              <a:t>商家</a:t>
            </a:r>
            <a:r>
              <a:rPr lang="en-US" altLang="zh-CN" sz="1500" b="1" dirty="0">
                <a:solidFill>
                  <a:srgbClr val="1369B2"/>
                </a:solidFill>
                <a:latin typeface="Courier New" panose="02070309020205020404" pitchFamily="49" charset="0"/>
                <a:ea typeface="宋体" panose="02010600030101010101" pitchFamily="2" charset="-122"/>
              </a:rPr>
              <a:t>A", [5000, 2000, 3600, 1000, 7500, 900],  </a:t>
            </a:r>
          </a:p>
          <a:p>
            <a:pPr indent="266700">
              <a:lnSpc>
                <a:spcPct val="115000"/>
              </a:lnSpc>
            </a:pPr>
            <a:r>
              <a:rPr lang="en-US" altLang="zh-CN" sz="1500" b="1" dirty="0">
                <a:solidFill>
                  <a:srgbClr val="1369B2"/>
                </a:solidFill>
                <a:latin typeface="Courier New" panose="02070309020205020404" pitchFamily="49" charset="0"/>
                <a:ea typeface="宋体" panose="02010600030101010101" pitchFamily="2" charset="-122"/>
              </a:rPr>
              <a:t>         </a:t>
            </a:r>
            <a:r>
              <a:rPr lang="en-US" altLang="zh-CN" sz="1500" b="1" dirty="0" err="1">
                <a:solidFill>
                  <a:srgbClr val="1369B2"/>
                </a:solidFill>
                <a:latin typeface="Courier New" panose="02070309020205020404" pitchFamily="49" charset="0"/>
                <a:ea typeface="宋体" panose="02010600030101010101" pitchFamily="2" charset="-122"/>
              </a:rPr>
              <a:t>label_opts</a:t>
            </a:r>
            <a:r>
              <a:rPr lang="en-US" altLang="zh-CN" sz="1500" b="1" dirty="0">
                <a:solidFill>
                  <a:srgbClr val="1369B2"/>
                </a:solidFill>
                <a:latin typeface="Courier New" panose="02070309020205020404" pitchFamily="49" charset="0"/>
                <a:ea typeface="宋体" panose="02010600030101010101" pitchFamily="2" charset="-122"/>
              </a:rPr>
              <a:t>=</a:t>
            </a:r>
            <a:r>
              <a:rPr lang="en-US" altLang="zh-CN" sz="1500" b="1" dirty="0" err="1">
                <a:solidFill>
                  <a:srgbClr val="1369B2"/>
                </a:solidFill>
                <a:latin typeface="Courier New" panose="02070309020205020404" pitchFamily="49" charset="0"/>
                <a:ea typeface="宋体" panose="02010600030101010101" pitchFamily="2" charset="-122"/>
              </a:rPr>
              <a:t>opts.LabelOpts</a:t>
            </a:r>
            <a:r>
              <a:rPr lang="en-US" altLang="zh-CN" sz="1500" b="1" dirty="0">
                <a:solidFill>
                  <a:srgbClr val="1369B2"/>
                </a:solidFill>
                <a:latin typeface="Courier New" panose="02070309020205020404" pitchFamily="49" charset="0"/>
                <a:ea typeface="宋体" panose="02010600030101010101" pitchFamily="2" charset="-122"/>
              </a:rPr>
              <a:t>(</a:t>
            </a:r>
            <a:r>
              <a:rPr lang="en-US" altLang="zh-CN" sz="1500" b="1" dirty="0" err="1">
                <a:solidFill>
                  <a:srgbClr val="1369B2"/>
                </a:solidFill>
                <a:latin typeface="Courier New" panose="02070309020205020404" pitchFamily="49" charset="0"/>
                <a:ea typeface="宋体" panose="02010600030101010101" pitchFamily="2" charset="-122"/>
              </a:rPr>
              <a:t>is_show</a:t>
            </a:r>
            <a:r>
              <a:rPr lang="en-US" altLang="zh-CN" sz="1500" b="1" dirty="0">
                <a:solidFill>
                  <a:srgbClr val="1369B2"/>
                </a:solidFill>
                <a:latin typeface="Courier New" panose="02070309020205020404" pitchFamily="49" charset="0"/>
                <a:ea typeface="宋体" panose="02010600030101010101" pitchFamily="2" charset="-122"/>
              </a:rPr>
              <a:t>=True, </a:t>
            </a:r>
            <a:endParaRPr lang="zh-CN" altLang="zh-CN" sz="15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US" altLang="zh-CN" sz="1500" b="1" dirty="0">
                <a:solidFill>
                  <a:srgbClr val="1369B2"/>
                </a:solidFill>
                <a:latin typeface="Courier New" panose="02070309020205020404" pitchFamily="49" charset="0"/>
                <a:ea typeface="宋体" panose="02010600030101010101" pitchFamily="2" charset="-122"/>
              </a:rPr>
              <a:t>         position='inside', color='white', </a:t>
            </a:r>
            <a:r>
              <a:rPr lang="en-US" altLang="zh-CN" sz="1500" b="1" dirty="0" err="1">
                <a:solidFill>
                  <a:srgbClr val="1369B2"/>
                </a:solidFill>
                <a:latin typeface="Courier New" panose="02070309020205020404" pitchFamily="49" charset="0"/>
                <a:ea typeface="宋体" panose="02010600030101010101" pitchFamily="2" charset="-122"/>
              </a:rPr>
              <a:t>font_size</a:t>
            </a:r>
            <a:r>
              <a:rPr lang="en-US" altLang="zh-CN" sz="1500" b="1" dirty="0">
                <a:solidFill>
                  <a:srgbClr val="1369B2"/>
                </a:solidFill>
                <a:latin typeface="Courier New" panose="02070309020205020404" pitchFamily="49" charset="0"/>
                <a:ea typeface="宋体" panose="02010600030101010101" pitchFamily="2" charset="-122"/>
              </a:rPr>
              <a:t>=10))</a:t>
            </a:r>
            <a:endParaRPr lang="zh-CN" altLang="zh-CN" sz="15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US" altLang="zh-CN" sz="1500" b="1" dirty="0">
                <a:solidFill>
                  <a:srgbClr val="1369B2"/>
                </a:solidFill>
                <a:latin typeface="Courier New" panose="02070309020205020404" pitchFamily="49" charset="0"/>
                <a:ea typeface="宋体" panose="02010600030101010101" pitchFamily="2" charset="-122"/>
              </a:rPr>
              <a:t>    .</a:t>
            </a:r>
            <a:r>
              <a:rPr lang="en-US" altLang="zh-CN" sz="1500" b="1" dirty="0" err="1">
                <a:solidFill>
                  <a:srgbClr val="1369B2"/>
                </a:solidFill>
                <a:latin typeface="Courier New" panose="02070309020205020404" pitchFamily="49" charset="0"/>
                <a:ea typeface="宋体" panose="02010600030101010101" pitchFamily="2" charset="-122"/>
              </a:rPr>
              <a:t>set_global_opts</a:t>
            </a:r>
            <a:r>
              <a:rPr lang="en-US" altLang="zh-CN" sz="1500" b="1" dirty="0">
                <a:solidFill>
                  <a:srgbClr val="1369B2"/>
                </a:solidFill>
                <a:latin typeface="Courier New" panose="02070309020205020404" pitchFamily="49" charset="0"/>
                <a:ea typeface="宋体" panose="02010600030101010101" pitchFamily="2" charset="-122"/>
              </a:rPr>
              <a:t>(</a:t>
            </a:r>
            <a:r>
              <a:rPr lang="en-US" altLang="zh-CN" sz="1500" b="1" dirty="0" err="1">
                <a:solidFill>
                  <a:srgbClr val="1369B2"/>
                </a:solidFill>
                <a:latin typeface="Courier New" panose="02070309020205020404" pitchFamily="49" charset="0"/>
                <a:ea typeface="宋体" panose="02010600030101010101" pitchFamily="2" charset="-122"/>
              </a:rPr>
              <a:t>title_opts</a:t>
            </a:r>
            <a:r>
              <a:rPr lang="en-US" altLang="zh-CN" sz="1500" b="1" dirty="0">
                <a:solidFill>
                  <a:srgbClr val="1369B2"/>
                </a:solidFill>
                <a:latin typeface="Courier New" panose="02070309020205020404" pitchFamily="49" charset="0"/>
                <a:ea typeface="宋体" panose="02010600030101010101" pitchFamily="2" charset="-122"/>
              </a:rPr>
              <a:t>=</a:t>
            </a:r>
            <a:r>
              <a:rPr lang="en-US" altLang="zh-CN" sz="1500" b="1" dirty="0" err="1">
                <a:solidFill>
                  <a:srgbClr val="1369B2"/>
                </a:solidFill>
                <a:latin typeface="Courier New" panose="02070309020205020404" pitchFamily="49" charset="0"/>
                <a:ea typeface="宋体" panose="02010600030101010101" pitchFamily="2" charset="-122"/>
              </a:rPr>
              <a:t>opts.TitleOpts</a:t>
            </a:r>
            <a:r>
              <a:rPr lang="en-US" altLang="zh-CN" sz="1500" b="1" dirty="0">
                <a:solidFill>
                  <a:srgbClr val="1369B2"/>
                </a:solidFill>
                <a:latin typeface="Courier New" panose="02070309020205020404" pitchFamily="49" charset="0"/>
                <a:ea typeface="宋体" panose="02010600030101010101" pitchFamily="2" charset="-122"/>
              </a:rPr>
              <a:t>(</a:t>
            </a:r>
          </a:p>
          <a:p>
            <a:pPr indent="266700">
              <a:lnSpc>
                <a:spcPct val="115000"/>
              </a:lnSpc>
            </a:pPr>
            <a:r>
              <a:rPr lang="en-US" altLang="zh-CN" sz="1500" b="1" dirty="0">
                <a:solidFill>
                  <a:srgbClr val="1369B2"/>
                </a:solidFill>
                <a:latin typeface="Courier New" panose="02070309020205020404" pitchFamily="49" charset="0"/>
                <a:ea typeface="宋体" panose="02010600030101010101" pitchFamily="2" charset="-122"/>
              </a:rPr>
              <a:t>         title="</a:t>
            </a:r>
            <a:r>
              <a:rPr lang="zh-CN" altLang="zh-CN" sz="1500" b="1" dirty="0">
                <a:solidFill>
                  <a:srgbClr val="1369B2"/>
                </a:solidFill>
                <a:latin typeface="Courier New" panose="02070309020205020404" pitchFamily="49" charset="0"/>
                <a:ea typeface="宋体" panose="02010600030101010101" pitchFamily="2" charset="-122"/>
              </a:rPr>
              <a:t>我是柱形图</a:t>
            </a:r>
            <a:r>
              <a:rPr lang="en-US" altLang="zh-CN" sz="1500" b="1" dirty="0">
                <a:solidFill>
                  <a:srgbClr val="1369B2"/>
                </a:solidFill>
                <a:latin typeface="Courier New" panose="02070309020205020404" pitchFamily="49" charset="0"/>
                <a:ea typeface="宋体" panose="02010600030101010101" pitchFamily="2" charset="-122"/>
              </a:rPr>
              <a:t>", subtitle="</a:t>
            </a:r>
            <a:r>
              <a:rPr lang="zh-CN" altLang="zh-CN" sz="1500" b="1" dirty="0">
                <a:solidFill>
                  <a:srgbClr val="1369B2"/>
                </a:solidFill>
                <a:latin typeface="Courier New" panose="02070309020205020404" pitchFamily="49" charset="0"/>
                <a:ea typeface="宋体" panose="02010600030101010101" pitchFamily="2" charset="-122"/>
              </a:rPr>
              <a:t>我是副标题</a:t>
            </a:r>
            <a:r>
              <a:rPr lang="en-US" altLang="zh-CN" sz="1500" b="1" dirty="0">
                <a:solidFill>
                  <a:srgbClr val="1369B2"/>
                </a:solidFill>
                <a:latin typeface="Courier New" panose="02070309020205020404" pitchFamily="49" charset="0"/>
                <a:ea typeface="宋体" panose="02010600030101010101" pitchFamily="2" charset="-122"/>
              </a:rPr>
              <a:t>"))</a:t>
            </a:r>
            <a:endParaRPr lang="zh-CN" altLang="zh-CN" sz="15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US" altLang="zh-CN" sz="1500" b="1" dirty="0">
                <a:solidFill>
                  <a:srgbClr val="1369B2"/>
                </a:solidFill>
                <a:latin typeface="Courier New" panose="02070309020205020404" pitchFamily="49" charset="0"/>
                <a:ea typeface="宋体" panose="02010600030101010101" pitchFamily="2" charset="-122"/>
              </a:rPr>
              <a:t>)</a:t>
            </a:r>
            <a:endParaRPr lang="zh-CN" altLang="zh-CN" sz="15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US" altLang="zh-CN" sz="1500" dirty="0" err="1">
                <a:solidFill>
                  <a:srgbClr val="000000"/>
                </a:solidFill>
                <a:latin typeface="Courier New" panose="02070309020205020404" pitchFamily="49" charset="0"/>
                <a:ea typeface="宋体" panose="02010600030101010101" pitchFamily="2" charset="-122"/>
              </a:rPr>
              <a:t>bar.render_notebook</a:t>
            </a:r>
            <a:r>
              <a:rPr lang="en-US" altLang="zh-CN" sz="1500" dirty="0">
                <a:solidFill>
                  <a:srgbClr val="000000"/>
                </a:solidFill>
                <a:latin typeface="Courier New" panose="02070309020205020404" pitchFamily="49" charset="0"/>
                <a:ea typeface="宋体" panose="02010600030101010101" pitchFamily="2" charset="-122"/>
              </a:rPr>
              <a:t>()</a:t>
            </a:r>
            <a:endParaRPr lang="zh-CN" altLang="zh-CN" sz="1500" dirty="0">
              <a:solidFill>
                <a:srgbClr val="000000"/>
              </a:solidFill>
              <a:latin typeface="Courier New" panose="02070309020205020404" pitchFamily="49" charset="0"/>
              <a:ea typeface="宋体" panose="02010600030101010101" pitchFamily="2" charset="-122"/>
            </a:endParaRPr>
          </a:p>
        </p:txBody>
      </p:sp>
    </p:spTree>
    <p:extLst>
      <p:ext uri="{BB962C8B-B14F-4D97-AF65-F5344CB8AC3E}">
        <p14:creationId xmlns:p14="http://schemas.microsoft.com/office/powerpoint/2010/main" val="2917017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绘制柱形图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2"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原创设计师QQ598969553          _4"/>
          <p:cNvSpPr/>
          <p:nvPr/>
        </p:nvSpPr>
        <p:spPr>
          <a:xfrm>
            <a:off x="1459786" y="3746576"/>
            <a:ext cx="3737363" cy="874407"/>
          </a:xfrm>
          <a:prstGeom prst="rect">
            <a:avLst/>
          </a:prstGeom>
        </p:spPr>
        <p:txBody>
          <a:bodyPr wrap="square">
            <a:spAutoFit/>
          </a:bodyPr>
          <a:lstStyle/>
          <a:p>
            <a:pP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cs typeface="+mn-ea"/>
              </a:rPr>
              <a:t>掌握</a:t>
            </a:r>
            <a:r>
              <a:rPr lang="zh-CN" altLang="zh-CN" sz="1800" dirty="0">
                <a:solidFill>
                  <a:srgbClr val="1369B2"/>
                </a:solidFill>
                <a:latin typeface="微软雅黑" panose="020B0503020204020204" pitchFamily="34" charset="-122"/>
                <a:ea typeface="微软雅黑" panose="020B0503020204020204" pitchFamily="34" charset="-122"/>
                <a:cs typeface="+mn-ea"/>
              </a:rPr>
              <a:t>绘制柱形图的</a:t>
            </a:r>
            <a:r>
              <a:rPr lang="zh-CN" altLang="en-US" sz="1800" dirty="0">
                <a:solidFill>
                  <a:srgbClr val="1369B2"/>
                </a:solidFill>
                <a:latin typeface="微软雅黑" panose="020B0503020204020204" pitchFamily="34" charset="-122"/>
                <a:ea typeface="微软雅黑" panose="020B0503020204020204" pitchFamily="34" charset="-122"/>
                <a:cs typeface="+mn-ea"/>
              </a:rPr>
              <a:t>方式</a:t>
            </a:r>
            <a:r>
              <a:rPr lang="zh-CN" altLang="en-US" sz="1800" dirty="0">
                <a:solidFill>
                  <a:srgbClr val="595959"/>
                </a:solidFill>
                <a:latin typeface="微软雅黑" panose="020B0503020204020204" pitchFamily="34" charset="-122"/>
                <a:ea typeface="微软雅黑" panose="020B0503020204020204" pitchFamily="34" charset="-122"/>
                <a:cs typeface="+mn-ea"/>
              </a:rPr>
              <a:t>，能够熟练通过</a:t>
            </a:r>
            <a:r>
              <a:rPr lang="en-US" altLang="zh-CN" sz="1800" dirty="0" err="1">
                <a:solidFill>
                  <a:srgbClr val="595959"/>
                </a:solidFill>
                <a:latin typeface="微软雅黑" panose="020B0503020204020204" pitchFamily="34" charset="-122"/>
                <a:ea typeface="微软雅黑" panose="020B0503020204020204" pitchFamily="34" charset="-122"/>
                <a:cs typeface="+mn-ea"/>
              </a:rPr>
              <a:t>Pyecharts</a:t>
            </a:r>
            <a:r>
              <a:rPr lang="zh-CN" altLang="en-US" sz="1800" dirty="0">
                <a:solidFill>
                  <a:srgbClr val="595959"/>
                </a:solidFill>
                <a:latin typeface="微软雅黑" panose="020B0503020204020204" pitchFamily="34" charset="-122"/>
                <a:ea typeface="微软雅黑" panose="020B0503020204020204" pitchFamily="34" charset="-122"/>
                <a:cs typeface="+mn-ea"/>
              </a:rPr>
              <a:t>库绘制</a:t>
            </a:r>
            <a:r>
              <a:rPr lang="zh-CN" altLang="zh-CN" sz="1800" dirty="0">
                <a:solidFill>
                  <a:srgbClr val="595959"/>
                </a:solidFill>
                <a:latin typeface="微软雅黑" panose="020B0503020204020204" pitchFamily="34" charset="-122"/>
                <a:ea typeface="微软雅黑" panose="020B0503020204020204" pitchFamily="34" charset="-122"/>
                <a:cs typeface="+mn-ea"/>
              </a:rPr>
              <a:t>柱形图</a:t>
            </a:r>
          </a:p>
        </p:txBody>
      </p:sp>
      <p:sp>
        <p:nvSpPr>
          <p:cNvPr id="15"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769258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绘制柱形图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形状 7"/>
          <p:cNvSpPr/>
          <p:nvPr/>
        </p:nvSpPr>
        <p:spPr>
          <a:xfrm>
            <a:off x="2967990" y="3616486"/>
            <a:ext cx="2361565" cy="2361565"/>
          </a:xfrm>
          <a:prstGeom prst="leftCircularArrow">
            <a:avLst>
              <a:gd name="adj1" fmla="val 2872"/>
              <a:gd name="adj2" fmla="val 351158"/>
              <a:gd name="adj3" fmla="val 2126668"/>
              <a:gd name="adj4" fmla="val 9024489"/>
              <a:gd name="adj5" fmla="val 3351"/>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11" name="形状 16501"/>
          <p:cNvSpPr/>
          <p:nvPr/>
        </p:nvSpPr>
        <p:spPr>
          <a:xfrm>
            <a:off x="1397000" y="3358421"/>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91440" tIns="66040" rIns="66040" bIns="91440" anchor="t">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2" name="形状 16502"/>
          <p:cNvSpPr/>
          <p:nvPr/>
        </p:nvSpPr>
        <p:spPr>
          <a:xfrm>
            <a:off x="2802890" y="46074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13" name="形状 16503"/>
          <p:cNvSpPr/>
          <p:nvPr/>
        </p:nvSpPr>
        <p:spPr>
          <a:xfrm>
            <a:off x="5370078" y="2311995"/>
            <a:ext cx="2642870" cy="2642870"/>
          </a:xfrm>
          <a:prstGeom prst="circularArrow">
            <a:avLst>
              <a:gd name="adj1" fmla="val 2567"/>
              <a:gd name="adj2" fmla="val 311540"/>
              <a:gd name="adj3" fmla="val 19512949"/>
              <a:gd name="adj4" fmla="val 12575511"/>
              <a:gd name="adj5" fmla="val 2994"/>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14" name="形状 16504"/>
          <p:cNvSpPr/>
          <p:nvPr/>
        </p:nvSpPr>
        <p:spPr>
          <a:xfrm>
            <a:off x="3865245" y="335778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66040" tIns="292735" rIns="66040" bIns="66040" anchor="b">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5" name="形状 16506"/>
          <p:cNvSpPr/>
          <p:nvPr/>
        </p:nvSpPr>
        <p:spPr>
          <a:xfrm>
            <a:off x="6316980" y="337683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91440" tIns="66040" rIns="66040" bIns="91440" anchor="t">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6" name="形状 16508"/>
          <p:cNvSpPr/>
          <p:nvPr/>
        </p:nvSpPr>
        <p:spPr>
          <a:xfrm>
            <a:off x="8768080" y="3375566"/>
            <a:ext cx="1938655" cy="1598930"/>
          </a:xfrm>
          <a:custGeom>
            <a:avLst/>
            <a:gdLst>
              <a:gd name="TX0" fmla="*/ 0 w 1281168"/>
              <a:gd name="TY0" fmla="*/ 105669 h 1056696"/>
              <a:gd name="TX1" fmla="*/ 105669 w 1281168"/>
              <a:gd name="TY1" fmla="*/ 0 h 1056696"/>
              <a:gd name="TX2" fmla="*/ 1175497 w 1281168"/>
              <a:gd name="TY2" fmla="*/ 0 h 1056696"/>
              <a:gd name="TX3" fmla="*/ 1281166 w 1281168"/>
              <a:gd name="TY3" fmla="*/ 105669 h 1056696"/>
              <a:gd name="TX4" fmla="*/ 1281166 w 1281168"/>
              <a:gd name="TY4" fmla="*/ 951025 h 1056696"/>
              <a:gd name="TX5" fmla="*/ 1175497 w 1281168"/>
              <a:gd name="TY5" fmla="*/ 1056694 h 1056696"/>
              <a:gd name="TX6" fmla="*/ 105669 w 1281168"/>
              <a:gd name="TY6" fmla="*/ 1056694 h 1056696"/>
              <a:gd name="TX7" fmla="*/ 0 w 1281168"/>
              <a:gd name="TY7" fmla="*/ 951025 h 1056696"/>
              <a:gd name="TX8" fmla="*/ 0 w 1281168"/>
              <a:gd name="TY8" fmla="*/ 105669 h 10566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81168" h="1056696">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28575" cap="flat" cmpd="sng">
            <a:solidFill>
              <a:schemeClr val="accent1">
                <a:lumMod val="60000"/>
                <a:lumOff val="40000"/>
              </a:schemeClr>
            </a:solidFill>
            <a:prstDash val="solid"/>
            <a:round/>
          </a:ln>
        </p:spPr>
        <p:txBody>
          <a:bodyPr vert="horz" wrap="square" lIns="66040" tIns="292735" rIns="66040" bIns="66040" anchor="b">
            <a:noAutofit/>
          </a:bodyPr>
          <a:lstStyle/>
          <a:p>
            <a:pPr marL="228600" marR="0" lvl="0" indent="-228600" algn="l" defTabSz="977900" rtl="0" eaLnBrk="0" fontAlgn="auto" latinLnBrk="0" hangingPunct="1">
              <a:lnSpc>
                <a:spcPct val="90000"/>
              </a:lnSpc>
              <a:spcBef>
                <a:spcPts val="0"/>
              </a:spcBef>
              <a:spcAft>
                <a:spcPts val="300"/>
              </a:spcAft>
              <a:buClr>
                <a:srgbClr val="000000"/>
              </a:buClr>
              <a:buSzTx/>
              <a:buFont typeface="±¼¸²"/>
              <a:buChar char="•"/>
              <a:defRPr/>
            </a:pPr>
            <a:endParaRPr kumimoji="0" lang="ko-KR" altLang="en-US" sz="2800" b="0" i="0" u="none" strike="noStrike" kern="1200" cap="none" spc="0" normalizeH="0" baseline="0" noProof="0" dirty="0">
              <a:ln>
                <a:noFill/>
              </a:ln>
              <a:solidFill>
                <a:srgbClr val="000000"/>
              </a:solidFill>
              <a:effectLst/>
              <a:uLnTx/>
              <a:uFillTx/>
              <a:ea typeface="Arial" panose="020B0604020202020204" pitchFamily="34" charset="0"/>
              <a:cs typeface="+mn-lt"/>
            </a:endParaRPr>
          </a:p>
        </p:txBody>
      </p:sp>
      <p:sp>
        <p:nvSpPr>
          <p:cNvPr id="17" name="文本框 16"/>
          <p:cNvSpPr txBox="1"/>
          <p:nvPr/>
        </p:nvSpPr>
        <p:spPr>
          <a:xfrm>
            <a:off x="2546350" y="4688756"/>
            <a:ext cx="1266190" cy="523220"/>
          </a:xfrm>
          <a:prstGeom prst="rect">
            <a:avLst/>
          </a:prstGeom>
          <a:noFill/>
        </p:spPr>
        <p:txBody>
          <a:bodyPr vert="horz" wrap="square" lIns="91440" tIns="45720" rIns="91440" bIns="45720" anchor="t">
            <a:spAutoFit/>
          </a:bodyPr>
          <a:lstStyle/>
          <a:p>
            <a:pPr marL="0" marR="0" lvl="0" indent="0" algn="ctr" defTabSz="508000" rtl="0" eaLnBrk="0"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黑体" panose="02010609060101010101" pitchFamily="49" charset="-122"/>
                <a:ea typeface="黑体" panose="02010609060101010101" pitchFamily="49" charset="-122"/>
                <a:sym typeface="+mn-ea"/>
              </a:rPr>
              <a:t>1</a:t>
            </a:r>
            <a:endParaRPr kumimoji="0" lang="zh-CN" altLang="en-US"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sym typeface="+mn-ea"/>
            </a:endParaRPr>
          </a:p>
        </p:txBody>
      </p:sp>
      <p:sp>
        <p:nvSpPr>
          <p:cNvPr id="18" name="形状 17"/>
          <p:cNvSpPr/>
          <p:nvPr/>
        </p:nvSpPr>
        <p:spPr>
          <a:xfrm>
            <a:off x="7829157" y="3617501"/>
            <a:ext cx="2361565" cy="2361565"/>
          </a:xfrm>
          <a:prstGeom prst="leftCircularArrow">
            <a:avLst>
              <a:gd name="adj1" fmla="val 2872"/>
              <a:gd name="adj2" fmla="val 351158"/>
              <a:gd name="adj3" fmla="val 2126668"/>
              <a:gd name="adj4" fmla="val 9024489"/>
              <a:gd name="adj5" fmla="val 3351"/>
            </a:avLst>
          </a:prstGeom>
          <a:solidFill>
            <a:schemeClr val="accent1">
              <a:lumMod val="60000"/>
              <a:lumOff val="40000"/>
            </a:schemeClr>
          </a:solidFill>
          <a:ln w="0">
            <a:no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anchor="t">
            <a:noAutofit/>
          </a:bodyPr>
          <a:lstStyle/>
          <a:p>
            <a:pPr marL="0" marR="0" lvl="0" indent="0" algn="l" defTabSz="914400" rtl="0" eaLnBrk="0" fontAlgn="auto" latinLnBrk="0" hangingPunct="1">
              <a:lnSpc>
                <a:spcPct val="100000"/>
              </a:lnSpc>
              <a:spcBef>
                <a:spcPts val="0"/>
              </a:spcBef>
              <a:spcAft>
                <a:spcPts val="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微软雅黑" panose="020B0503020204020204" pitchFamily="34" charset="-122"/>
              <a:cs typeface="+mn-lt"/>
            </a:endParaRPr>
          </a:p>
        </p:txBody>
      </p:sp>
      <p:sp>
        <p:nvSpPr>
          <p:cNvPr id="19" name="文本框 18"/>
          <p:cNvSpPr txBox="1"/>
          <p:nvPr/>
        </p:nvSpPr>
        <p:spPr>
          <a:xfrm>
            <a:off x="1418906" y="3701227"/>
            <a:ext cx="1894842" cy="924612"/>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创建</a:t>
            </a: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Bar</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类</a:t>
            </a:r>
            <a:endPar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endParaRPr>
          </a:p>
          <a:p>
            <a:pPr algn="ctr">
              <a:lnSpc>
                <a:spcPct val="150000"/>
              </a:lnSpc>
              <a:defRPr/>
            </a:pP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的对象</a:t>
            </a:r>
            <a:endPar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20" name="文本框 19"/>
          <p:cNvSpPr txBox="1"/>
          <p:nvPr/>
        </p:nvSpPr>
        <p:spPr>
          <a:xfrm>
            <a:off x="6365723" y="3908975"/>
            <a:ext cx="1894842" cy="460191"/>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添加</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图表配置项</a:t>
            </a:r>
            <a:endParaRPr lang="zh-CN" altLang="en-US"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21" name="文本框 20"/>
          <p:cNvSpPr txBox="1"/>
          <p:nvPr/>
        </p:nvSpPr>
        <p:spPr>
          <a:xfrm>
            <a:off x="3933073" y="3533965"/>
            <a:ext cx="1894842" cy="1340110"/>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使用</a:t>
            </a:r>
            <a:r>
              <a:rPr lang="en-US" altLang="zh-CN" sz="1800" kern="0" dirty="0" err="1">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add_xaxis</a:t>
            </a: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和</a:t>
            </a:r>
            <a:r>
              <a:rPr lang="en-US" altLang="zh-CN" sz="1800" kern="0" dirty="0" err="1">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add_yaxis</a:t>
            </a:r>
            <a:r>
              <a:rPr lang="en-US"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方法</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添加数据</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22" name="文本框 21"/>
          <p:cNvSpPr txBox="1"/>
          <p:nvPr/>
        </p:nvSpPr>
        <p:spPr>
          <a:xfrm>
            <a:off x="8843008" y="3927155"/>
            <a:ext cx="1894842" cy="509114"/>
          </a:xfrm>
          <a:prstGeom prst="rect">
            <a:avLst/>
          </a:prstGeom>
          <a:noFill/>
          <a:ln w="0">
            <a:noFill/>
          </a:ln>
        </p:spPr>
        <p:txBody>
          <a:bodyPr vert="horz" wrap="square" lIns="89535" tIns="46355" rIns="89535" bIns="46355" anchor="t">
            <a:spAutoFit/>
          </a:bodyPr>
          <a:lstStyle/>
          <a:p>
            <a:pPr algn="ctr">
              <a:lnSpc>
                <a:spcPct val="150000"/>
              </a:lnSpc>
              <a:defRPr/>
            </a:pP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渲染</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图表</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sym typeface="+mn-ea"/>
            </a:endParaRPr>
          </a:p>
        </p:txBody>
      </p:sp>
      <p:sp>
        <p:nvSpPr>
          <p:cNvPr id="23" name="形状 16502"/>
          <p:cNvSpPr/>
          <p:nvPr/>
        </p:nvSpPr>
        <p:spPr>
          <a:xfrm>
            <a:off x="5269865" y="30326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24" name="文本框 23"/>
          <p:cNvSpPr txBox="1"/>
          <p:nvPr/>
        </p:nvSpPr>
        <p:spPr>
          <a:xfrm>
            <a:off x="5327967" y="3108241"/>
            <a:ext cx="631825"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2</a:t>
            </a:r>
            <a:endParaRPr lang="zh-CN" altLang="en-US" sz="2800" b="1" dirty="0">
              <a:solidFill>
                <a:schemeClr val="bg1"/>
              </a:solidFill>
              <a:latin typeface="黑体" panose="02010609060101010101" pitchFamily="49" charset="-122"/>
              <a:ea typeface="黑体" panose="02010609060101010101" pitchFamily="49" charset="-122"/>
              <a:sym typeface="+mn-ea"/>
            </a:endParaRPr>
          </a:p>
        </p:txBody>
      </p:sp>
      <p:sp>
        <p:nvSpPr>
          <p:cNvPr id="25" name="形状 16502"/>
          <p:cNvSpPr/>
          <p:nvPr/>
        </p:nvSpPr>
        <p:spPr>
          <a:xfrm>
            <a:off x="7713303" y="46074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26" name="文本框 25"/>
          <p:cNvSpPr txBox="1"/>
          <p:nvPr/>
        </p:nvSpPr>
        <p:spPr>
          <a:xfrm>
            <a:off x="7472563" y="4688756"/>
            <a:ext cx="1230630"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3</a:t>
            </a:r>
            <a:endParaRPr lang="ko-KR" altLang="en-US" sz="2800" b="1" dirty="0">
              <a:solidFill>
                <a:schemeClr val="bg1"/>
              </a:solidFill>
              <a:latin typeface="黑体" panose="02010609060101010101" pitchFamily="49" charset="-122"/>
              <a:ea typeface="黑体" panose="02010609060101010101" pitchFamily="49" charset="-122"/>
            </a:endParaRPr>
          </a:p>
        </p:txBody>
      </p:sp>
      <p:sp>
        <p:nvSpPr>
          <p:cNvPr id="27" name="形状 16502"/>
          <p:cNvSpPr/>
          <p:nvPr/>
        </p:nvSpPr>
        <p:spPr>
          <a:xfrm>
            <a:off x="10138535" y="3032666"/>
            <a:ext cx="748030" cy="685800"/>
          </a:xfrm>
          <a:custGeom>
            <a:avLst/>
            <a:gdLst>
              <a:gd name="TX0" fmla="*/ 0 w 1138816"/>
              <a:gd name="TY0" fmla="*/ 45287 h 452871"/>
              <a:gd name="TX1" fmla="*/ 45287 w 1138816"/>
              <a:gd name="TY1" fmla="*/ 0 h 452871"/>
              <a:gd name="TX2" fmla="*/ 1093527 w 1138816"/>
              <a:gd name="TY2" fmla="*/ 0 h 452871"/>
              <a:gd name="TX3" fmla="*/ 1138814 w 1138816"/>
              <a:gd name="TY3" fmla="*/ 45287 h 452871"/>
              <a:gd name="TX4" fmla="*/ 1138814 w 1138816"/>
              <a:gd name="TY4" fmla="*/ 407582 h 452871"/>
              <a:gd name="TX5" fmla="*/ 1093527 w 1138816"/>
              <a:gd name="TY5" fmla="*/ 452869 h 452871"/>
              <a:gd name="TX6" fmla="*/ 45287 w 1138816"/>
              <a:gd name="TY6" fmla="*/ 452869 h 452871"/>
              <a:gd name="TX7" fmla="*/ 0 w 1138816"/>
              <a:gd name="TY7" fmla="*/ 407582 h 452871"/>
              <a:gd name="TX8" fmla="*/ 0 w 1138816"/>
              <a:gd name="TY8" fmla="*/ 45287 h 4528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138816" h="452871">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lumMod val="60000"/>
              <a:lumOff val="40000"/>
            </a:schemeClr>
          </a:solidFill>
          <a:ln w="0">
            <a:noFill/>
          </a:ln>
        </p:spPr>
        <p:txBody>
          <a:bodyPr vert="horz" wrap="square" lIns="60960" tIns="45085" rIns="60960" bIns="45085" anchor="ctr">
            <a:noAutofit/>
          </a:bodyPr>
          <a:lstStyle/>
          <a:p>
            <a:pPr marL="0" marR="0" lvl="0" indent="0" algn="ctr" defTabSz="1111250" rtl="0" eaLnBrk="0" fontAlgn="auto" latinLnBrk="0" hangingPunct="1">
              <a:lnSpc>
                <a:spcPct val="90000"/>
              </a:lnSpc>
              <a:spcBef>
                <a:spcPts val="0"/>
              </a:spcBef>
              <a:spcAft>
                <a:spcPts val="1000"/>
              </a:spcAft>
              <a:buClrTx/>
              <a:buSzTx/>
              <a:buFontTx/>
              <a:buNone/>
              <a:defRPr/>
            </a:pPr>
            <a:endParaRPr kumimoji="0" lang="ko-KR" altLang="en-US" sz="2800" b="0" i="0" u="none" strike="noStrike" kern="1200" cap="none" spc="0" normalizeH="0" baseline="0" noProof="0" dirty="0">
              <a:ln>
                <a:noFill/>
              </a:ln>
              <a:solidFill>
                <a:srgbClr val="FFFFFF"/>
              </a:solidFill>
              <a:effectLst/>
              <a:uLnTx/>
              <a:uFillTx/>
              <a:ea typeface="Arial" panose="020B0604020202020204" pitchFamily="34" charset="0"/>
              <a:cs typeface="+mn-lt"/>
            </a:endParaRPr>
          </a:p>
        </p:txBody>
      </p:sp>
      <p:sp>
        <p:nvSpPr>
          <p:cNvPr id="28" name="文本框 27"/>
          <p:cNvSpPr txBox="1"/>
          <p:nvPr/>
        </p:nvSpPr>
        <p:spPr>
          <a:xfrm>
            <a:off x="9838096" y="3110210"/>
            <a:ext cx="1348105" cy="523220"/>
          </a:xfrm>
          <a:prstGeom prst="rect">
            <a:avLst/>
          </a:prstGeom>
          <a:noFill/>
        </p:spPr>
        <p:txBody>
          <a:bodyPr vert="horz" wrap="square" lIns="91440" tIns="45720" rIns="91440" bIns="45720" anchor="t">
            <a:spAutoFit/>
          </a:bodyPr>
          <a:lstStyle/>
          <a:p>
            <a:pPr algn="ctr" defTabSz="508000" eaLnBrk="0">
              <a:defRPr/>
            </a:pPr>
            <a:r>
              <a:rPr lang="en-US" altLang="zh-CN" sz="2800" b="1" dirty="0">
                <a:solidFill>
                  <a:schemeClr val="bg1"/>
                </a:solidFill>
                <a:latin typeface="黑体" panose="02010609060101010101" pitchFamily="49" charset="-122"/>
                <a:ea typeface="黑体" panose="02010609060101010101" pitchFamily="49" charset="-122"/>
                <a:sym typeface="+mn-ea"/>
              </a:rPr>
              <a:t>4</a:t>
            </a:r>
            <a:endParaRPr lang="zh-CN" altLang="en-US" sz="2800" b="1" dirty="0">
              <a:solidFill>
                <a:schemeClr val="bg1"/>
              </a:solidFill>
              <a:latin typeface="黑体" panose="02010609060101010101" pitchFamily="49" charset="-122"/>
              <a:ea typeface="黑体" panose="02010609060101010101" pitchFamily="49" charset="-122"/>
              <a:sym typeface="+mn-ea"/>
            </a:endParaRPr>
          </a:p>
        </p:txBody>
      </p:sp>
      <p:sp>
        <p:nvSpPr>
          <p:cNvPr id="29" name="矩形: 圆角 139">
            <a:extLst>
              <a:ext uri="{FF2B5EF4-FFF2-40B4-BE49-F238E27FC236}">
                <a16:creationId xmlns:a16="http://schemas.microsoft.com/office/drawing/2014/main" id="{18096A58-1789-EEAE-4098-FE0F6DF9454A}"/>
              </a:ext>
            </a:extLst>
          </p:cNvPr>
          <p:cNvSpPr/>
          <p:nvPr/>
        </p:nvSpPr>
        <p:spPr>
          <a:xfrm>
            <a:off x="1276318" y="1406568"/>
            <a:ext cx="203743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基本思路</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Tree>
    <p:extLst>
      <p:ext uri="{BB962C8B-B14F-4D97-AF65-F5344CB8AC3E}">
        <p14:creationId xmlns:p14="http://schemas.microsoft.com/office/powerpoint/2010/main" val="2366510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绘制词云图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2"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原创设计师QQ598969553          _4"/>
          <p:cNvSpPr/>
          <p:nvPr/>
        </p:nvSpPr>
        <p:spPr>
          <a:xfrm>
            <a:off x="1459786" y="3746576"/>
            <a:ext cx="3737363" cy="923330"/>
          </a:xfrm>
          <a:prstGeom prst="rect">
            <a:avLst/>
          </a:prstGeom>
        </p:spPr>
        <p:txBody>
          <a:bodyPr wrap="square">
            <a:spAutoFit/>
          </a:bodyPr>
          <a:lstStyle/>
          <a:p>
            <a:pP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cs typeface="+mn-ea"/>
              </a:rPr>
              <a:t>掌握</a:t>
            </a:r>
            <a:r>
              <a:rPr lang="zh-CN" altLang="zh-CN" sz="1800" dirty="0">
                <a:solidFill>
                  <a:srgbClr val="1369B2"/>
                </a:solidFill>
                <a:latin typeface="微软雅黑" panose="020B0503020204020204" pitchFamily="34" charset="-122"/>
                <a:ea typeface="微软雅黑" panose="020B0503020204020204" pitchFamily="34" charset="-122"/>
                <a:cs typeface="+mn-ea"/>
              </a:rPr>
              <a:t>绘制</a:t>
            </a:r>
            <a:r>
              <a:rPr lang="zh-CN" altLang="en-US" sz="1800" dirty="0">
                <a:solidFill>
                  <a:srgbClr val="1369B2"/>
                </a:solidFill>
                <a:latin typeface="微软雅黑" panose="020B0503020204020204" pitchFamily="34" charset="-122"/>
                <a:ea typeface="微软雅黑" panose="020B0503020204020204" pitchFamily="34" charset="-122"/>
                <a:cs typeface="+mn-ea"/>
              </a:rPr>
              <a:t>词云</a:t>
            </a:r>
            <a:r>
              <a:rPr lang="zh-CN" altLang="zh-CN" sz="1800" dirty="0">
                <a:solidFill>
                  <a:srgbClr val="1369B2"/>
                </a:solidFill>
                <a:latin typeface="微软雅黑" panose="020B0503020204020204" pitchFamily="34" charset="-122"/>
                <a:ea typeface="微软雅黑" panose="020B0503020204020204" pitchFamily="34" charset="-122"/>
                <a:cs typeface="+mn-ea"/>
              </a:rPr>
              <a:t>图的</a:t>
            </a:r>
            <a:r>
              <a:rPr lang="zh-CN" altLang="en-US" sz="1800" dirty="0">
                <a:solidFill>
                  <a:srgbClr val="1369B2"/>
                </a:solidFill>
                <a:latin typeface="微软雅黑" panose="020B0503020204020204" pitchFamily="34" charset="-122"/>
                <a:ea typeface="微软雅黑" panose="020B0503020204020204" pitchFamily="34" charset="-122"/>
                <a:cs typeface="+mn-ea"/>
              </a:rPr>
              <a:t>方式</a:t>
            </a:r>
            <a:r>
              <a:rPr lang="zh-CN" altLang="en-US" sz="1800" dirty="0">
                <a:solidFill>
                  <a:srgbClr val="595959"/>
                </a:solidFill>
                <a:latin typeface="微软雅黑" panose="020B0503020204020204" pitchFamily="34" charset="-122"/>
                <a:ea typeface="微软雅黑" panose="020B0503020204020204" pitchFamily="34" charset="-122"/>
                <a:cs typeface="+mn-ea"/>
              </a:rPr>
              <a:t>，能够熟练通过</a:t>
            </a:r>
            <a:r>
              <a:rPr lang="en-US" altLang="zh-CN" sz="1800" dirty="0" err="1">
                <a:solidFill>
                  <a:srgbClr val="595959"/>
                </a:solidFill>
                <a:latin typeface="微软雅黑" panose="020B0503020204020204" pitchFamily="34" charset="-122"/>
                <a:ea typeface="微软雅黑" panose="020B0503020204020204" pitchFamily="34" charset="-122"/>
                <a:cs typeface="+mn-ea"/>
              </a:rPr>
              <a:t>Pyecharts</a:t>
            </a:r>
            <a:r>
              <a:rPr lang="zh-CN" altLang="en-US" sz="1800" dirty="0">
                <a:solidFill>
                  <a:srgbClr val="595959"/>
                </a:solidFill>
                <a:latin typeface="微软雅黑" panose="020B0503020204020204" pitchFamily="34" charset="-122"/>
                <a:ea typeface="微软雅黑" panose="020B0503020204020204" pitchFamily="34" charset="-122"/>
                <a:cs typeface="+mn-ea"/>
              </a:rPr>
              <a:t>库绘制词云图</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15"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2356872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13.4.3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绘制词云图</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3" name="文本框 32">
            <a:extLst>
              <a:ext uri="{FF2B5EF4-FFF2-40B4-BE49-F238E27FC236}">
                <a16:creationId xmlns:a16="http://schemas.microsoft.com/office/drawing/2014/main" id="{8A94A71B-0DDC-9662-2B12-E7ED94C37C44}"/>
              </a:ext>
            </a:extLst>
          </p:cNvPr>
          <p:cNvSpPr txBox="1"/>
          <p:nvPr/>
        </p:nvSpPr>
        <p:spPr>
          <a:xfrm>
            <a:off x="1160409" y="2349674"/>
            <a:ext cx="5006805" cy="3000821"/>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zh-CN" altLang="zh-CN" dirty="0"/>
              <a:t>词云图是由词汇组成类似云朵的彩色图形，它会</a:t>
            </a:r>
            <a:r>
              <a:rPr lang="zh-CN" altLang="zh-CN" dirty="0">
                <a:solidFill>
                  <a:srgbClr val="1369B2"/>
                </a:solidFill>
              </a:rPr>
              <a:t>将文本中出现频率较高的关键词予以视觉上的突出</a:t>
            </a:r>
            <a:r>
              <a:rPr lang="zh-CN" altLang="zh-CN" dirty="0"/>
              <a:t>，</a:t>
            </a:r>
            <a:r>
              <a:rPr lang="zh-CN" altLang="zh-CN" dirty="0">
                <a:solidFill>
                  <a:srgbClr val="1369B2"/>
                </a:solidFill>
              </a:rPr>
              <a:t>形成“关键词云层”或“关键词渲染”</a:t>
            </a:r>
            <a:r>
              <a:rPr lang="zh-CN" altLang="zh-CN" dirty="0"/>
              <a:t>，从而过滤掉大量低质的文本信息，使读者一眼便能够了解文本的主旨。每个词出现的频率代表的是词的重要性，以字号大小表示，字号越大，说明这个关键词越重要。</a:t>
            </a:r>
            <a:endParaRPr lang="en-US" altLang="zh-CN"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3238" y="2313881"/>
            <a:ext cx="5025438" cy="3456384"/>
          </a:xfrm>
          <a:prstGeom prst="rect">
            <a:avLst/>
          </a:prstGeom>
        </p:spPr>
      </p:pic>
    </p:spTree>
    <p:extLst>
      <p:ext uri="{BB962C8B-B14F-4D97-AF65-F5344CB8AC3E}">
        <p14:creationId xmlns:p14="http://schemas.microsoft.com/office/powerpoint/2010/main" val="160879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3f15e6573a385e41c33bb97e7105a62faa5c484"/>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ud0ofpxa">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4766</TotalTime>
  <Words>7032</Words>
  <Application>Microsoft Office PowerPoint</Application>
  <PresentationFormat>自定义</PresentationFormat>
  <Paragraphs>862</Paragraphs>
  <Slides>111</Slides>
  <Notes>111</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111</vt:i4>
      </vt:variant>
    </vt:vector>
  </HeadingPairs>
  <TitlesOfParts>
    <vt:vector size="127" baseType="lpstr">
      <vt:lpstr>±¼¸²</vt:lpstr>
      <vt:lpstr>Source Han Sans K Bold</vt:lpstr>
      <vt:lpstr>黑体</vt:lpstr>
      <vt:lpstr>华文中宋</vt:lpstr>
      <vt:lpstr>思源黑体 CN Medium</vt:lpstr>
      <vt:lpstr>思源宋体 CN</vt:lpstr>
      <vt:lpstr>宋体</vt:lpstr>
      <vt:lpstr>微软雅黑</vt:lpstr>
      <vt:lpstr>微软雅黑</vt:lpstr>
      <vt:lpstr>字魂105号-简雅黑</vt:lpstr>
      <vt:lpstr>Arial</vt:lpstr>
      <vt:lpstr>Calibri</vt:lpstr>
      <vt:lpstr>Courier New</vt:lpstr>
      <vt:lpstr>Times New Roman</vt:lpstr>
      <vt:lpstr>webwppDefTheme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蓝白商务述职报告工作总结ppt模板</dc:title>
  <dc:creator>常董</dc:creator>
  <cp:lastModifiedBy>Administrator</cp:lastModifiedBy>
  <cp:revision>3975</cp:revision>
  <dcterms:created xsi:type="dcterms:W3CDTF">2020-11-11T09:29:40Z</dcterms:created>
  <dcterms:modified xsi:type="dcterms:W3CDTF">2024-04-01T06:32:03Z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